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51" r:id="rId3"/>
    <p:sldId id="461" r:id="rId4"/>
    <p:sldId id="460" r:id="rId5"/>
    <p:sldId id="515" r:id="rId6"/>
    <p:sldId id="511" r:id="rId7"/>
    <p:sldId id="512" r:id="rId8"/>
    <p:sldId id="463" r:id="rId9"/>
    <p:sldId id="459" r:id="rId10"/>
    <p:sldId id="462" r:id="rId11"/>
    <p:sldId id="517" r:id="rId12"/>
    <p:sldId id="457" r:id="rId13"/>
    <p:sldId id="518" r:id="rId14"/>
    <p:sldId id="454" r:id="rId15"/>
    <p:sldId id="455" r:id="rId16"/>
    <p:sldId id="452" r:id="rId17"/>
    <p:sldId id="453" r:id="rId18"/>
    <p:sldId id="464" r:id="rId19"/>
    <p:sldId id="465" r:id="rId20"/>
    <p:sldId id="470" r:id="rId21"/>
    <p:sldId id="435" r:id="rId22"/>
    <p:sldId id="501" r:id="rId23"/>
    <p:sldId id="475" r:id="rId24"/>
    <p:sldId id="503" r:id="rId25"/>
    <p:sldId id="504" r:id="rId26"/>
    <p:sldId id="479" r:id="rId27"/>
    <p:sldId id="505" r:id="rId28"/>
    <p:sldId id="480" r:id="rId29"/>
    <p:sldId id="481" r:id="rId30"/>
    <p:sldId id="482" r:id="rId31"/>
    <p:sldId id="519" r:id="rId32"/>
    <p:sldId id="484" r:id="rId33"/>
    <p:sldId id="485" r:id="rId34"/>
    <p:sldId id="489" r:id="rId35"/>
    <p:sldId id="490" r:id="rId36"/>
    <p:sldId id="502" r:id="rId37"/>
    <p:sldId id="506" r:id="rId38"/>
    <p:sldId id="520" r:id="rId39"/>
    <p:sldId id="514" r:id="rId40"/>
    <p:sldId id="51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1BBB3-1731-F345-BE33-2CE3ED7B0FF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D83F-6752-0C40-88AD-0AD0714DFF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8534"/>
            <a:ext cx="7772400" cy="1470025"/>
          </a:xfrm>
        </p:spPr>
        <p:txBody>
          <a:bodyPr/>
          <a:lstStyle/>
          <a:p>
            <a:r>
              <a:rPr lang="en-US" dirty="0" err="1" smtClean="0"/>
              <a:t>Unité</a:t>
            </a:r>
            <a:r>
              <a:rPr lang="en-US" dirty="0" smtClean="0"/>
              <a:t> 2 </a:t>
            </a:r>
            <a:r>
              <a:rPr lang="en-US" dirty="0" err="1"/>
              <a:t>L</a:t>
            </a:r>
            <a:r>
              <a:rPr lang="en-US" dirty="0" err="1" smtClean="0"/>
              <a:t>eçon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>I can talk about relationships.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273" y="3886200"/>
            <a:ext cx="7626927" cy="1752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Day 3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I can talk about relationship problems.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5" y="341458"/>
            <a:ext cx="8088073" cy="93070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Comment </a:t>
            </a:r>
            <a:r>
              <a:rPr lang="en-US" sz="3600" dirty="0" err="1"/>
              <a:t>sont</a:t>
            </a:r>
            <a:r>
              <a:rPr lang="en-US" sz="3600" dirty="0"/>
              <a:t> les relations entre </a:t>
            </a:r>
            <a:r>
              <a:rPr lang="en-US" sz="3600" dirty="0" err="1"/>
              <a:t>Katniss</a:t>
            </a:r>
            <a:r>
              <a:rPr lang="en-US" sz="3600" dirty="0"/>
              <a:t>, </a:t>
            </a:r>
            <a:r>
              <a:rPr lang="en-US" sz="3600" dirty="0" err="1"/>
              <a:t>Peeta</a:t>
            </a:r>
            <a:r>
              <a:rPr lang="en-US" sz="3600" dirty="0"/>
              <a:t> et </a:t>
            </a:r>
            <a:r>
              <a:rPr lang="en-US" sz="3600" dirty="0" smtClean="0"/>
              <a:t>Gale?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347" y="1594680"/>
            <a:ext cx="5567850" cy="3012115"/>
          </a:xfrm>
        </p:spPr>
      </p:pic>
      <p:sp>
        <p:nvSpPr>
          <p:cNvPr id="5" name="TextBox 4"/>
          <p:cNvSpPr txBox="1"/>
          <p:nvPr/>
        </p:nvSpPr>
        <p:spPr>
          <a:xfrm>
            <a:off x="287000" y="5010408"/>
            <a:ext cx="85205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Now replace the direct or indirect object NOUN with the correct PRONOUN.  Show me your sentence!</a:t>
            </a: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83397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00" y="274638"/>
            <a:ext cx="8088073" cy="93070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Comment </a:t>
            </a:r>
            <a:r>
              <a:rPr lang="en-US" sz="3600" dirty="0" err="1"/>
              <a:t>sont</a:t>
            </a:r>
            <a:r>
              <a:rPr lang="en-US" sz="3600" dirty="0"/>
              <a:t> les relations entre </a:t>
            </a:r>
            <a:r>
              <a:rPr lang="en-US" sz="3600" dirty="0" err="1"/>
              <a:t>Katniss</a:t>
            </a:r>
            <a:r>
              <a:rPr lang="en-US" sz="3600" dirty="0"/>
              <a:t>, </a:t>
            </a:r>
            <a:r>
              <a:rPr lang="en-US" sz="3600" dirty="0" err="1"/>
              <a:t>Peeta</a:t>
            </a:r>
            <a:r>
              <a:rPr lang="en-US" sz="3600" dirty="0"/>
              <a:t> et </a:t>
            </a:r>
            <a:r>
              <a:rPr lang="en-US" sz="3600" dirty="0" smtClean="0"/>
              <a:t>Gale?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751" y="1594680"/>
            <a:ext cx="5567850" cy="3012115"/>
          </a:xfrm>
        </p:spPr>
      </p:pic>
      <p:sp>
        <p:nvSpPr>
          <p:cNvPr id="5" name="TextBox 4"/>
          <p:cNvSpPr txBox="1"/>
          <p:nvPr/>
        </p:nvSpPr>
        <p:spPr>
          <a:xfrm>
            <a:off x="287000" y="5010408"/>
            <a:ext cx="8520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Grab a whiteboard</a:t>
            </a:r>
            <a:r>
              <a:rPr lang="en-US" sz="2800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Create a </a:t>
            </a:r>
            <a:r>
              <a:rPr lang="en-US" sz="2800" dirty="0">
                <a:solidFill>
                  <a:srgbClr val="FF0000"/>
                </a:solidFill>
              </a:rPr>
              <a:t>sentence that includes a direct or indirect </a:t>
            </a:r>
            <a:r>
              <a:rPr lang="en-US" sz="2800" dirty="0" smtClean="0">
                <a:solidFill>
                  <a:srgbClr val="FF0000"/>
                </a:solidFill>
              </a:rPr>
              <a:t>object NOUN </a:t>
            </a:r>
            <a:r>
              <a:rPr lang="en-US" sz="2800" dirty="0">
                <a:solidFill>
                  <a:srgbClr val="FF0000"/>
                </a:solidFill>
              </a:rPr>
              <a:t>after the verb.</a:t>
            </a: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5619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21" y="1948475"/>
            <a:ext cx="6160359" cy="4099438"/>
          </a:xfrm>
        </p:spPr>
      </p:pic>
      <p:sp>
        <p:nvSpPr>
          <p:cNvPr id="3" name="TextBox 2"/>
          <p:cNvSpPr txBox="1"/>
          <p:nvPr/>
        </p:nvSpPr>
        <p:spPr>
          <a:xfrm>
            <a:off x="3558367" y="748146"/>
            <a:ext cx="1874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agacer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76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5" y="341458"/>
            <a:ext cx="8088073" cy="93070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Comment </a:t>
            </a:r>
            <a:r>
              <a:rPr lang="en-US" sz="3600" dirty="0" err="1"/>
              <a:t>sont</a:t>
            </a:r>
            <a:r>
              <a:rPr lang="en-US" sz="3600" dirty="0"/>
              <a:t> les relations entre </a:t>
            </a:r>
            <a:r>
              <a:rPr lang="en-US" sz="3600" dirty="0" err="1"/>
              <a:t>Katniss</a:t>
            </a:r>
            <a:r>
              <a:rPr lang="en-US" sz="3600" dirty="0"/>
              <a:t>, </a:t>
            </a:r>
            <a:r>
              <a:rPr lang="en-US" sz="3600" dirty="0" err="1"/>
              <a:t>Peeta</a:t>
            </a:r>
            <a:r>
              <a:rPr lang="en-US" sz="3600" dirty="0"/>
              <a:t> et </a:t>
            </a:r>
            <a:r>
              <a:rPr lang="en-US" sz="3600" dirty="0" smtClean="0"/>
              <a:t>Gale?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347" y="1594680"/>
            <a:ext cx="5567850" cy="3012115"/>
          </a:xfrm>
        </p:spPr>
      </p:pic>
      <p:sp>
        <p:nvSpPr>
          <p:cNvPr id="5" name="TextBox 4"/>
          <p:cNvSpPr txBox="1"/>
          <p:nvPr/>
        </p:nvSpPr>
        <p:spPr>
          <a:xfrm>
            <a:off x="287000" y="5010408"/>
            <a:ext cx="85205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Now replace the direct or indirect object NOUN with the correct PRONOUN.  Show me your sentence!</a:t>
            </a: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03729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991" y="2098964"/>
            <a:ext cx="5390555" cy="3576791"/>
          </a:xfrm>
        </p:spPr>
      </p:pic>
      <p:sp>
        <p:nvSpPr>
          <p:cNvPr id="3" name="TextBox 2"/>
          <p:cNvSpPr txBox="1"/>
          <p:nvPr/>
        </p:nvSpPr>
        <p:spPr>
          <a:xfrm>
            <a:off x="3538731" y="933655"/>
            <a:ext cx="3630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</a:rPr>
              <a:t>p</a:t>
            </a:r>
            <a:r>
              <a:rPr lang="en-US" sz="3600" dirty="0" err="1" smtClean="0">
                <a:solidFill>
                  <a:prstClr val="black"/>
                </a:solidFill>
              </a:rPr>
              <a:t>arler</a:t>
            </a:r>
            <a:r>
              <a:rPr lang="en-US" sz="3600" dirty="0" smtClean="0">
                <a:solidFill>
                  <a:prstClr val="black"/>
                </a:solidFill>
              </a:rPr>
              <a:t> à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7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43" y="1982472"/>
            <a:ext cx="5766955" cy="3837646"/>
          </a:xfrm>
        </p:spPr>
      </p:pic>
      <p:sp>
        <p:nvSpPr>
          <p:cNvPr id="3" name="TextBox 2"/>
          <p:cNvSpPr txBox="1"/>
          <p:nvPr/>
        </p:nvSpPr>
        <p:spPr>
          <a:xfrm>
            <a:off x="3345871" y="881778"/>
            <a:ext cx="3512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respecter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5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9" y="1152667"/>
            <a:ext cx="3689497" cy="3689497"/>
          </a:xfrm>
        </p:spPr>
      </p:pic>
      <p:sp>
        <p:nvSpPr>
          <p:cNvPr id="2" name="TextBox 1"/>
          <p:cNvSpPr txBox="1"/>
          <p:nvPr/>
        </p:nvSpPr>
        <p:spPr>
          <a:xfrm>
            <a:off x="2746663" y="5049018"/>
            <a:ext cx="3803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  <a:r>
              <a:rPr lang="en-US" sz="3600" dirty="0" smtClean="0"/>
              <a:t>aire </a:t>
            </a:r>
            <a:r>
              <a:rPr lang="en-US" sz="3600" dirty="0" err="1" smtClean="0"/>
              <a:t>confiance</a:t>
            </a:r>
            <a:r>
              <a:rPr lang="en-US" sz="3600" dirty="0" smtClean="0"/>
              <a:t> à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967" y="1547358"/>
            <a:ext cx="5008465" cy="3290761"/>
          </a:xfrm>
        </p:spPr>
      </p:pic>
      <p:sp>
        <p:nvSpPr>
          <p:cNvPr id="2" name="TextBox 1"/>
          <p:cNvSpPr txBox="1"/>
          <p:nvPr/>
        </p:nvSpPr>
        <p:spPr>
          <a:xfrm>
            <a:off x="3855026" y="5479833"/>
            <a:ext cx="3803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accuser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8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</a:t>
            </a:r>
            <a:r>
              <a:rPr lang="en-US" dirty="0" err="1" smtClean="0"/>
              <a:t>Compehension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Listen as I describe my family relationships. Are there direct or indirect </a:t>
            </a:r>
            <a:r>
              <a:rPr lang="en-US" sz="3200" dirty="0" smtClean="0"/>
              <a:t>objects </a:t>
            </a:r>
            <a:r>
              <a:rPr lang="en-US" sz="3200" dirty="0"/>
              <a:t>in my sentences?  </a:t>
            </a:r>
          </a:p>
          <a:p>
            <a:r>
              <a:rPr lang="en-US" sz="3200" dirty="0"/>
              <a:t>If you hear a direct object or direct object pronoun, check column A.  </a:t>
            </a:r>
          </a:p>
          <a:p>
            <a:r>
              <a:rPr lang="en-US" sz="3200" dirty="0"/>
              <a:t>If you hear an indirect object or indirect object pronoun, check column B.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5058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</a:t>
            </a:r>
            <a:r>
              <a:rPr lang="en-US" dirty="0" err="1" smtClean="0"/>
              <a:t>Compehension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J’aime bien mon père.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Je l’aime parce qu’il est gentil.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Mon frère et mes sœurs, nous respectons nos parents.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Nous les respectons beaucoup.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Ma sœur téléphone souvent à ma mère.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Elle lui téléphone le matin et le soir.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Mon père fait confiance à mes sœurs.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Il leur fait confiance parce que mes sœurs sont très fiables.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fr-FR" sz="3200" dirty="0"/>
              <a:t>Mon frère aide mon père.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Il </a:t>
            </a:r>
            <a:r>
              <a:rPr lang="fr-FR" sz="3200" dirty="0"/>
              <a:t>l’aide le weekend dans le jardin.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0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Bell Ringer: </a:t>
            </a:r>
            <a:r>
              <a:rPr lang="en-US" dirty="0" smtClean="0"/>
              <a:t>Use pronouns to replace direct and indirect objects.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7691" y="1870363"/>
            <a:ext cx="5777345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Il </a:t>
            </a:r>
            <a:r>
              <a:rPr lang="en-US" dirty="0" err="1" smtClean="0"/>
              <a:t>aime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n’obéis</a:t>
            </a:r>
            <a:r>
              <a:rPr lang="en-US" dirty="0" smtClean="0"/>
              <a:t> pas </a:t>
            </a:r>
            <a:r>
              <a:rPr lang="en-US" dirty="0" smtClean="0">
                <a:solidFill>
                  <a:srgbClr val="FF0000"/>
                </a:solidFill>
              </a:rPr>
              <a:t>à ton </a:t>
            </a:r>
            <a:r>
              <a:rPr lang="en-US" dirty="0" err="1" smtClean="0">
                <a:solidFill>
                  <a:srgbClr val="FF0000"/>
                </a:solidFill>
              </a:rPr>
              <a:t>père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 </a:t>
            </a:r>
            <a:r>
              <a:rPr lang="en-US" dirty="0" err="1" smtClean="0"/>
              <a:t>déteste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les devoirs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Elles</a:t>
            </a:r>
            <a:r>
              <a:rPr lang="en-US" dirty="0" smtClean="0"/>
              <a:t> font </a:t>
            </a:r>
            <a:r>
              <a:rPr lang="en-US" dirty="0" err="1" smtClean="0"/>
              <a:t>confiance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aux </a:t>
            </a:r>
            <a:r>
              <a:rPr lang="en-US" dirty="0" err="1" smtClean="0">
                <a:solidFill>
                  <a:srgbClr val="FF0000"/>
                </a:solidFill>
              </a:rPr>
              <a:t>amis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respectez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votre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mère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parlons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à </a:t>
            </a:r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profs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 </a:t>
            </a:r>
            <a:r>
              <a:rPr lang="en-US" dirty="0" err="1" smtClean="0"/>
              <a:t>partage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mes</a:t>
            </a:r>
            <a:r>
              <a:rPr lang="en-US" dirty="0" smtClean="0">
                <a:solidFill>
                  <a:srgbClr val="FF0000"/>
                </a:solidFill>
              </a:rPr>
              <a:t> bonbons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Elle </a:t>
            </a:r>
            <a:r>
              <a:rPr lang="en-US" dirty="0" err="1" smtClean="0"/>
              <a:t>téléphone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à </a:t>
            </a:r>
            <a:r>
              <a:rPr lang="en-US" dirty="0" err="1" smtClean="0">
                <a:solidFill>
                  <a:srgbClr val="FF0000"/>
                </a:solidFill>
              </a:rPr>
              <a:t>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3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5" y="341458"/>
            <a:ext cx="8088073" cy="93070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Comment </a:t>
            </a:r>
            <a:r>
              <a:rPr lang="en-US" sz="3600" dirty="0" err="1"/>
              <a:t>sont</a:t>
            </a:r>
            <a:r>
              <a:rPr lang="en-US" sz="3600" dirty="0"/>
              <a:t> les relations entre </a:t>
            </a:r>
            <a:r>
              <a:rPr lang="en-US" sz="3600" dirty="0" err="1"/>
              <a:t>Katniss</a:t>
            </a:r>
            <a:r>
              <a:rPr lang="en-US" sz="3600" dirty="0"/>
              <a:t>, </a:t>
            </a:r>
            <a:r>
              <a:rPr lang="en-US" sz="3600" dirty="0" err="1"/>
              <a:t>Peeta</a:t>
            </a:r>
            <a:r>
              <a:rPr lang="en-US" sz="3600" dirty="0"/>
              <a:t> et </a:t>
            </a:r>
            <a:r>
              <a:rPr lang="en-US" sz="3600" dirty="0" smtClean="0"/>
              <a:t>Gale?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83" y="1594680"/>
            <a:ext cx="4082182" cy="2208393"/>
          </a:xfrm>
        </p:spPr>
      </p:pic>
      <p:sp>
        <p:nvSpPr>
          <p:cNvPr id="3" name="TextBox 2"/>
          <p:cNvSpPr txBox="1"/>
          <p:nvPr/>
        </p:nvSpPr>
        <p:spPr>
          <a:xfrm>
            <a:off x="4717473" y="1787236"/>
            <a:ext cx="419792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 </a:t>
            </a:r>
            <a:r>
              <a:rPr lang="en-US" sz="2800" dirty="0" err="1" smtClean="0"/>
              <a:t>perspectif</a:t>
            </a:r>
            <a:r>
              <a:rPr lang="en-US" sz="2800" dirty="0" smtClean="0"/>
              <a:t> de </a:t>
            </a:r>
            <a:r>
              <a:rPr lang="en-US" sz="2800" dirty="0" err="1" smtClean="0"/>
              <a:t>Katniss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sz="2400" dirty="0" smtClean="0"/>
              <a:t>Gale </a:t>
            </a:r>
            <a:r>
              <a:rPr lang="en-US" sz="2400" dirty="0" err="1" smtClean="0">
                <a:solidFill>
                  <a:srgbClr val="FF0000"/>
                </a:solidFill>
              </a:rPr>
              <a:t>m’</a:t>
            </a:r>
            <a:r>
              <a:rPr lang="en-US" sz="2400" dirty="0" err="1" smtClean="0"/>
              <a:t>adore</a:t>
            </a:r>
            <a:r>
              <a:rPr lang="en-US" sz="2400" dirty="0" smtClean="0"/>
              <a:t> et je </a:t>
            </a:r>
            <a:r>
              <a:rPr lang="en-US" sz="2400" dirty="0" err="1" smtClean="0">
                <a:solidFill>
                  <a:srgbClr val="FF0000"/>
                </a:solidFill>
              </a:rPr>
              <a:t>l</a:t>
            </a:r>
            <a:r>
              <a:rPr lang="en-US" sz="2400" dirty="0" err="1" smtClean="0"/>
              <a:t>’adore</a:t>
            </a:r>
            <a:r>
              <a:rPr lang="en-US" sz="2400" dirty="0" smtClean="0"/>
              <a:t> </a:t>
            </a:r>
            <a:r>
              <a:rPr lang="en-US" sz="2400" dirty="0" err="1" smtClean="0"/>
              <a:t>aussi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Peete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m’</a:t>
            </a:r>
            <a:r>
              <a:rPr lang="en-US" sz="2400" dirty="0" err="1" smtClean="0"/>
              <a:t>aime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je ne </a:t>
            </a:r>
            <a:r>
              <a:rPr lang="en-US" sz="2400" dirty="0" err="1" smtClean="0">
                <a:solidFill>
                  <a:srgbClr val="FF0000"/>
                </a:solidFill>
              </a:rPr>
              <a:t>l’</a:t>
            </a:r>
            <a:r>
              <a:rPr lang="en-US" sz="2400" dirty="0" err="1" smtClean="0"/>
              <a:t>aime</a:t>
            </a:r>
            <a:r>
              <a:rPr lang="en-US" sz="2400" dirty="0" smtClean="0"/>
              <a:t> pas.</a:t>
            </a:r>
          </a:p>
          <a:p>
            <a:r>
              <a:rPr lang="en-US" sz="2400" dirty="0" err="1" smtClean="0"/>
              <a:t>Peeta</a:t>
            </a:r>
            <a:r>
              <a:rPr lang="en-US" sz="2400" dirty="0" smtClean="0"/>
              <a:t> at Gale </a:t>
            </a:r>
            <a:r>
              <a:rPr lang="en-US" sz="2400" dirty="0" smtClean="0">
                <a:solidFill>
                  <a:srgbClr val="FF0000"/>
                </a:solidFill>
              </a:rPr>
              <a:t>me</a:t>
            </a:r>
            <a:r>
              <a:rPr lang="en-US" sz="2400" dirty="0" smtClean="0"/>
              <a:t> </a:t>
            </a:r>
            <a:r>
              <a:rPr lang="en-US" sz="2400" dirty="0" err="1" smtClean="0"/>
              <a:t>parlent</a:t>
            </a:r>
            <a:r>
              <a:rPr lang="en-US" sz="2400" dirty="0" smtClean="0"/>
              <a:t>.  Je </a:t>
            </a:r>
            <a:r>
              <a:rPr lang="en-US" sz="2400" dirty="0" err="1" smtClean="0">
                <a:solidFill>
                  <a:srgbClr val="FF0000"/>
                </a:solidFill>
              </a:rPr>
              <a:t>leur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parlent</a:t>
            </a:r>
            <a:r>
              <a:rPr lang="en-US" sz="2400" dirty="0" smtClean="0"/>
              <a:t> </a:t>
            </a:r>
            <a:r>
              <a:rPr lang="en-US" sz="2400" dirty="0" err="1" smtClean="0"/>
              <a:t>aussi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Gale </a:t>
            </a:r>
            <a:r>
              <a:rPr lang="en-US" sz="2400" dirty="0" smtClean="0">
                <a:solidFill>
                  <a:srgbClr val="FF0000"/>
                </a:solidFill>
              </a:rPr>
              <a:t>nous</a:t>
            </a:r>
            <a:r>
              <a:rPr lang="en-US" sz="2400" dirty="0" smtClean="0"/>
              <a:t> </a:t>
            </a:r>
            <a:r>
              <a:rPr lang="en-US" sz="2400" dirty="0" err="1" smtClean="0"/>
              <a:t>deteste</a:t>
            </a:r>
            <a:r>
              <a:rPr lang="en-US" sz="2400" dirty="0" smtClean="0"/>
              <a:t> de temps en temps </a:t>
            </a:r>
            <a:r>
              <a:rPr lang="en-US" sz="2400" dirty="0" err="1" smtClean="0"/>
              <a:t>quand</a:t>
            </a:r>
            <a:r>
              <a:rPr lang="en-US" sz="2400" dirty="0" smtClean="0"/>
              <a:t> </a:t>
            </a:r>
            <a:r>
              <a:rPr lang="en-US" sz="2400" dirty="0" err="1" smtClean="0"/>
              <a:t>Peeta</a:t>
            </a:r>
            <a:r>
              <a:rPr lang="en-US" sz="2400" dirty="0" smtClean="0"/>
              <a:t> et </a:t>
            </a:r>
            <a:r>
              <a:rPr lang="en-US" sz="2400" dirty="0" err="1" smtClean="0"/>
              <a:t>moi</a:t>
            </a:r>
            <a:r>
              <a:rPr lang="en-US" sz="2400" dirty="0" smtClean="0"/>
              <a:t> </a:t>
            </a:r>
            <a:r>
              <a:rPr lang="en-US" sz="2400" dirty="0" err="1" smtClean="0"/>
              <a:t>jouons</a:t>
            </a:r>
            <a:r>
              <a:rPr lang="en-US" sz="2400" dirty="0" smtClean="0"/>
              <a:t>  au Hunger Games.</a:t>
            </a:r>
          </a:p>
          <a:p>
            <a:r>
              <a:rPr lang="en-US" sz="2400" dirty="0" err="1" smtClean="0"/>
              <a:t>Peeta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nous</a:t>
            </a:r>
            <a:r>
              <a:rPr lang="en-US" sz="2400" dirty="0" smtClean="0"/>
              <a:t> </a:t>
            </a:r>
            <a:r>
              <a:rPr lang="en-US" sz="2400" dirty="0" err="1" smtClean="0"/>
              <a:t>deteste</a:t>
            </a:r>
            <a:r>
              <a:rPr lang="en-US" sz="2400" dirty="0" smtClean="0"/>
              <a:t> un </a:t>
            </a:r>
            <a:r>
              <a:rPr lang="en-US" sz="2400" dirty="0" err="1" smtClean="0"/>
              <a:t>peu</a:t>
            </a:r>
            <a:r>
              <a:rPr lang="en-US" sz="2400" dirty="0" smtClean="0"/>
              <a:t> </a:t>
            </a:r>
            <a:r>
              <a:rPr lang="en-US" sz="2400" dirty="0" err="1" smtClean="0"/>
              <a:t>parce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Gale et </a:t>
            </a:r>
            <a:r>
              <a:rPr lang="en-US" sz="2400" dirty="0" err="1" smtClean="0"/>
              <a:t>moi</a:t>
            </a:r>
            <a:r>
              <a:rPr lang="en-US" sz="2400" dirty="0" smtClean="0"/>
              <a:t> </a:t>
            </a:r>
            <a:r>
              <a:rPr lang="en-US" sz="2400" dirty="0" err="1" smtClean="0"/>
              <a:t>sont</a:t>
            </a:r>
            <a:r>
              <a:rPr lang="en-US" sz="2400" dirty="0" smtClean="0"/>
              <a:t> </a:t>
            </a:r>
            <a:r>
              <a:rPr lang="en-US" sz="2400" dirty="0" err="1" smtClean="0"/>
              <a:t>amoureux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1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144" y="1600200"/>
            <a:ext cx="7730837" cy="50707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sujet</a:t>
            </a:r>
            <a:r>
              <a:rPr lang="en-US" dirty="0" smtClean="0"/>
              <a:t>     +  	</a:t>
            </a:r>
            <a:r>
              <a:rPr lang="en-US" dirty="0" err="1" smtClean="0"/>
              <a:t>pronom</a:t>
            </a:r>
            <a:r>
              <a:rPr lang="en-US" dirty="0" smtClean="0"/>
              <a:t> 		+ 		</a:t>
            </a:r>
            <a:r>
              <a:rPr lang="en-US" dirty="0" err="1" smtClean="0"/>
              <a:t>verbe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b="1" dirty="0" smtClean="0"/>
              <a:t>me, </a:t>
            </a:r>
            <a:r>
              <a:rPr lang="en-US" b="1" dirty="0" err="1" smtClean="0"/>
              <a:t>te</a:t>
            </a:r>
            <a:r>
              <a:rPr lang="en-US" b="1" dirty="0" smtClean="0"/>
              <a:t>, nous, </a:t>
            </a:r>
            <a:r>
              <a:rPr lang="en-US" b="1" dirty="0" err="1" smtClean="0"/>
              <a:t>vous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Peeta</a:t>
            </a:r>
            <a:r>
              <a:rPr lang="en-US" dirty="0" smtClean="0"/>
              <a:t> 			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’						</a:t>
            </a:r>
            <a:r>
              <a:rPr lang="en-US" dirty="0" err="1" smtClean="0"/>
              <a:t>aime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le, la, les</a:t>
            </a:r>
          </a:p>
          <a:p>
            <a:pPr marL="0" indent="0">
              <a:buNone/>
            </a:pPr>
            <a:r>
              <a:rPr lang="en-US" dirty="0" smtClean="0"/>
              <a:t>Je				ne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’					</a:t>
            </a:r>
            <a:r>
              <a:rPr lang="en-US" dirty="0" err="1" smtClean="0"/>
              <a:t>aime</a:t>
            </a:r>
            <a:r>
              <a:rPr lang="en-US" dirty="0" smtClean="0"/>
              <a:t> pas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lui</a:t>
            </a:r>
            <a:r>
              <a:rPr lang="en-US" dirty="0" smtClean="0"/>
              <a:t>, </a:t>
            </a:r>
            <a:r>
              <a:rPr lang="en-US" dirty="0" err="1" smtClean="0"/>
              <a:t>leur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				</a:t>
            </a:r>
            <a:r>
              <a:rPr lang="en-US" dirty="0" err="1" smtClean="0">
                <a:solidFill>
                  <a:srgbClr val="FF0000"/>
                </a:solidFill>
              </a:rPr>
              <a:t>lui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						</a:t>
            </a:r>
            <a:r>
              <a:rPr lang="en-US" dirty="0" err="1" smtClean="0"/>
              <a:t>fais</a:t>
            </a:r>
            <a:r>
              <a:rPr lang="en-US" dirty="0" smtClean="0"/>
              <a:t> </a:t>
            </a:r>
            <a:r>
              <a:rPr lang="en-US" dirty="0" err="1" smtClean="0"/>
              <a:t>confiance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631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395855" cy="5481927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Pratique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Répondez</a:t>
            </a:r>
            <a:r>
              <a:rPr lang="en-US" dirty="0" smtClean="0"/>
              <a:t> à la question sur </a:t>
            </a:r>
            <a:r>
              <a:rPr lang="en-US" dirty="0" err="1" smtClean="0"/>
              <a:t>votre</a:t>
            </a:r>
            <a:r>
              <a:rPr lang="en-US" dirty="0" smtClean="0"/>
              <a:t> petite </a:t>
            </a:r>
            <a:r>
              <a:rPr lang="en-US" dirty="0" err="1" smtClean="0"/>
              <a:t>tablette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dirty="0" err="1" smtClean="0"/>
              <a:t>choisir</a:t>
            </a:r>
            <a:r>
              <a:rPr lang="en-US" dirty="0" smtClean="0"/>
              <a:t> des </a:t>
            </a:r>
            <a:r>
              <a:rPr lang="en-US" dirty="0" err="1" smtClean="0"/>
              <a:t>victimes</a:t>
            </a:r>
            <a:r>
              <a:rPr lang="en-US" dirty="0" smtClean="0"/>
              <a:t> à </a:t>
            </a:r>
            <a:r>
              <a:rPr lang="en-US" dirty="0" err="1" smtClean="0"/>
              <a:t>présenter</a:t>
            </a:r>
            <a:r>
              <a:rPr lang="en-US" dirty="0" smtClean="0"/>
              <a:t> </a:t>
            </a:r>
            <a:r>
              <a:rPr lang="en-US" dirty="0" err="1" smtClean="0"/>
              <a:t>leurs</a:t>
            </a:r>
            <a:r>
              <a:rPr lang="en-US" dirty="0" smtClean="0"/>
              <a:t> responses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71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8" y="695467"/>
            <a:ext cx="3689497" cy="3689497"/>
          </a:xfrm>
        </p:spPr>
      </p:pic>
      <p:sp>
        <p:nvSpPr>
          <p:cNvPr id="2" name="TextBox 1"/>
          <p:cNvSpPr txBox="1"/>
          <p:nvPr/>
        </p:nvSpPr>
        <p:spPr>
          <a:xfrm>
            <a:off x="207818" y="4654163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Tes</a:t>
            </a:r>
            <a:r>
              <a:rPr lang="en-US" sz="3600" dirty="0" smtClean="0"/>
              <a:t> parents,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</a:t>
            </a:r>
            <a:r>
              <a:rPr lang="en-US" sz="3600" dirty="0" err="1" smtClean="0"/>
              <a:t>qu’ils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font </a:t>
            </a:r>
            <a:r>
              <a:rPr lang="en-US" sz="3600" dirty="0" err="1" smtClean="0"/>
              <a:t>confiance</a:t>
            </a:r>
            <a:r>
              <a:rPr lang="en-US" sz="3600" dirty="0" smtClean="0"/>
              <a:t>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064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8" y="695467"/>
            <a:ext cx="3689497" cy="3689497"/>
          </a:xfrm>
        </p:spPr>
      </p:pic>
      <p:sp>
        <p:nvSpPr>
          <p:cNvPr id="2" name="TextBox 1"/>
          <p:cNvSpPr txBox="1"/>
          <p:nvPr/>
        </p:nvSpPr>
        <p:spPr>
          <a:xfrm>
            <a:off x="207818" y="4654163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</a:t>
            </a:r>
            <a:r>
              <a:rPr lang="en-US" sz="3600" dirty="0" smtClean="0"/>
              <a:t>st-</a:t>
            </a:r>
            <a:r>
              <a:rPr lang="en-US" sz="3600" dirty="0" err="1" smtClean="0"/>
              <a:t>ce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leur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fais</a:t>
            </a:r>
            <a:r>
              <a:rPr lang="en-US" sz="3600" dirty="0" smtClean="0"/>
              <a:t> </a:t>
            </a:r>
            <a:r>
              <a:rPr lang="en-US" sz="3600" dirty="0" err="1" smtClean="0"/>
              <a:t>confiance</a:t>
            </a:r>
            <a:r>
              <a:rPr lang="en-US" sz="3600" dirty="0" smtClean="0"/>
              <a:t>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408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061" y="779182"/>
            <a:ext cx="4450410" cy="2961545"/>
          </a:xfrm>
        </p:spPr>
      </p:pic>
      <p:sp>
        <p:nvSpPr>
          <p:cNvPr id="2" name="TextBox 1"/>
          <p:cNvSpPr txBox="1"/>
          <p:nvPr/>
        </p:nvSpPr>
        <p:spPr>
          <a:xfrm>
            <a:off x="290944" y="4197928"/>
            <a:ext cx="8853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Tes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amis</a:t>
            </a:r>
            <a:r>
              <a:rPr lang="en-US" sz="3600" dirty="0" smtClean="0">
                <a:solidFill>
                  <a:srgbClr val="FF0000"/>
                </a:solidFill>
              </a:rPr>
              <a:t> et </a:t>
            </a:r>
            <a:r>
              <a:rPr lang="en-US" sz="3600" dirty="0" err="1" smtClean="0">
                <a:solidFill>
                  <a:srgbClr val="FF0000"/>
                </a:solidFill>
              </a:rPr>
              <a:t>toi</a:t>
            </a:r>
            <a:r>
              <a:rPr lang="en-US" sz="3600" dirty="0" smtClean="0"/>
              <a:t>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que </a:t>
            </a:r>
            <a:r>
              <a:rPr lang="en-US" sz="3600" dirty="0" err="1" smtClean="0"/>
              <a:t>tes</a:t>
            </a:r>
            <a:r>
              <a:rPr lang="en-US" sz="3600" dirty="0" smtClean="0"/>
              <a:t> parents </a:t>
            </a:r>
            <a:r>
              <a:rPr lang="en-US" sz="3600" dirty="0" err="1" smtClean="0">
                <a:solidFill>
                  <a:srgbClr val="FF0000"/>
                </a:solidFill>
              </a:rPr>
              <a:t>vous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aiment</a:t>
            </a:r>
            <a:r>
              <a:rPr lang="en-US" sz="3600" dirty="0" smtClean="0"/>
              <a:t> </a:t>
            </a:r>
            <a:r>
              <a:rPr lang="en-US" sz="3600" dirty="0" err="1" smtClean="0"/>
              <a:t>bien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731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251" y="1018309"/>
            <a:ext cx="5261898" cy="3321338"/>
          </a:xfrm>
        </p:spPr>
      </p:pic>
      <p:sp>
        <p:nvSpPr>
          <p:cNvPr id="2" name="TextBox 1"/>
          <p:cNvSpPr txBox="1"/>
          <p:nvPr/>
        </p:nvSpPr>
        <p:spPr>
          <a:xfrm>
            <a:off x="290944" y="4742444"/>
            <a:ext cx="8603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T</a:t>
            </a:r>
            <a:r>
              <a:rPr lang="en-US" sz="3600" dirty="0" err="1" smtClean="0">
                <a:solidFill>
                  <a:srgbClr val="FF0000"/>
                </a:solidFill>
              </a:rPr>
              <a:t>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amis</a:t>
            </a:r>
            <a:r>
              <a:rPr lang="en-US" sz="3600" dirty="0" smtClean="0">
                <a:solidFill>
                  <a:srgbClr val="FF0000"/>
                </a:solidFill>
              </a:rPr>
              <a:t> et </a:t>
            </a:r>
            <a:r>
              <a:rPr lang="en-US" sz="3600" dirty="0" err="1" smtClean="0">
                <a:solidFill>
                  <a:srgbClr val="FF0000"/>
                </a:solidFill>
              </a:rPr>
              <a:t>toi</a:t>
            </a:r>
            <a:r>
              <a:rPr lang="en-US" sz="3600" dirty="0" smtClean="0"/>
              <a:t>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vous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vous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excusez</a:t>
            </a:r>
            <a:r>
              <a:rPr lang="en-US" sz="3600" dirty="0" smtClean="0"/>
              <a:t> après un argument?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274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251" y="1018309"/>
            <a:ext cx="5261898" cy="3321338"/>
          </a:xfrm>
        </p:spPr>
      </p:pic>
      <p:sp>
        <p:nvSpPr>
          <p:cNvPr id="2" name="TextBox 1"/>
          <p:cNvSpPr txBox="1"/>
          <p:nvPr/>
        </p:nvSpPr>
        <p:spPr>
          <a:xfrm>
            <a:off x="290944" y="4742444"/>
            <a:ext cx="8603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</a:t>
            </a:r>
            <a:r>
              <a:rPr lang="en-US" sz="3600" dirty="0" smtClean="0"/>
              <a:t>st-</a:t>
            </a:r>
            <a:r>
              <a:rPr lang="en-US" sz="3600" dirty="0" err="1" smtClean="0"/>
              <a:t>ce</a:t>
            </a:r>
            <a:r>
              <a:rPr lang="en-US" sz="3600" dirty="0" smtClean="0"/>
              <a:t> que </a:t>
            </a:r>
            <a:r>
              <a:rPr lang="en-US" sz="3600" dirty="0" err="1" smtClean="0"/>
              <a:t>tes</a:t>
            </a:r>
            <a:r>
              <a:rPr lang="en-US" sz="3600" dirty="0" smtClean="0"/>
              <a:t> parents </a:t>
            </a:r>
            <a:r>
              <a:rPr lang="en-US" sz="3600" dirty="0" err="1" smtClean="0">
                <a:solidFill>
                  <a:srgbClr val="FF0000"/>
                </a:solidFill>
              </a:rPr>
              <a:t>t’</a:t>
            </a:r>
            <a:r>
              <a:rPr lang="en-US" sz="3600" dirty="0" err="1" smtClean="0"/>
              <a:t>excusent</a:t>
            </a:r>
            <a:r>
              <a:rPr lang="en-US" sz="3600" dirty="0" smtClean="0"/>
              <a:t>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375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967" y="591394"/>
            <a:ext cx="5008465" cy="3290761"/>
          </a:xfrm>
        </p:spPr>
      </p:pic>
      <p:sp>
        <p:nvSpPr>
          <p:cNvPr id="2" name="TextBox 1"/>
          <p:cNvSpPr txBox="1"/>
          <p:nvPr/>
        </p:nvSpPr>
        <p:spPr>
          <a:xfrm>
            <a:off x="477983" y="4371837"/>
            <a:ext cx="795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Ton frère,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</a:t>
            </a:r>
            <a:r>
              <a:rPr lang="en-US" sz="3600" dirty="0" err="1" smtClean="0"/>
              <a:t>qu’il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t’</a:t>
            </a:r>
            <a:r>
              <a:rPr lang="en-US" sz="3600" dirty="0" err="1" smtClean="0"/>
              <a:t>accuse</a:t>
            </a:r>
            <a:r>
              <a:rPr lang="en-US" sz="3600" dirty="0" smtClean="0"/>
              <a:t> beaucoup?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245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629" y="2361255"/>
            <a:ext cx="4309709" cy="4309709"/>
          </a:xfrm>
        </p:spPr>
      </p:pic>
      <p:sp>
        <p:nvSpPr>
          <p:cNvPr id="3" name="TextBox 2"/>
          <p:cNvSpPr txBox="1"/>
          <p:nvPr/>
        </p:nvSpPr>
        <p:spPr>
          <a:xfrm>
            <a:off x="353290" y="933655"/>
            <a:ext cx="833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Tes</a:t>
            </a:r>
            <a:r>
              <a:rPr lang="en-US" sz="3600" dirty="0" smtClean="0"/>
              <a:t> </a:t>
            </a:r>
            <a:r>
              <a:rPr lang="en-US" sz="3600" dirty="0" err="1" smtClean="0"/>
              <a:t>amis</a:t>
            </a:r>
            <a:r>
              <a:rPr lang="en-US" sz="3600" dirty="0" smtClean="0"/>
              <a:t>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que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les</a:t>
            </a:r>
            <a:r>
              <a:rPr lang="en-US" sz="3600" dirty="0" smtClean="0"/>
              <a:t> </a:t>
            </a:r>
            <a:r>
              <a:rPr lang="en-US" sz="3600" dirty="0" err="1" smtClean="0"/>
              <a:t>aimes</a:t>
            </a:r>
            <a:r>
              <a:rPr lang="en-US" sz="3600" dirty="0" smtClean="0"/>
              <a:t> </a:t>
            </a:r>
            <a:r>
              <a:rPr lang="en-US" sz="3600" dirty="0" err="1" smtClean="0"/>
              <a:t>bien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09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036" y="1600200"/>
            <a:ext cx="430876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Sujet</a:t>
            </a:r>
            <a:r>
              <a:rPr lang="en-US" dirty="0" smtClean="0"/>
              <a:t> + </a:t>
            </a:r>
            <a:r>
              <a:rPr lang="en-US" dirty="0" err="1" smtClean="0"/>
              <a:t>verbe</a:t>
            </a:r>
            <a:r>
              <a:rPr lang="en-US" dirty="0" smtClean="0"/>
              <a:t> + </a:t>
            </a:r>
            <a:r>
              <a:rPr lang="en-US" u="sng" dirty="0" smtClean="0"/>
              <a:t>objet direct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(</a:t>
            </a:r>
            <a:r>
              <a:rPr lang="en-US" dirty="0" err="1" smtClean="0"/>
              <a:t>personne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(objet)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Je </a:t>
            </a:r>
            <a:r>
              <a:rPr lang="en-US" dirty="0" err="1" smtClean="0"/>
              <a:t>respecte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père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sujet</a:t>
            </a:r>
            <a:r>
              <a:rPr lang="en-US" dirty="0" smtClean="0"/>
              <a:t>  +  </a:t>
            </a:r>
            <a:r>
              <a:rPr lang="en-US" dirty="0" err="1" smtClean="0"/>
              <a:t>verbe</a:t>
            </a:r>
            <a:r>
              <a:rPr lang="en-US" dirty="0" smtClean="0"/>
              <a:t> + </a:t>
            </a:r>
            <a:r>
              <a:rPr lang="en-US" dirty="0" err="1" smtClean="0"/>
              <a:t>personne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Je </a:t>
            </a:r>
            <a:r>
              <a:rPr lang="en-US" dirty="0" smtClean="0">
                <a:solidFill>
                  <a:srgbClr val="FF0000"/>
                </a:solidFill>
              </a:rPr>
              <a:t>le</a:t>
            </a:r>
            <a:r>
              <a:rPr lang="en-US" dirty="0" smtClean="0"/>
              <a:t> </a:t>
            </a:r>
            <a:r>
              <a:rPr lang="en-US" dirty="0" err="1" smtClean="0"/>
              <a:t>respecte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</a:t>
            </a:r>
            <a:r>
              <a:rPr lang="en-US" dirty="0"/>
              <a:t>e</a:t>
            </a:r>
            <a:r>
              <a:rPr lang="en-US" dirty="0" smtClean="0"/>
              <a:t>(l’) =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père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ms</a:t>
            </a:r>
            <a:r>
              <a:rPr lang="en-US" dirty="0" smtClean="0"/>
              <a:t> =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Sujet</a:t>
            </a:r>
            <a:r>
              <a:rPr lang="en-US" dirty="0" smtClean="0"/>
              <a:t> + </a:t>
            </a:r>
            <a:r>
              <a:rPr lang="en-US" dirty="0" err="1" smtClean="0"/>
              <a:t>verbe</a:t>
            </a:r>
            <a:r>
              <a:rPr lang="en-US" dirty="0" smtClean="0"/>
              <a:t> + </a:t>
            </a:r>
            <a:r>
              <a:rPr lang="en-US" u="sng" dirty="0" smtClean="0"/>
              <a:t>objet indirect</a:t>
            </a:r>
          </a:p>
          <a:p>
            <a:pPr marL="0" indent="0">
              <a:buNone/>
            </a:pPr>
            <a:r>
              <a:rPr lang="en-US" dirty="0" smtClean="0"/>
              <a:t>                           (à + </a:t>
            </a:r>
            <a:r>
              <a:rPr lang="en-US" dirty="0" err="1" smtClean="0"/>
              <a:t>personne</a:t>
            </a:r>
            <a:r>
              <a:rPr lang="en-US" u="sng" dirty="0" smtClean="0"/>
              <a:t>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  Je   </a:t>
            </a:r>
            <a:r>
              <a:rPr lang="en-US" dirty="0" err="1" smtClean="0"/>
              <a:t>fais</a:t>
            </a:r>
            <a:r>
              <a:rPr lang="en-US" dirty="0" smtClean="0"/>
              <a:t> </a:t>
            </a:r>
            <a:r>
              <a:rPr lang="en-US" dirty="0" err="1" smtClean="0"/>
              <a:t>confiance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à  </a:t>
            </a:r>
            <a:r>
              <a:rPr lang="en-US" dirty="0" err="1" smtClean="0">
                <a:solidFill>
                  <a:srgbClr val="FF0000"/>
                </a:solidFill>
              </a:rPr>
              <a:t>mon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père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/>
              <a:t>sujet</a:t>
            </a:r>
            <a:r>
              <a:rPr lang="en-US" dirty="0" smtClean="0"/>
              <a:t> +     </a:t>
            </a:r>
            <a:r>
              <a:rPr lang="en-US" dirty="0" err="1" smtClean="0"/>
              <a:t>verbe</a:t>
            </a:r>
            <a:r>
              <a:rPr lang="en-US" dirty="0" smtClean="0"/>
              <a:t>   +    à </a:t>
            </a:r>
            <a:r>
              <a:rPr lang="en-US" dirty="0" err="1" smtClean="0"/>
              <a:t>personne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Je </a:t>
            </a:r>
            <a:r>
              <a:rPr lang="en-US" dirty="0" err="1" smtClean="0">
                <a:solidFill>
                  <a:srgbClr val="FF0000"/>
                </a:solidFill>
              </a:rPr>
              <a:t>lui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fais</a:t>
            </a:r>
            <a:r>
              <a:rPr lang="en-US" dirty="0" smtClean="0"/>
              <a:t> </a:t>
            </a:r>
            <a:r>
              <a:rPr lang="en-US" dirty="0" err="1" smtClean="0"/>
              <a:t>confiance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ui</a:t>
            </a:r>
            <a:r>
              <a:rPr lang="en-US" dirty="0" smtClean="0"/>
              <a:t> =  à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père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 s</a:t>
            </a:r>
            <a:endParaRPr lang="en-US" dirty="0"/>
          </a:p>
        </p:txBody>
      </p:sp>
      <p:sp>
        <p:nvSpPr>
          <p:cNvPr id="5" name="Multiply 4"/>
          <p:cNvSpPr/>
          <p:nvPr/>
        </p:nvSpPr>
        <p:spPr>
          <a:xfrm>
            <a:off x="2867891" y="3179619"/>
            <a:ext cx="1163782" cy="893618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270" y="3260509"/>
            <a:ext cx="8350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34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43" y="1982472"/>
            <a:ext cx="5766955" cy="3837646"/>
          </a:xfrm>
        </p:spPr>
      </p:pic>
      <p:sp>
        <p:nvSpPr>
          <p:cNvPr id="3" name="TextBox 2"/>
          <p:cNvSpPr txBox="1"/>
          <p:nvPr/>
        </p:nvSpPr>
        <p:spPr>
          <a:xfrm>
            <a:off x="1091042" y="881778"/>
            <a:ext cx="7554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Tes</a:t>
            </a:r>
            <a:r>
              <a:rPr lang="en-US" sz="3600" dirty="0" smtClean="0"/>
              <a:t> parents,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</a:t>
            </a:r>
            <a:r>
              <a:rPr lang="en-US" sz="3600" dirty="0" err="1" smtClean="0"/>
              <a:t>qu’ils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respectent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323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43" y="1982472"/>
            <a:ext cx="5766955" cy="3837646"/>
          </a:xfrm>
        </p:spPr>
      </p:pic>
      <p:sp>
        <p:nvSpPr>
          <p:cNvPr id="3" name="TextBox 2"/>
          <p:cNvSpPr txBox="1"/>
          <p:nvPr/>
        </p:nvSpPr>
        <p:spPr>
          <a:xfrm>
            <a:off x="1091042" y="881778"/>
            <a:ext cx="7554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Tes</a:t>
            </a:r>
            <a:r>
              <a:rPr lang="en-US" sz="3600" dirty="0" smtClean="0"/>
              <a:t> </a:t>
            </a:r>
            <a:r>
              <a:rPr lang="en-US" sz="3600" dirty="0" err="1" smtClean="0"/>
              <a:t>amis</a:t>
            </a:r>
            <a:r>
              <a:rPr lang="en-US" sz="3600" dirty="0" smtClean="0"/>
              <a:t>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que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les </a:t>
            </a:r>
            <a:r>
              <a:rPr lang="en-US" sz="3600" dirty="0" err="1" smtClean="0"/>
              <a:t>respectes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071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32" y="2108477"/>
            <a:ext cx="4751277" cy="4751277"/>
          </a:xfrm>
        </p:spPr>
      </p:pic>
      <p:sp>
        <p:nvSpPr>
          <p:cNvPr id="3" name="TextBox 2"/>
          <p:cNvSpPr txBox="1"/>
          <p:nvPr/>
        </p:nvSpPr>
        <p:spPr>
          <a:xfrm>
            <a:off x="644236" y="532599"/>
            <a:ext cx="7917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Tes</a:t>
            </a:r>
            <a:r>
              <a:rPr lang="en-US" sz="3600" dirty="0" smtClean="0"/>
              <a:t> </a:t>
            </a:r>
            <a:r>
              <a:rPr lang="en-US" sz="3600" dirty="0" err="1" smtClean="0"/>
              <a:t>soeurs</a:t>
            </a:r>
            <a:r>
              <a:rPr lang="en-US" sz="3600" dirty="0" smtClean="0"/>
              <a:t> et frères,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que </a:t>
            </a:r>
            <a:r>
              <a:rPr lang="en-US" sz="3600" dirty="0" err="1" smtClean="0"/>
              <a:t>vos</a:t>
            </a:r>
            <a:r>
              <a:rPr lang="en-US" sz="3600" dirty="0" smtClean="0"/>
              <a:t> parents </a:t>
            </a:r>
            <a:r>
              <a:rPr lang="en-US" sz="3600" dirty="0" err="1" smtClean="0">
                <a:solidFill>
                  <a:srgbClr val="FF0000"/>
                </a:solidFill>
              </a:rPr>
              <a:t>vous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contrairent</a:t>
            </a:r>
            <a:r>
              <a:rPr lang="en-US" sz="3600" dirty="0" smtClean="0"/>
              <a:t> </a:t>
            </a:r>
            <a:r>
              <a:rPr lang="en-US" sz="3600" dirty="0" err="1" smtClean="0"/>
              <a:t>souvent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464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12" y="346416"/>
            <a:ext cx="3647211" cy="3789167"/>
          </a:xfrm>
        </p:spPr>
      </p:pic>
      <p:sp>
        <p:nvSpPr>
          <p:cNvPr id="2" name="TextBox 1"/>
          <p:cNvSpPr txBox="1"/>
          <p:nvPr/>
        </p:nvSpPr>
        <p:spPr>
          <a:xfrm>
            <a:off x="436418" y="4925834"/>
            <a:ext cx="8250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Tes</a:t>
            </a:r>
            <a:r>
              <a:rPr lang="en-US" sz="3600" dirty="0" smtClean="0"/>
              <a:t> </a:t>
            </a:r>
            <a:r>
              <a:rPr lang="en-US" sz="3600" dirty="0" err="1" smtClean="0"/>
              <a:t>amis</a:t>
            </a:r>
            <a:r>
              <a:rPr lang="en-US" sz="3600" dirty="0" smtClean="0"/>
              <a:t> et </a:t>
            </a:r>
            <a:r>
              <a:rPr lang="en-US" sz="3600" dirty="0" err="1" smtClean="0"/>
              <a:t>toi</a:t>
            </a:r>
            <a:r>
              <a:rPr lang="en-US" sz="3600" dirty="0" smtClean="0"/>
              <a:t>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que </a:t>
            </a:r>
            <a:r>
              <a:rPr lang="en-US" sz="3600" dirty="0" err="1" smtClean="0"/>
              <a:t>vous</a:t>
            </a:r>
            <a:r>
              <a:rPr lang="en-US" sz="3600" dirty="0" smtClean="0"/>
              <a:t> </a:t>
            </a:r>
            <a:r>
              <a:rPr lang="en-US" sz="3600" dirty="0" err="1" smtClean="0"/>
              <a:t>vous</a:t>
            </a:r>
            <a:r>
              <a:rPr lang="en-US" sz="3600" dirty="0" smtClean="0"/>
              <a:t> </a:t>
            </a:r>
            <a:r>
              <a:rPr lang="en-US" sz="3600" dirty="0" err="1" smtClean="0"/>
              <a:t>disputez</a:t>
            </a:r>
            <a:r>
              <a:rPr lang="en-US" sz="3600" dirty="0" smtClean="0"/>
              <a:t> beaucoup?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5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362" y="1511278"/>
            <a:ext cx="4856019" cy="4856019"/>
          </a:xfrm>
        </p:spPr>
      </p:pic>
      <p:sp>
        <p:nvSpPr>
          <p:cNvPr id="3" name="TextBox 2"/>
          <p:cNvSpPr txBox="1"/>
          <p:nvPr/>
        </p:nvSpPr>
        <p:spPr>
          <a:xfrm>
            <a:off x="457199" y="310949"/>
            <a:ext cx="8354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Tes</a:t>
            </a:r>
            <a:r>
              <a:rPr lang="en-US" sz="3600" dirty="0" smtClean="0"/>
              <a:t> </a:t>
            </a:r>
            <a:r>
              <a:rPr lang="en-US" sz="3600" dirty="0" err="1" smtClean="0"/>
              <a:t>grands</a:t>
            </a:r>
            <a:r>
              <a:rPr lang="en-US" sz="3600" dirty="0" smtClean="0"/>
              <a:t>-parents,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</a:t>
            </a:r>
            <a:r>
              <a:rPr lang="en-US" sz="3600" dirty="0" err="1" smtClean="0"/>
              <a:t>qu’ils</a:t>
            </a:r>
            <a:r>
              <a:rPr lang="en-US" sz="3600" dirty="0" smtClean="0"/>
              <a:t> </a:t>
            </a:r>
            <a:r>
              <a:rPr lang="en-US" sz="3600" dirty="0" err="1" smtClean="0"/>
              <a:t>t’envoient</a:t>
            </a:r>
            <a:r>
              <a:rPr lang="en-US" sz="3600" dirty="0" smtClean="0"/>
              <a:t> des emails?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2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21" y="1948475"/>
            <a:ext cx="6160359" cy="4099438"/>
          </a:xfrm>
        </p:spPr>
      </p:pic>
      <p:sp>
        <p:nvSpPr>
          <p:cNvPr id="3" name="TextBox 2"/>
          <p:cNvSpPr txBox="1"/>
          <p:nvPr/>
        </p:nvSpPr>
        <p:spPr>
          <a:xfrm>
            <a:off x="457200" y="748146"/>
            <a:ext cx="81880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Tes</a:t>
            </a:r>
            <a:r>
              <a:rPr lang="en-US" sz="3600" dirty="0" smtClean="0"/>
              <a:t> frères et </a:t>
            </a:r>
            <a:r>
              <a:rPr lang="en-US" sz="3600" dirty="0" err="1" smtClean="0"/>
              <a:t>soeurs</a:t>
            </a:r>
            <a:r>
              <a:rPr lang="en-US" sz="3600" dirty="0" smtClean="0"/>
              <a:t>, </a:t>
            </a:r>
            <a:r>
              <a:rPr lang="en-US" sz="3600" dirty="0" err="1" smtClean="0"/>
              <a:t>est-ce</a:t>
            </a:r>
            <a:r>
              <a:rPr lang="en-US" sz="3600" dirty="0" smtClean="0"/>
              <a:t> </a:t>
            </a:r>
            <a:r>
              <a:rPr lang="en-US" sz="3600" dirty="0" err="1" smtClean="0"/>
              <a:t>qu’ils</a:t>
            </a:r>
            <a:r>
              <a:rPr lang="en-US" sz="3600" dirty="0" smtClean="0"/>
              <a:t> </a:t>
            </a:r>
            <a:r>
              <a:rPr lang="en-US" sz="3600" dirty="0" err="1" smtClean="0"/>
              <a:t>t’agacent</a:t>
            </a:r>
            <a:r>
              <a:rPr lang="en-US" sz="3600" dirty="0" smtClean="0"/>
              <a:t> </a:t>
            </a:r>
            <a:r>
              <a:rPr lang="en-US" sz="3600" dirty="0" err="1" smtClean="0"/>
              <a:t>souvent</a:t>
            </a:r>
            <a:r>
              <a:rPr lang="en-US" sz="3600" dirty="0" smtClean="0"/>
              <a:t>?</a:t>
            </a:r>
          </a:p>
          <a:p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1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21" y="1948475"/>
            <a:ext cx="6160359" cy="4099438"/>
          </a:xfrm>
        </p:spPr>
      </p:pic>
      <p:sp>
        <p:nvSpPr>
          <p:cNvPr id="3" name="TextBox 2"/>
          <p:cNvSpPr txBox="1"/>
          <p:nvPr/>
        </p:nvSpPr>
        <p:spPr>
          <a:xfrm>
            <a:off x="457200" y="748146"/>
            <a:ext cx="8188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</a:t>
            </a:r>
            <a:r>
              <a:rPr lang="en-US" sz="3600" dirty="0" smtClean="0"/>
              <a:t>st-</a:t>
            </a:r>
            <a:r>
              <a:rPr lang="en-US" sz="3600" dirty="0" err="1" smtClean="0"/>
              <a:t>ce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tu</a:t>
            </a:r>
            <a:r>
              <a:rPr lang="en-US" sz="3600" dirty="0" smtClean="0"/>
              <a:t> les </a:t>
            </a:r>
            <a:r>
              <a:rPr lang="en-US" sz="3600" dirty="0" err="1" smtClean="0"/>
              <a:t>agaces</a:t>
            </a:r>
            <a:r>
              <a:rPr lang="en-US" sz="3600" dirty="0" smtClean="0"/>
              <a:t> </a:t>
            </a:r>
            <a:r>
              <a:rPr lang="en-US" sz="3600" dirty="0" err="1" smtClean="0"/>
              <a:t>aussi</a:t>
            </a:r>
            <a:r>
              <a:rPr lang="en-US" sz="3600" dirty="0" smtClean="0"/>
              <a:t>?</a:t>
            </a:r>
          </a:p>
          <a:p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8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374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205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-159826"/>
            <a:ext cx="8811491" cy="1471035"/>
          </a:xfrm>
        </p:spPr>
        <p:txBody>
          <a:bodyPr>
            <a:noAutofit/>
          </a:bodyPr>
          <a:lstStyle/>
          <a:p>
            <a:r>
              <a:rPr lang="en-US" sz="2400" dirty="0" smtClean="0"/>
              <a:t>With a partner choose ONE set of siblings.  Describe the relationship between these two people.  Make sure to use pronouns!  Show me your paragraph once you finish.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9909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2" y="1131735"/>
            <a:ext cx="6837219" cy="579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7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Différence</a:t>
            </a:r>
            <a:r>
              <a:rPr lang="en-US" dirty="0" smtClean="0"/>
              <a:t> Direct/Indirect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036" y="1600200"/>
            <a:ext cx="43087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Sujet</a:t>
            </a:r>
            <a:r>
              <a:rPr lang="en-US" dirty="0" smtClean="0"/>
              <a:t> + </a:t>
            </a:r>
            <a:r>
              <a:rPr lang="en-US" dirty="0" err="1" smtClean="0"/>
              <a:t>verbe</a:t>
            </a:r>
            <a:r>
              <a:rPr lang="en-US" dirty="0" smtClean="0"/>
              <a:t> + </a:t>
            </a:r>
            <a:r>
              <a:rPr lang="en-US" u="sng" dirty="0" smtClean="0"/>
              <a:t>objet </a:t>
            </a:r>
            <a:r>
              <a:rPr lang="en-US" u="sng" dirty="0" smtClean="0">
                <a:solidFill>
                  <a:srgbClr val="FF0000"/>
                </a:solidFill>
              </a:rPr>
              <a:t>direct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(</a:t>
            </a:r>
            <a:r>
              <a:rPr lang="en-US" dirty="0" err="1" smtClean="0"/>
              <a:t>personne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(objet)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Je </a:t>
            </a:r>
            <a:r>
              <a:rPr lang="en-US" dirty="0" err="1" smtClean="0"/>
              <a:t>respecte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père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764" y="1600200"/>
            <a:ext cx="464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Sujet</a:t>
            </a:r>
            <a:r>
              <a:rPr lang="en-US" dirty="0" smtClean="0"/>
              <a:t> + </a:t>
            </a:r>
            <a:r>
              <a:rPr lang="en-US" dirty="0" err="1" smtClean="0"/>
              <a:t>verbe</a:t>
            </a:r>
            <a:r>
              <a:rPr lang="en-US" dirty="0" smtClean="0"/>
              <a:t> + </a:t>
            </a:r>
            <a:r>
              <a:rPr lang="en-US" u="sng" dirty="0" smtClean="0"/>
              <a:t>objet </a:t>
            </a:r>
            <a:r>
              <a:rPr lang="en-US" u="sng" dirty="0" smtClean="0">
                <a:solidFill>
                  <a:srgbClr val="FF0000"/>
                </a:solidFill>
              </a:rPr>
              <a:t>indirect</a:t>
            </a:r>
          </a:p>
          <a:p>
            <a:pPr marL="0" indent="0">
              <a:buNone/>
            </a:pPr>
            <a:r>
              <a:rPr lang="en-US" dirty="0" smtClean="0"/>
              <a:t>                           (à + </a:t>
            </a:r>
            <a:r>
              <a:rPr lang="en-US" dirty="0" err="1" smtClean="0"/>
              <a:t>personne</a:t>
            </a:r>
            <a:r>
              <a:rPr lang="en-US" u="sng" dirty="0" smtClean="0"/>
              <a:t>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fais</a:t>
            </a:r>
            <a:r>
              <a:rPr lang="en-US" dirty="0" smtClean="0"/>
              <a:t> </a:t>
            </a:r>
            <a:r>
              <a:rPr lang="en-US" dirty="0" err="1" smtClean="0"/>
              <a:t>confiance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à </a:t>
            </a:r>
            <a:r>
              <a:rPr lang="en-US" dirty="0" err="1" smtClean="0">
                <a:solidFill>
                  <a:srgbClr val="FF0000"/>
                </a:solidFill>
              </a:rPr>
              <a:t>mon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père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849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5473" y="-159826"/>
            <a:ext cx="9497291" cy="147103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La </a:t>
            </a:r>
            <a:r>
              <a:rPr lang="en-US" sz="2400" b="1" dirty="0" err="1" smtClean="0"/>
              <a:t>Pratique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Orale</a:t>
            </a:r>
            <a:r>
              <a:rPr lang="en-US" sz="2400" dirty="0" smtClean="0"/>
              <a:t>: Choose a set of siblings.  Describe the relationship between these two people.  Can your partner guess who you are describing?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9909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781" y="1131735"/>
            <a:ext cx="6837219" cy="57933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373554"/>
            <a:ext cx="18703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prstClr val="black"/>
                </a:solidFill>
              </a:rPr>
              <a:t>Exemple</a:t>
            </a:r>
            <a:r>
              <a:rPr lang="en-US" sz="2000" dirty="0" smtClean="0">
                <a:solidFill>
                  <a:prstClr val="black"/>
                </a:solidFill>
              </a:rPr>
              <a:t>:  Elle </a:t>
            </a:r>
            <a:r>
              <a:rPr lang="en-US" sz="2000" dirty="0" err="1" smtClean="0">
                <a:solidFill>
                  <a:prstClr val="black"/>
                </a:solidFill>
              </a:rPr>
              <a:t>sont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laides</a:t>
            </a:r>
            <a:r>
              <a:rPr lang="en-US" sz="2000" dirty="0" smtClean="0">
                <a:solidFill>
                  <a:prstClr val="black"/>
                </a:solidFill>
              </a:rPr>
              <a:t> et </a:t>
            </a:r>
            <a:r>
              <a:rPr lang="en-US" sz="2000" dirty="0" err="1" smtClean="0">
                <a:solidFill>
                  <a:prstClr val="black"/>
                </a:solidFill>
              </a:rPr>
              <a:t>elles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critiquent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souvent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leur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pauvre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soeur</a:t>
            </a:r>
            <a:r>
              <a:rPr lang="en-US" sz="2000" dirty="0" smtClean="0">
                <a:solidFill>
                  <a:prstClr val="black"/>
                </a:solidFill>
              </a:rPr>
              <a:t>. La </a:t>
            </a:r>
            <a:r>
              <a:rPr lang="en-US" sz="2000" dirty="0" err="1" smtClean="0">
                <a:solidFill>
                  <a:prstClr val="black"/>
                </a:solidFill>
              </a:rPr>
              <a:t>soeur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pleure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mais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elle</a:t>
            </a:r>
            <a:r>
              <a:rPr lang="en-US" sz="2000" dirty="0" smtClean="0">
                <a:solidFill>
                  <a:prstClr val="black"/>
                </a:solidFill>
              </a:rPr>
              <a:t> ne se plaint </a:t>
            </a:r>
            <a:r>
              <a:rPr lang="en-US" sz="2000" dirty="0" err="1" smtClean="0">
                <a:solidFill>
                  <a:prstClr val="black"/>
                </a:solidFill>
              </a:rPr>
              <a:t>jamais</a:t>
            </a:r>
            <a:r>
              <a:rPr lang="en-US" sz="2000" dirty="0" smtClean="0">
                <a:solidFill>
                  <a:prstClr val="black"/>
                </a:solidFill>
              </a:rPr>
              <a:t>.  Elle se sent mal </a:t>
            </a:r>
            <a:r>
              <a:rPr lang="en-US" sz="2000" dirty="0" err="1" smtClean="0">
                <a:solidFill>
                  <a:prstClr val="black"/>
                </a:solidFill>
              </a:rPr>
              <a:t>mais</a:t>
            </a:r>
            <a:r>
              <a:rPr lang="en-US" sz="2000" dirty="0" smtClean="0">
                <a:solidFill>
                  <a:prstClr val="black"/>
                </a:solidFill>
              </a:rPr>
              <a:t> un jour </a:t>
            </a:r>
            <a:r>
              <a:rPr lang="en-US" sz="2000" dirty="0" err="1" smtClean="0">
                <a:solidFill>
                  <a:prstClr val="black"/>
                </a:solidFill>
              </a:rPr>
              <a:t>elle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devient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tres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contente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parce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que’elle</a:t>
            </a:r>
            <a:r>
              <a:rPr lang="en-US" sz="2000" dirty="0" smtClean="0">
                <a:solidFill>
                  <a:prstClr val="black"/>
                </a:solidFill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</a:rPr>
              <a:t>marie</a:t>
            </a:r>
            <a:r>
              <a:rPr lang="en-US" sz="2000" dirty="0" smtClean="0">
                <a:solidFill>
                  <a:prstClr val="black"/>
                </a:solidFill>
              </a:rPr>
              <a:t> avec le prince.</a:t>
            </a: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3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followed by direct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gacer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arder</a:t>
            </a:r>
            <a:endParaRPr lang="en-US" dirty="0" smtClean="0"/>
          </a:p>
          <a:p>
            <a:r>
              <a:rPr lang="en-US" dirty="0" smtClean="0"/>
              <a:t>accuser</a:t>
            </a:r>
          </a:p>
          <a:p>
            <a:r>
              <a:rPr lang="en-US" dirty="0" err="1" smtClean="0"/>
              <a:t>partager</a:t>
            </a:r>
            <a:endParaRPr lang="en-US" dirty="0" smtClean="0"/>
          </a:p>
          <a:p>
            <a:r>
              <a:rPr lang="en-US" dirty="0" smtClean="0"/>
              <a:t>aimer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référer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cheter</a:t>
            </a:r>
            <a:endParaRPr lang="en-US" dirty="0" smtClean="0"/>
          </a:p>
          <a:p>
            <a:r>
              <a:rPr lang="en-US" dirty="0" err="1"/>
              <a:t>é</a:t>
            </a:r>
            <a:r>
              <a:rPr lang="en-US" dirty="0" err="1" smtClean="0"/>
              <a:t>couter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ider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nvoyer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especter</a:t>
            </a:r>
          </a:p>
          <a:p>
            <a:r>
              <a:rPr lang="en-US" dirty="0" err="1" smtClean="0"/>
              <a:t>détester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8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followed by indirect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aire </a:t>
            </a:r>
            <a:r>
              <a:rPr lang="en-US" dirty="0" err="1" smtClean="0"/>
              <a:t>confiance</a:t>
            </a:r>
            <a:r>
              <a:rPr lang="en-US" dirty="0" smtClean="0"/>
              <a:t> à</a:t>
            </a:r>
          </a:p>
          <a:p>
            <a:r>
              <a:rPr lang="en-US" dirty="0" err="1" smtClean="0"/>
              <a:t>écrire</a:t>
            </a:r>
            <a:r>
              <a:rPr lang="en-US" dirty="0" smtClean="0"/>
              <a:t> à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nvoyer</a:t>
            </a:r>
            <a:r>
              <a:rPr lang="en-US" dirty="0" smtClean="0"/>
              <a:t> à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onner</a:t>
            </a:r>
            <a:r>
              <a:rPr lang="en-US" dirty="0" smtClean="0"/>
              <a:t> à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leurer</a:t>
            </a:r>
            <a:r>
              <a:rPr lang="en-US" dirty="0" smtClean="0"/>
              <a:t> 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rier à</a:t>
            </a:r>
          </a:p>
          <a:p>
            <a:r>
              <a:rPr lang="en-US" dirty="0" err="1" smtClean="0"/>
              <a:t>téléphoner</a:t>
            </a:r>
            <a:r>
              <a:rPr lang="en-US" dirty="0" smtClean="0"/>
              <a:t> à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épondre</a:t>
            </a:r>
            <a:r>
              <a:rPr lang="en-US" dirty="0" smtClean="0"/>
              <a:t> à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béir</a:t>
            </a:r>
            <a:r>
              <a:rPr lang="en-US" dirty="0" smtClean="0"/>
              <a:t> à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arler</a:t>
            </a:r>
            <a:r>
              <a:rPr lang="en-US" dirty="0" smtClean="0"/>
              <a:t> 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10539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Il pose </a:t>
            </a:r>
            <a:r>
              <a:rPr lang="en-US" dirty="0" smtClean="0">
                <a:solidFill>
                  <a:srgbClr val="FF0000"/>
                </a:solidFill>
              </a:rPr>
              <a:t>la question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ne </a:t>
            </a:r>
            <a:r>
              <a:rPr lang="en-US" dirty="0" err="1" smtClean="0"/>
              <a:t>réponds</a:t>
            </a:r>
            <a:r>
              <a:rPr lang="en-US" dirty="0" smtClean="0"/>
              <a:t> pas </a:t>
            </a:r>
            <a:r>
              <a:rPr lang="en-US" dirty="0" smtClean="0">
                <a:solidFill>
                  <a:srgbClr val="FF0000"/>
                </a:solidFill>
              </a:rPr>
              <a:t>à Paul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déteste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pleurent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au prof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écoutez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ton </a:t>
            </a:r>
            <a:r>
              <a:rPr lang="en-US" dirty="0" err="1" smtClean="0">
                <a:solidFill>
                  <a:srgbClr val="FF0000"/>
                </a:solidFill>
              </a:rPr>
              <a:t>ami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smtClean="0">
                <a:solidFill>
                  <a:srgbClr val="FF0000"/>
                </a:solidFill>
              </a:rPr>
              <a:t>la</a:t>
            </a:r>
            <a:r>
              <a:rPr lang="en-US" dirty="0" smtClean="0"/>
              <a:t> pose.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ne </a:t>
            </a:r>
            <a:r>
              <a:rPr lang="en-US" dirty="0" err="1" smtClean="0">
                <a:solidFill>
                  <a:srgbClr val="FF0000"/>
                </a:solidFill>
              </a:rPr>
              <a:t>lui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réponds</a:t>
            </a:r>
            <a:r>
              <a:rPr lang="en-US" dirty="0" smtClean="0"/>
              <a:t> pas.</a:t>
            </a:r>
          </a:p>
          <a:p>
            <a:r>
              <a:rPr lang="en-US" dirty="0" smtClean="0"/>
              <a:t>Je </a:t>
            </a:r>
            <a:r>
              <a:rPr lang="en-US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déteste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pleurent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dirty="0" err="1" smtClean="0"/>
              <a:t>’écoutez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11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19" y="291891"/>
            <a:ext cx="7650454" cy="93070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Comment </a:t>
            </a:r>
            <a:r>
              <a:rPr lang="en-US" sz="3600" dirty="0" err="1"/>
              <a:t>sont</a:t>
            </a:r>
            <a:r>
              <a:rPr lang="en-US" sz="3600" dirty="0"/>
              <a:t> les relations entre </a:t>
            </a:r>
            <a:r>
              <a:rPr lang="en-US" sz="3600" dirty="0" err="1"/>
              <a:t>Katniss</a:t>
            </a:r>
            <a:r>
              <a:rPr lang="en-US" sz="3600" dirty="0"/>
              <a:t>, </a:t>
            </a:r>
            <a:r>
              <a:rPr lang="en-US" sz="3600" dirty="0" err="1"/>
              <a:t>Peeta</a:t>
            </a:r>
            <a:r>
              <a:rPr lang="en-US" sz="3600" dirty="0"/>
              <a:t> et </a:t>
            </a:r>
            <a:r>
              <a:rPr lang="en-US" sz="3600" dirty="0" smtClean="0"/>
              <a:t>Gale?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751" y="1594680"/>
            <a:ext cx="5567850" cy="3012115"/>
          </a:xfrm>
        </p:spPr>
      </p:pic>
      <p:sp>
        <p:nvSpPr>
          <p:cNvPr id="5" name="TextBox 4"/>
          <p:cNvSpPr txBox="1"/>
          <p:nvPr/>
        </p:nvSpPr>
        <p:spPr>
          <a:xfrm>
            <a:off x="287000" y="5010408"/>
            <a:ext cx="8520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Grab a whiteboard</a:t>
            </a:r>
            <a:r>
              <a:rPr lang="en-US" sz="2800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Create a </a:t>
            </a:r>
            <a:r>
              <a:rPr lang="en-US" sz="2800" dirty="0">
                <a:solidFill>
                  <a:srgbClr val="FF0000"/>
                </a:solidFill>
              </a:rPr>
              <a:t>sentence that includes a direct or indirect </a:t>
            </a:r>
            <a:r>
              <a:rPr lang="en-US" sz="2800" dirty="0" smtClean="0">
                <a:solidFill>
                  <a:srgbClr val="FF0000"/>
                </a:solidFill>
              </a:rPr>
              <a:t>object NOUN </a:t>
            </a:r>
            <a:r>
              <a:rPr lang="en-US" sz="2800" dirty="0">
                <a:solidFill>
                  <a:srgbClr val="FF0000"/>
                </a:solidFill>
              </a:rPr>
              <a:t>after the verb.</a:t>
            </a: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15458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629" y="2361255"/>
            <a:ext cx="4309709" cy="4309709"/>
          </a:xfrm>
        </p:spPr>
      </p:pic>
      <p:sp>
        <p:nvSpPr>
          <p:cNvPr id="3" name="TextBox 2"/>
          <p:cNvSpPr txBox="1"/>
          <p:nvPr/>
        </p:nvSpPr>
        <p:spPr>
          <a:xfrm>
            <a:off x="3538731" y="933655"/>
            <a:ext cx="3630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aimer </a:t>
            </a:r>
            <a:r>
              <a:rPr lang="en-US" sz="3600" dirty="0" err="1" smtClean="0">
                <a:solidFill>
                  <a:prstClr val="black"/>
                </a:solidFill>
              </a:rPr>
              <a:t>bien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5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847</Words>
  <Application>Microsoft Macintosh PowerPoint</Application>
  <PresentationFormat>On-screen Show (4:3)</PresentationFormat>
  <Paragraphs>148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Unité 2 Leçon 2 I can talk about relationships.</vt:lpstr>
      <vt:lpstr>Bell Ringer: Use pronouns to replace direct and indirect objects.</vt:lpstr>
      <vt:lpstr>Les Pronoms</vt:lpstr>
      <vt:lpstr>La Différence Direct/Indirect</vt:lpstr>
      <vt:lpstr>Verbs followed by direct objects</vt:lpstr>
      <vt:lpstr>Verbs followed by indirect objects</vt:lpstr>
      <vt:lpstr>Now you try!</vt:lpstr>
      <vt:lpstr>Comment sont les relations entre Katniss, Peeta et Gale?</vt:lpstr>
      <vt:lpstr>PowerPoint Presentation</vt:lpstr>
      <vt:lpstr>Comment sont les relations entre Katniss, Peeta et Gale?</vt:lpstr>
      <vt:lpstr>Comment sont les relations entre Katniss, Peeta et Gale?</vt:lpstr>
      <vt:lpstr>PowerPoint Presentation</vt:lpstr>
      <vt:lpstr>Comment sont les relations entre Katniss, Peeta et Gale?</vt:lpstr>
      <vt:lpstr>PowerPoint Presentation</vt:lpstr>
      <vt:lpstr>PowerPoint Presentation</vt:lpstr>
      <vt:lpstr>PowerPoint Presentation</vt:lpstr>
      <vt:lpstr>PowerPoint Presentation</vt:lpstr>
      <vt:lpstr>Listening Compehension</vt:lpstr>
      <vt:lpstr>Listening Compehension</vt:lpstr>
      <vt:lpstr>Comment sont les relations entre Katniss, Peeta et Gale?</vt:lpstr>
      <vt:lpstr>Les Pronoms</vt:lpstr>
      <vt:lpstr>La Pratique Orale:  Répondez à la question sur votre petite tablette.   Je vais choisir des victimes à présenter leurs responses 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interview</vt:lpstr>
      <vt:lpstr>PowerPoint Presentation</vt:lpstr>
      <vt:lpstr>With a partner choose ONE set of siblings.  Describe the relationship between these two people.  Make sure to use pronouns!  Show me your paragraph once you finish.</vt:lpstr>
      <vt:lpstr>La Pratique Orale: Choose a set of siblings.  Describe the relationship between these two people.  Can your partner guess who you are describing?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caractéristiques</dc:title>
  <dc:creator>John McFarland</dc:creator>
  <cp:lastModifiedBy>Teacher</cp:lastModifiedBy>
  <cp:revision>86</cp:revision>
  <dcterms:created xsi:type="dcterms:W3CDTF">2013-10-03T00:47:20Z</dcterms:created>
  <dcterms:modified xsi:type="dcterms:W3CDTF">2016-09-19T19:02:49Z</dcterms:modified>
</cp:coreProperties>
</file>