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84" r:id="rId3"/>
    <p:sldId id="284" r:id="rId4"/>
    <p:sldId id="257" r:id="rId5"/>
    <p:sldId id="348" r:id="rId6"/>
    <p:sldId id="290" r:id="rId7"/>
    <p:sldId id="291" r:id="rId8"/>
    <p:sldId id="301" r:id="rId9"/>
    <p:sldId id="292" r:id="rId10"/>
    <p:sldId id="371" r:id="rId11"/>
    <p:sldId id="355" r:id="rId12"/>
    <p:sldId id="302" r:id="rId13"/>
    <p:sldId id="356" r:id="rId14"/>
    <p:sldId id="296" r:id="rId15"/>
    <p:sldId id="294" r:id="rId16"/>
    <p:sldId id="370" r:id="rId17"/>
    <p:sldId id="295" r:id="rId18"/>
    <p:sldId id="352" r:id="rId19"/>
    <p:sldId id="354" r:id="rId20"/>
    <p:sldId id="297" r:id="rId21"/>
    <p:sldId id="367" r:id="rId22"/>
    <p:sldId id="353" r:id="rId23"/>
    <p:sldId id="368" r:id="rId24"/>
    <p:sldId id="357" r:id="rId25"/>
    <p:sldId id="369" r:id="rId26"/>
    <p:sldId id="303" r:id="rId27"/>
    <p:sldId id="293" r:id="rId28"/>
    <p:sldId id="304" r:id="rId29"/>
    <p:sldId id="372" r:id="rId30"/>
    <p:sldId id="427" r:id="rId31"/>
    <p:sldId id="428" r:id="rId32"/>
    <p:sldId id="429" r:id="rId33"/>
    <p:sldId id="430" r:id="rId34"/>
    <p:sldId id="431" r:id="rId35"/>
    <p:sldId id="435" r:id="rId36"/>
    <p:sldId id="436" r:id="rId37"/>
    <p:sldId id="437" r:id="rId38"/>
    <p:sldId id="432" r:id="rId39"/>
    <p:sldId id="438" r:id="rId40"/>
    <p:sldId id="439" r:id="rId41"/>
    <p:sldId id="440" r:id="rId42"/>
    <p:sldId id="433" r:id="rId43"/>
    <p:sldId id="448" r:id="rId44"/>
    <p:sldId id="441" r:id="rId45"/>
    <p:sldId id="442" r:id="rId46"/>
    <p:sldId id="443" r:id="rId47"/>
    <p:sldId id="444" r:id="rId48"/>
    <p:sldId id="449" r:id="rId49"/>
    <p:sldId id="445" r:id="rId50"/>
    <p:sldId id="44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snapToGrid="0" snapToObjects="1">
      <p:cViewPr varScale="1">
        <p:scale>
          <a:sx n="62" d="100"/>
          <a:sy n="62" d="100"/>
        </p:scale>
        <p:origin x="-5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1BBB3-1731-F345-BE33-2CE3ED7B0FF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1BBB3-1731-F345-BE33-2CE3ED7B0FF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1BBB3-1731-F345-BE33-2CE3ED7B0FF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1BBB3-1731-F345-BE33-2CE3ED7B0FF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1BBB3-1731-F345-BE33-2CE3ED7B0FF0}" type="datetimeFigureOut">
              <a:rPr lang="en-US" smtClean="0"/>
              <a:t>9/19/16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1BBB3-1731-F345-BE33-2CE3ED7B0FF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1BBB3-1731-F345-BE33-2CE3ED7B0FF0}" type="datetimeFigureOut">
              <a:rPr lang="en-US" smtClean="0"/>
              <a:t>9/19/16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1BBB3-1731-F345-BE33-2CE3ED7B0FF0}" type="datetimeFigureOut">
              <a:rPr lang="en-US" smtClean="0"/>
              <a:t>9/19/16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1BBB3-1731-F345-BE33-2CE3ED7B0FF0}" type="datetimeFigureOut">
              <a:rPr lang="en-US" smtClean="0"/>
              <a:t>9/19/16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1BBB3-1731-F345-BE33-2CE3ED7B0FF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1BBB3-1731-F345-BE33-2CE3ED7B0FF0}" type="datetimeFigureOut">
              <a:rPr lang="en-US" smtClean="0"/>
              <a:t>9/19/16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5D83F-6752-0C40-88AD-0AD0714DFF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1BBB3-1731-F345-BE33-2CE3ED7B0FF0}" type="datetimeFigureOut">
              <a:rPr lang="en-US" smtClean="0"/>
              <a:t>9/19/16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5D83F-6752-0C40-88AD-0AD0714DFF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3.png"/><Relationship Id="rId13" Type="http://schemas.openxmlformats.org/officeDocument/2006/relationships/image" Target="../media/image8.jpg"/><Relationship Id="rId14" Type="http://schemas.openxmlformats.org/officeDocument/2006/relationships/image" Target="../media/image17.jpg"/><Relationship Id="rId15" Type="http://schemas.openxmlformats.org/officeDocument/2006/relationships/image" Target="../media/image3.png"/><Relationship Id="rId1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5.jpg"/><Relationship Id="rId4" Type="http://schemas.openxmlformats.org/officeDocument/2006/relationships/image" Target="../media/image25.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4.png"/><Relationship Id="rId9" Type="http://schemas.openxmlformats.org/officeDocument/2006/relationships/image" Target="../media/image12.gif"/><Relationship Id="rId10"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 Id="rId3"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48534"/>
            <a:ext cx="7772400" cy="1470025"/>
          </a:xfrm>
        </p:spPr>
        <p:txBody>
          <a:bodyPr/>
          <a:lstStyle/>
          <a:p>
            <a:r>
              <a:rPr lang="en-US" dirty="0" err="1" smtClean="0"/>
              <a:t>Unité</a:t>
            </a:r>
            <a:r>
              <a:rPr lang="en-US" dirty="0" smtClean="0"/>
              <a:t> 2 </a:t>
            </a:r>
            <a:r>
              <a:rPr lang="en-US" dirty="0" err="1"/>
              <a:t>L</a:t>
            </a:r>
            <a:r>
              <a:rPr lang="en-US" dirty="0" err="1" smtClean="0"/>
              <a:t>eçon</a:t>
            </a:r>
            <a:r>
              <a:rPr lang="en-US" dirty="0" smtClean="0"/>
              <a:t> 2</a:t>
            </a:r>
            <a:br>
              <a:rPr lang="en-US" dirty="0" smtClean="0"/>
            </a:br>
            <a:r>
              <a:rPr lang="en-US" dirty="0" smtClean="0"/>
              <a:t>I can talk about relationships.</a:t>
            </a:r>
            <a:endParaRPr lang="fr-FR" dirty="0"/>
          </a:p>
        </p:txBody>
      </p:sp>
      <p:sp>
        <p:nvSpPr>
          <p:cNvPr id="3" name="Subtitle 2"/>
          <p:cNvSpPr>
            <a:spLocks noGrp="1"/>
          </p:cNvSpPr>
          <p:nvPr>
            <p:ph type="subTitle" idx="1"/>
          </p:nvPr>
        </p:nvSpPr>
        <p:spPr>
          <a:xfrm>
            <a:off x="831273" y="3886200"/>
            <a:ext cx="7626927" cy="1752600"/>
          </a:xfrm>
        </p:spPr>
        <p:txBody>
          <a:bodyPr>
            <a:noAutofit/>
          </a:bodyPr>
          <a:lstStyle/>
          <a:p>
            <a:r>
              <a:rPr lang="en-US" sz="4400" dirty="0" smtClean="0">
                <a:solidFill>
                  <a:srgbClr val="0070C0"/>
                </a:solidFill>
              </a:rPr>
              <a:t>Day 2</a:t>
            </a:r>
          </a:p>
          <a:p>
            <a:r>
              <a:rPr lang="en-US" sz="4400" dirty="0" smtClean="0">
                <a:solidFill>
                  <a:srgbClr val="0070C0"/>
                </a:solidFill>
              </a:rPr>
              <a:t>I can </a:t>
            </a:r>
            <a:r>
              <a:rPr lang="en-US" sz="4400" smtClean="0">
                <a:solidFill>
                  <a:srgbClr val="0070C0"/>
                </a:solidFill>
              </a:rPr>
              <a:t>talk about sibling </a:t>
            </a:r>
            <a:r>
              <a:rPr lang="en-US" sz="4400" dirty="0" smtClean="0">
                <a:solidFill>
                  <a:srgbClr val="0070C0"/>
                </a:solidFill>
              </a:rPr>
              <a:t>relationships.</a:t>
            </a:r>
            <a:endParaRPr lang="en-US" sz="4400"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44629" y="2361255"/>
            <a:ext cx="4309709" cy="4309709"/>
          </a:xfrm>
        </p:spPr>
      </p:pic>
      <p:sp>
        <p:nvSpPr>
          <p:cNvPr id="3" name="TextBox 2"/>
          <p:cNvSpPr txBox="1"/>
          <p:nvPr/>
        </p:nvSpPr>
        <p:spPr>
          <a:xfrm>
            <a:off x="3538731" y="933655"/>
            <a:ext cx="3630815" cy="646331"/>
          </a:xfrm>
          <a:prstGeom prst="rect">
            <a:avLst/>
          </a:prstGeom>
          <a:noFill/>
        </p:spPr>
        <p:txBody>
          <a:bodyPr wrap="square" rtlCol="0">
            <a:spAutoFit/>
          </a:bodyPr>
          <a:lstStyle/>
          <a:p>
            <a:r>
              <a:rPr lang="en-US" sz="3600" dirty="0" err="1" smtClean="0"/>
              <a:t>s’aimer</a:t>
            </a:r>
            <a:r>
              <a:rPr lang="en-US" sz="3600" dirty="0" smtClean="0"/>
              <a:t> </a:t>
            </a:r>
            <a:r>
              <a:rPr lang="en-US" sz="3600" dirty="0" err="1" smtClean="0"/>
              <a:t>bien</a:t>
            </a:r>
            <a:endParaRPr lang="en-US" sz="3600" dirty="0"/>
          </a:p>
        </p:txBody>
      </p:sp>
    </p:spTree>
    <p:extLst>
      <p:ext uri="{BB962C8B-B14F-4D97-AF65-F5344CB8AC3E}">
        <p14:creationId xmlns:p14="http://schemas.microsoft.com/office/powerpoint/2010/main" val="239177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1043" y="1982472"/>
            <a:ext cx="5766955" cy="3837646"/>
          </a:xfrm>
        </p:spPr>
      </p:pic>
      <p:sp>
        <p:nvSpPr>
          <p:cNvPr id="3" name="TextBox 2"/>
          <p:cNvSpPr txBox="1"/>
          <p:nvPr/>
        </p:nvSpPr>
        <p:spPr>
          <a:xfrm>
            <a:off x="3345871" y="881778"/>
            <a:ext cx="3512127" cy="646331"/>
          </a:xfrm>
          <a:prstGeom prst="rect">
            <a:avLst/>
          </a:prstGeom>
          <a:noFill/>
        </p:spPr>
        <p:txBody>
          <a:bodyPr wrap="square" rtlCol="0">
            <a:spAutoFit/>
          </a:bodyPr>
          <a:lstStyle/>
          <a:p>
            <a:r>
              <a:rPr lang="en-US" sz="3600" dirty="0" smtClean="0"/>
              <a:t>respecter</a:t>
            </a:r>
            <a:endParaRPr lang="en-US" sz="3600" dirty="0"/>
          </a:p>
        </p:txBody>
      </p:sp>
    </p:spTree>
    <p:extLst>
      <p:ext uri="{BB962C8B-B14F-4D97-AF65-F5344CB8AC3E}">
        <p14:creationId xmlns:p14="http://schemas.microsoft.com/office/powerpoint/2010/main" val="3187074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5216" y="842710"/>
            <a:ext cx="3927765" cy="3927765"/>
          </a:xfrm>
        </p:spPr>
      </p:pic>
      <p:sp>
        <p:nvSpPr>
          <p:cNvPr id="2" name="TextBox 1"/>
          <p:cNvSpPr txBox="1"/>
          <p:nvPr/>
        </p:nvSpPr>
        <p:spPr>
          <a:xfrm>
            <a:off x="3855026" y="5479832"/>
            <a:ext cx="3803073" cy="646331"/>
          </a:xfrm>
          <a:prstGeom prst="rect">
            <a:avLst/>
          </a:prstGeom>
          <a:noFill/>
        </p:spPr>
        <p:txBody>
          <a:bodyPr wrap="square" rtlCol="0">
            <a:spAutoFit/>
          </a:bodyPr>
          <a:lstStyle/>
          <a:p>
            <a:r>
              <a:rPr lang="en-US" sz="3600" dirty="0" err="1"/>
              <a:t>s</a:t>
            </a:r>
            <a:r>
              <a:rPr lang="en-US" sz="3600" dirty="0" err="1" smtClean="0"/>
              <a:t>’appeler</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1952597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67832" y="2108477"/>
            <a:ext cx="4751277" cy="4751277"/>
          </a:xfrm>
        </p:spPr>
      </p:pic>
      <p:sp>
        <p:nvSpPr>
          <p:cNvPr id="3" name="TextBox 2"/>
          <p:cNvSpPr txBox="1"/>
          <p:nvPr/>
        </p:nvSpPr>
        <p:spPr>
          <a:xfrm>
            <a:off x="3332849" y="1117100"/>
            <a:ext cx="3670624" cy="646331"/>
          </a:xfrm>
          <a:prstGeom prst="rect">
            <a:avLst/>
          </a:prstGeom>
          <a:noFill/>
        </p:spPr>
        <p:txBody>
          <a:bodyPr wrap="square" rtlCol="0">
            <a:spAutoFit/>
          </a:bodyPr>
          <a:lstStyle/>
          <a:p>
            <a:r>
              <a:rPr lang="en-US" sz="3600" dirty="0" err="1" smtClean="0"/>
              <a:t>contrairer</a:t>
            </a:r>
            <a:endParaRPr lang="en-US" sz="3600" dirty="0"/>
          </a:p>
        </p:txBody>
      </p:sp>
    </p:spTree>
    <p:extLst>
      <p:ext uri="{BB962C8B-B14F-4D97-AF65-F5344CB8AC3E}">
        <p14:creationId xmlns:p14="http://schemas.microsoft.com/office/powerpoint/2010/main" val="186941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08112" y="346416"/>
            <a:ext cx="3647211" cy="3789167"/>
          </a:xfrm>
        </p:spPr>
      </p:pic>
      <p:sp>
        <p:nvSpPr>
          <p:cNvPr id="2" name="TextBox 1"/>
          <p:cNvSpPr txBox="1"/>
          <p:nvPr/>
        </p:nvSpPr>
        <p:spPr>
          <a:xfrm>
            <a:off x="3190003" y="4925834"/>
            <a:ext cx="3803073" cy="1200329"/>
          </a:xfrm>
          <a:prstGeom prst="rect">
            <a:avLst/>
          </a:prstGeom>
          <a:noFill/>
        </p:spPr>
        <p:txBody>
          <a:bodyPr wrap="square" rtlCol="0">
            <a:spAutoFit/>
          </a:bodyPr>
          <a:lstStyle/>
          <a:p>
            <a:r>
              <a:rPr lang="en-US" sz="3600" dirty="0"/>
              <a:t>s</a:t>
            </a:r>
            <a:r>
              <a:rPr lang="en-US" sz="3600" dirty="0" smtClean="0"/>
              <a:t>e disputer</a:t>
            </a:r>
          </a:p>
          <a:p>
            <a:r>
              <a:rPr lang="en-US" sz="3600" dirty="0"/>
              <a:t>s</a:t>
            </a:r>
            <a:r>
              <a:rPr lang="en-US" sz="3600" dirty="0" smtClean="0"/>
              <a:t>e </a:t>
            </a:r>
            <a:r>
              <a:rPr lang="en-US" sz="3600" dirty="0" err="1" smtClean="0"/>
              <a:t>chamailler</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2916678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0415" y="856240"/>
            <a:ext cx="5453840" cy="3616132"/>
          </a:xfrm>
        </p:spPr>
      </p:pic>
      <p:sp>
        <p:nvSpPr>
          <p:cNvPr id="2" name="TextBox 1"/>
          <p:cNvSpPr txBox="1"/>
          <p:nvPr/>
        </p:nvSpPr>
        <p:spPr>
          <a:xfrm>
            <a:off x="3709553" y="5114424"/>
            <a:ext cx="3803073" cy="646331"/>
          </a:xfrm>
          <a:prstGeom prst="rect">
            <a:avLst/>
          </a:prstGeom>
          <a:noFill/>
        </p:spPr>
        <p:txBody>
          <a:bodyPr wrap="square" rtlCol="0">
            <a:spAutoFit/>
          </a:bodyPr>
          <a:lstStyle/>
          <a:p>
            <a:r>
              <a:rPr lang="en-US" sz="3600" dirty="0" err="1" smtClean="0"/>
              <a:t>résoudre</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2580548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60114" y="2421909"/>
            <a:ext cx="5088788" cy="3107795"/>
          </a:xfrm>
        </p:spPr>
      </p:pic>
      <p:sp>
        <p:nvSpPr>
          <p:cNvPr id="3" name="TextBox 2"/>
          <p:cNvSpPr txBox="1"/>
          <p:nvPr/>
        </p:nvSpPr>
        <p:spPr>
          <a:xfrm>
            <a:off x="3102492" y="1074921"/>
            <a:ext cx="3604032" cy="646331"/>
          </a:xfrm>
          <a:prstGeom prst="rect">
            <a:avLst/>
          </a:prstGeom>
          <a:noFill/>
        </p:spPr>
        <p:txBody>
          <a:bodyPr wrap="square" rtlCol="0">
            <a:spAutoFit/>
          </a:bodyPr>
          <a:lstStyle/>
          <a:p>
            <a:r>
              <a:rPr lang="en-US" sz="3600" dirty="0"/>
              <a:t>s</a:t>
            </a:r>
            <a:r>
              <a:rPr lang="en-US" sz="3600" dirty="0" smtClean="0"/>
              <a:t>e </a:t>
            </a:r>
            <a:r>
              <a:rPr lang="en-US" sz="3600" dirty="0" err="1" smtClean="0"/>
              <a:t>méfier</a:t>
            </a:r>
            <a:r>
              <a:rPr lang="en-US" sz="3600" dirty="0" smtClean="0"/>
              <a:t> de</a:t>
            </a:r>
            <a:endParaRPr lang="en-US" sz="3600" dirty="0"/>
          </a:p>
        </p:txBody>
      </p:sp>
    </p:spTree>
    <p:extLst>
      <p:ext uri="{BB962C8B-B14F-4D97-AF65-F5344CB8AC3E}">
        <p14:creationId xmlns:p14="http://schemas.microsoft.com/office/powerpoint/2010/main" val="4278478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27666" y="1610350"/>
            <a:ext cx="5324994" cy="3543541"/>
          </a:xfrm>
        </p:spPr>
      </p:pic>
      <p:sp>
        <p:nvSpPr>
          <p:cNvPr id="2" name="TextBox 1"/>
          <p:cNvSpPr txBox="1"/>
          <p:nvPr/>
        </p:nvSpPr>
        <p:spPr>
          <a:xfrm>
            <a:off x="4053716" y="5479832"/>
            <a:ext cx="1604605" cy="646331"/>
          </a:xfrm>
          <a:prstGeom prst="rect">
            <a:avLst/>
          </a:prstGeom>
          <a:noFill/>
        </p:spPr>
        <p:txBody>
          <a:bodyPr wrap="square" rtlCol="0">
            <a:spAutoFit/>
          </a:bodyPr>
          <a:lstStyle/>
          <a:p>
            <a:r>
              <a:rPr lang="en-US" sz="3600" dirty="0" smtClean="0"/>
              <a:t>crier</a:t>
            </a:r>
            <a:endParaRPr lang="en-US" sz="3600"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691339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51362" y="1511278"/>
            <a:ext cx="4856019" cy="4856019"/>
          </a:xfrm>
        </p:spPr>
      </p:pic>
      <p:sp>
        <p:nvSpPr>
          <p:cNvPr id="3" name="TextBox 2"/>
          <p:cNvSpPr txBox="1"/>
          <p:nvPr/>
        </p:nvSpPr>
        <p:spPr>
          <a:xfrm>
            <a:off x="2618508" y="665902"/>
            <a:ext cx="4488873" cy="646331"/>
          </a:xfrm>
          <a:prstGeom prst="rect">
            <a:avLst/>
          </a:prstGeom>
          <a:noFill/>
        </p:spPr>
        <p:txBody>
          <a:bodyPr wrap="square" rtlCol="0">
            <a:spAutoFit/>
          </a:bodyPr>
          <a:lstStyle/>
          <a:p>
            <a:r>
              <a:rPr lang="en-US" sz="3600" dirty="0" err="1"/>
              <a:t>e</a:t>
            </a:r>
            <a:r>
              <a:rPr lang="en-US" sz="3600" dirty="0" err="1" smtClean="0"/>
              <a:t>nvoyer</a:t>
            </a:r>
            <a:r>
              <a:rPr lang="en-US" sz="3600" dirty="0" smtClean="0"/>
              <a:t> un email</a:t>
            </a:r>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589622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2721" y="1948475"/>
            <a:ext cx="6160359" cy="4099438"/>
          </a:xfrm>
        </p:spPr>
      </p:pic>
      <p:sp>
        <p:nvSpPr>
          <p:cNvPr id="3" name="TextBox 2"/>
          <p:cNvSpPr txBox="1"/>
          <p:nvPr/>
        </p:nvSpPr>
        <p:spPr>
          <a:xfrm>
            <a:off x="3558367" y="748146"/>
            <a:ext cx="1874866" cy="1200329"/>
          </a:xfrm>
          <a:prstGeom prst="rect">
            <a:avLst/>
          </a:prstGeom>
          <a:noFill/>
        </p:spPr>
        <p:txBody>
          <a:bodyPr wrap="square" rtlCol="0">
            <a:spAutoFit/>
          </a:bodyPr>
          <a:lstStyle/>
          <a:p>
            <a:r>
              <a:rPr lang="en-US" sz="3600" dirty="0" err="1" smtClean="0"/>
              <a:t>agacer</a:t>
            </a:r>
            <a:endParaRPr lang="en-US" sz="3600" dirty="0" smtClean="0"/>
          </a:p>
          <a:p>
            <a:endParaRPr lang="en-US" sz="3600" dirty="0"/>
          </a:p>
        </p:txBody>
      </p:sp>
      <p:sp>
        <p:nvSpPr>
          <p:cNvPr id="5" name="Content Placeholder 4"/>
          <p:cNvSpPr>
            <a:spLocks noGrp="1"/>
          </p:cNvSpPr>
          <p:nvPr>
            <p:ph sz="half" idx="1"/>
          </p:nvPr>
        </p:nvSpPr>
        <p:spPr/>
        <p:txBody>
          <a:bodyPr/>
          <a:lstStyle/>
          <a:p>
            <a:endParaRPr lang="en-US" dirty="0"/>
          </a:p>
        </p:txBody>
      </p:sp>
    </p:spTree>
    <p:extLst>
      <p:ext uri="{BB962C8B-B14F-4D97-AF65-F5344CB8AC3E}">
        <p14:creationId xmlns:p14="http://schemas.microsoft.com/office/powerpoint/2010/main" val="1331705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00" y="274638"/>
            <a:ext cx="8399800" cy="1143000"/>
          </a:xfrm>
        </p:spPr>
        <p:txBody>
          <a:bodyPr>
            <a:normAutofit fontScale="90000"/>
          </a:bodyPr>
          <a:lstStyle/>
          <a:p>
            <a:r>
              <a:rPr lang="en-US" sz="3600" b="1" dirty="0" smtClean="0"/>
              <a:t>Bell Ringer</a:t>
            </a:r>
            <a:r>
              <a:rPr lang="en-US" sz="3600" dirty="0" smtClean="0"/>
              <a:t>:  Respond to the prompt below in French.  Several of you will be chosen to present!</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15836"/>
            <a:ext cx="5324091" cy="3993068"/>
          </a:xfrm>
        </p:spPr>
      </p:pic>
      <p:sp>
        <p:nvSpPr>
          <p:cNvPr id="5" name="TextBox 4"/>
          <p:cNvSpPr txBox="1"/>
          <p:nvPr/>
        </p:nvSpPr>
        <p:spPr>
          <a:xfrm>
            <a:off x="5324091" y="1915476"/>
            <a:ext cx="3819909" cy="4278094"/>
          </a:xfrm>
          <a:prstGeom prst="rect">
            <a:avLst/>
          </a:prstGeom>
          <a:noFill/>
        </p:spPr>
        <p:txBody>
          <a:bodyPr wrap="square" rtlCol="0">
            <a:spAutoFit/>
          </a:bodyPr>
          <a:lstStyle/>
          <a:p>
            <a:r>
              <a:rPr lang="en-US" sz="3200" dirty="0" smtClean="0"/>
              <a:t>Comment </a:t>
            </a:r>
            <a:r>
              <a:rPr lang="en-US" sz="3200" dirty="0" err="1"/>
              <a:t>sont</a:t>
            </a:r>
            <a:r>
              <a:rPr lang="en-US" sz="3200" dirty="0"/>
              <a:t> les relations entre Anna et Elsa</a:t>
            </a:r>
            <a:r>
              <a:rPr lang="en-US" sz="3200" dirty="0" smtClean="0"/>
              <a:t>?</a:t>
            </a:r>
          </a:p>
          <a:p>
            <a:endParaRPr lang="en-US" sz="1200" dirty="0" smtClean="0"/>
          </a:p>
          <a:p>
            <a:r>
              <a:rPr lang="en-US" sz="3200" dirty="0" err="1" smtClean="0"/>
              <a:t>Utilisez</a:t>
            </a:r>
            <a:r>
              <a:rPr lang="en-US" sz="3200" dirty="0" smtClean="0"/>
              <a:t>:</a:t>
            </a:r>
          </a:p>
          <a:p>
            <a:endParaRPr lang="en-US" sz="1200" dirty="0" smtClean="0"/>
          </a:p>
          <a:p>
            <a:pPr marL="457200" indent="-457200">
              <a:buFont typeface="Arial" panose="020B0604020202020204" pitchFamily="34" charset="0"/>
              <a:buChar char="•"/>
            </a:pPr>
            <a:r>
              <a:rPr lang="en-US" sz="3200" dirty="0"/>
              <a:t>l</a:t>
            </a:r>
            <a:r>
              <a:rPr lang="en-US" sz="3200" dirty="0" smtClean="0"/>
              <a:t>es </a:t>
            </a:r>
            <a:r>
              <a:rPr lang="en-US" sz="3200" dirty="0" err="1" smtClean="0"/>
              <a:t>adjectifs</a:t>
            </a:r>
            <a:r>
              <a:rPr lang="en-US" sz="3200" dirty="0" smtClean="0"/>
              <a:t> de 2.1</a:t>
            </a:r>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3200" dirty="0"/>
              <a:t>l</a:t>
            </a:r>
            <a:r>
              <a:rPr lang="en-US" sz="3200" dirty="0" smtClean="0"/>
              <a:t>e </a:t>
            </a:r>
            <a:r>
              <a:rPr lang="en-US" sz="3200" dirty="0" err="1" smtClean="0"/>
              <a:t>comparatif</a:t>
            </a:r>
            <a:endParaRPr lang="en-US" sz="3200" dirty="0" smtClean="0"/>
          </a:p>
          <a:p>
            <a:pPr marL="457200" indent="-457200">
              <a:buFont typeface="Arial" panose="020B0604020202020204" pitchFamily="34" charset="0"/>
              <a:buChar char="•"/>
            </a:pPr>
            <a:endParaRPr lang="en-US" sz="1200" dirty="0" smtClean="0"/>
          </a:p>
          <a:p>
            <a:pPr marL="457200" indent="-457200">
              <a:buFont typeface="Arial" panose="020B0604020202020204" pitchFamily="34" charset="0"/>
              <a:buChar char="•"/>
            </a:pPr>
            <a:r>
              <a:rPr lang="en-US" sz="3200" dirty="0"/>
              <a:t>l</a:t>
            </a:r>
            <a:r>
              <a:rPr lang="en-US" sz="3200" dirty="0" smtClean="0"/>
              <a:t>es </a:t>
            </a:r>
            <a:r>
              <a:rPr lang="en-US" sz="3200" dirty="0" err="1" smtClean="0"/>
              <a:t>verbes</a:t>
            </a:r>
            <a:r>
              <a:rPr lang="en-US" sz="3200" dirty="0" smtClean="0"/>
              <a:t> de 2.2</a:t>
            </a:r>
            <a:endParaRPr lang="en-US" sz="3200" dirty="0"/>
          </a:p>
        </p:txBody>
      </p:sp>
    </p:spTree>
    <p:extLst>
      <p:ext uri="{BB962C8B-B14F-4D97-AF65-F5344CB8AC3E}">
        <p14:creationId xmlns:p14="http://schemas.microsoft.com/office/powerpoint/2010/main" val="3087327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2181" y="651399"/>
            <a:ext cx="5358946" cy="3566135"/>
          </a:xfrm>
        </p:spPr>
      </p:pic>
      <p:sp>
        <p:nvSpPr>
          <p:cNvPr id="2" name="TextBox 1"/>
          <p:cNvSpPr txBox="1"/>
          <p:nvPr/>
        </p:nvSpPr>
        <p:spPr>
          <a:xfrm>
            <a:off x="2426275" y="4570825"/>
            <a:ext cx="4000503" cy="1200329"/>
          </a:xfrm>
          <a:prstGeom prst="rect">
            <a:avLst/>
          </a:prstGeom>
          <a:noFill/>
        </p:spPr>
        <p:txBody>
          <a:bodyPr wrap="square" rtlCol="0">
            <a:spAutoFit/>
          </a:bodyPr>
          <a:lstStyle/>
          <a:p>
            <a:r>
              <a:rPr lang="en-US" sz="3600" dirty="0" err="1"/>
              <a:t>s</a:t>
            </a:r>
            <a:r>
              <a:rPr lang="en-US" sz="3600" dirty="0" err="1" smtClean="0"/>
              <a:t>’envoyer</a:t>
            </a:r>
            <a:r>
              <a:rPr lang="en-US" sz="3600" dirty="0" smtClean="0"/>
              <a:t> des </a:t>
            </a:r>
            <a:r>
              <a:rPr lang="en-US" sz="3600" dirty="0" err="1" smtClean="0"/>
              <a:t>textos</a:t>
            </a:r>
            <a:endParaRPr lang="en-US" sz="3600" dirty="0"/>
          </a:p>
          <a:p>
            <a:endParaRPr lang="en-US" sz="3600" dirty="0"/>
          </a:p>
        </p:txBody>
      </p:sp>
    </p:spTree>
    <p:extLst>
      <p:ext uri="{BB962C8B-B14F-4D97-AF65-F5344CB8AC3E}">
        <p14:creationId xmlns:p14="http://schemas.microsoft.com/office/powerpoint/2010/main" val="645322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09582" y="2671129"/>
            <a:ext cx="5488745" cy="3652510"/>
          </a:xfrm>
        </p:spPr>
      </p:pic>
      <p:sp>
        <p:nvSpPr>
          <p:cNvPr id="3" name="TextBox 2"/>
          <p:cNvSpPr txBox="1"/>
          <p:nvPr/>
        </p:nvSpPr>
        <p:spPr>
          <a:xfrm>
            <a:off x="2755644" y="1309252"/>
            <a:ext cx="3960530" cy="1200329"/>
          </a:xfrm>
          <a:prstGeom prst="rect">
            <a:avLst/>
          </a:prstGeom>
          <a:noFill/>
        </p:spPr>
        <p:txBody>
          <a:bodyPr wrap="square" rtlCol="0">
            <a:spAutoFit/>
          </a:bodyPr>
          <a:lstStyle/>
          <a:p>
            <a:r>
              <a:rPr lang="en-US" sz="3600" dirty="0"/>
              <a:t>s</a:t>
            </a:r>
            <a:r>
              <a:rPr lang="en-US" sz="3600" dirty="0" smtClean="0"/>
              <a:t>e </a:t>
            </a:r>
            <a:r>
              <a:rPr lang="en-US" sz="3600" dirty="0" err="1" smtClean="0"/>
              <a:t>mettre</a:t>
            </a:r>
            <a:r>
              <a:rPr lang="en-US" sz="3600" dirty="0" smtClean="0"/>
              <a:t> en </a:t>
            </a:r>
            <a:r>
              <a:rPr lang="en-US" sz="3600" dirty="0" err="1" smtClean="0"/>
              <a:t>colère</a:t>
            </a:r>
            <a:endParaRPr lang="en-US" sz="3600" dirty="0" smtClean="0"/>
          </a:p>
          <a:p>
            <a:r>
              <a:rPr lang="en-US" sz="3600" dirty="0"/>
              <a:t>s</a:t>
            </a:r>
            <a:r>
              <a:rPr lang="en-US" sz="3600" dirty="0" smtClean="0"/>
              <a:t>e </a:t>
            </a:r>
            <a:r>
              <a:rPr lang="en-US" sz="3600" dirty="0" err="1" smtClean="0"/>
              <a:t>fâcher</a:t>
            </a:r>
            <a:endParaRPr lang="en-US" sz="3600" dirty="0" smtClean="0"/>
          </a:p>
        </p:txBody>
      </p:sp>
    </p:spTree>
    <p:extLst>
      <p:ext uri="{BB962C8B-B14F-4D97-AF65-F5344CB8AC3E}">
        <p14:creationId xmlns:p14="http://schemas.microsoft.com/office/powerpoint/2010/main" val="423203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96748" y="1923135"/>
            <a:ext cx="5805487" cy="4020836"/>
          </a:xfrm>
        </p:spPr>
      </p:pic>
      <p:sp>
        <p:nvSpPr>
          <p:cNvPr id="3" name="TextBox 2"/>
          <p:cNvSpPr txBox="1"/>
          <p:nvPr/>
        </p:nvSpPr>
        <p:spPr>
          <a:xfrm>
            <a:off x="3584215" y="793896"/>
            <a:ext cx="4205286" cy="646331"/>
          </a:xfrm>
          <a:prstGeom prst="rect">
            <a:avLst/>
          </a:prstGeom>
          <a:noFill/>
        </p:spPr>
        <p:txBody>
          <a:bodyPr wrap="square" rtlCol="0">
            <a:spAutoFit/>
          </a:bodyPr>
          <a:lstStyle/>
          <a:p>
            <a:r>
              <a:rPr lang="en-US" sz="3600" dirty="0" err="1" smtClean="0"/>
              <a:t>rire</a:t>
            </a:r>
            <a:endParaRPr lang="en-US" sz="3600" dirty="0"/>
          </a:p>
        </p:txBody>
      </p:sp>
    </p:spTree>
    <p:extLst>
      <p:ext uri="{BB962C8B-B14F-4D97-AF65-F5344CB8AC3E}">
        <p14:creationId xmlns:p14="http://schemas.microsoft.com/office/powerpoint/2010/main" val="117009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71800" y="1867112"/>
            <a:ext cx="3214565" cy="4139971"/>
          </a:xfrm>
        </p:spPr>
      </p:pic>
      <p:sp>
        <p:nvSpPr>
          <p:cNvPr id="3" name="TextBox 2"/>
          <p:cNvSpPr txBox="1"/>
          <p:nvPr/>
        </p:nvSpPr>
        <p:spPr>
          <a:xfrm>
            <a:off x="3699164" y="644237"/>
            <a:ext cx="3589251" cy="646331"/>
          </a:xfrm>
          <a:prstGeom prst="rect">
            <a:avLst/>
          </a:prstGeom>
          <a:noFill/>
        </p:spPr>
        <p:txBody>
          <a:bodyPr wrap="square" rtlCol="0">
            <a:spAutoFit/>
          </a:bodyPr>
          <a:lstStyle/>
          <a:p>
            <a:r>
              <a:rPr lang="en-US" sz="3600" dirty="0"/>
              <a:t>s</a:t>
            </a:r>
            <a:r>
              <a:rPr lang="en-US" sz="3600" dirty="0" smtClean="0"/>
              <a:t>e </a:t>
            </a:r>
            <a:r>
              <a:rPr lang="en-US" sz="3600" dirty="0" err="1" smtClean="0"/>
              <a:t>parler</a:t>
            </a:r>
            <a:endParaRPr lang="en-US" sz="3600" dirty="0"/>
          </a:p>
        </p:txBody>
      </p:sp>
    </p:spTree>
    <p:extLst>
      <p:ext uri="{BB962C8B-B14F-4D97-AF65-F5344CB8AC3E}">
        <p14:creationId xmlns:p14="http://schemas.microsoft.com/office/powerpoint/2010/main" val="20651487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34982" y="2379252"/>
            <a:ext cx="6337418" cy="4217265"/>
          </a:xfrm>
        </p:spPr>
      </p:pic>
      <p:sp>
        <p:nvSpPr>
          <p:cNvPr id="3" name="TextBox 2"/>
          <p:cNvSpPr txBox="1"/>
          <p:nvPr/>
        </p:nvSpPr>
        <p:spPr>
          <a:xfrm>
            <a:off x="3813460" y="1277033"/>
            <a:ext cx="3512130" cy="646331"/>
          </a:xfrm>
          <a:prstGeom prst="rect">
            <a:avLst/>
          </a:prstGeom>
          <a:noFill/>
        </p:spPr>
        <p:txBody>
          <a:bodyPr wrap="square" rtlCol="0">
            <a:spAutoFit/>
          </a:bodyPr>
          <a:lstStyle/>
          <a:p>
            <a:r>
              <a:rPr lang="en-US" sz="3600" dirty="0" err="1" smtClean="0"/>
              <a:t>partager</a:t>
            </a:r>
            <a:endParaRPr lang="en-US" sz="3600" dirty="0"/>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1292531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81829" y="2790320"/>
            <a:ext cx="4245906" cy="3111503"/>
          </a:xfrm>
        </p:spPr>
      </p:pic>
      <p:sp>
        <p:nvSpPr>
          <p:cNvPr id="3" name="TextBox 2"/>
          <p:cNvSpPr txBox="1"/>
          <p:nvPr/>
        </p:nvSpPr>
        <p:spPr>
          <a:xfrm>
            <a:off x="3504739" y="1184563"/>
            <a:ext cx="3422996" cy="646331"/>
          </a:xfrm>
          <a:prstGeom prst="rect">
            <a:avLst/>
          </a:prstGeom>
          <a:noFill/>
        </p:spPr>
        <p:txBody>
          <a:bodyPr wrap="square" rtlCol="0">
            <a:spAutoFit/>
          </a:bodyPr>
          <a:lstStyle/>
          <a:p>
            <a:r>
              <a:rPr lang="en-US" sz="3600" dirty="0" err="1"/>
              <a:t>s</a:t>
            </a:r>
            <a:r>
              <a:rPr lang="en-US" sz="3600" dirty="0" err="1" smtClean="0"/>
              <a:t>’aider</a:t>
            </a:r>
            <a:endParaRPr lang="en-US" sz="3600" dirty="0"/>
          </a:p>
        </p:txBody>
      </p:sp>
    </p:spTree>
    <p:extLst>
      <p:ext uri="{BB962C8B-B14F-4D97-AF65-F5344CB8AC3E}">
        <p14:creationId xmlns:p14="http://schemas.microsoft.com/office/powerpoint/2010/main" val="3137561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9744" y="1071753"/>
            <a:ext cx="4649387" cy="3093956"/>
          </a:xfrm>
        </p:spPr>
      </p:pic>
      <p:sp>
        <p:nvSpPr>
          <p:cNvPr id="2" name="TextBox 1"/>
          <p:cNvSpPr txBox="1"/>
          <p:nvPr/>
        </p:nvSpPr>
        <p:spPr>
          <a:xfrm>
            <a:off x="3418608" y="4840071"/>
            <a:ext cx="3803073" cy="646331"/>
          </a:xfrm>
          <a:prstGeom prst="rect">
            <a:avLst/>
          </a:prstGeom>
          <a:noFill/>
        </p:spPr>
        <p:txBody>
          <a:bodyPr wrap="square" rtlCol="0">
            <a:spAutoFit/>
          </a:bodyPr>
          <a:lstStyle/>
          <a:p>
            <a:r>
              <a:rPr lang="en-US" sz="3600" dirty="0"/>
              <a:t>s</a:t>
            </a:r>
            <a:r>
              <a:rPr lang="en-US" sz="3600" dirty="0" smtClean="0"/>
              <a:t>e </a:t>
            </a:r>
            <a:r>
              <a:rPr lang="en-US" sz="3600" dirty="0" err="1" smtClean="0"/>
              <a:t>sentir</a:t>
            </a:r>
            <a:r>
              <a:rPr lang="en-US" sz="3600" dirty="0" smtClean="0"/>
              <a:t> mal</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103619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41710" y="1552497"/>
            <a:ext cx="4185271" cy="2894813"/>
          </a:xfrm>
        </p:spPr>
      </p:pic>
      <p:sp>
        <p:nvSpPr>
          <p:cNvPr id="2" name="TextBox 1"/>
          <p:cNvSpPr txBox="1"/>
          <p:nvPr/>
        </p:nvSpPr>
        <p:spPr>
          <a:xfrm>
            <a:off x="3584862" y="4832821"/>
            <a:ext cx="3803073" cy="646331"/>
          </a:xfrm>
          <a:prstGeom prst="rect">
            <a:avLst/>
          </a:prstGeom>
          <a:noFill/>
        </p:spPr>
        <p:txBody>
          <a:bodyPr wrap="square" rtlCol="0">
            <a:spAutoFit/>
          </a:bodyPr>
          <a:lstStyle/>
          <a:p>
            <a:r>
              <a:rPr lang="en-US" sz="3600" dirty="0" err="1" smtClean="0"/>
              <a:t>pleurer</a:t>
            </a:r>
            <a:endParaRPr lang="en-US" sz="3600" dirty="0"/>
          </a:p>
        </p:txBody>
      </p:sp>
    </p:spTree>
    <p:extLst>
      <p:ext uri="{BB962C8B-B14F-4D97-AF65-F5344CB8AC3E}">
        <p14:creationId xmlns:p14="http://schemas.microsoft.com/office/powerpoint/2010/main" val="1346441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42560" y="498688"/>
            <a:ext cx="3367294" cy="4594953"/>
          </a:xfrm>
        </p:spPr>
      </p:pic>
      <p:sp>
        <p:nvSpPr>
          <p:cNvPr id="2" name="TextBox 1"/>
          <p:cNvSpPr txBox="1"/>
          <p:nvPr/>
        </p:nvSpPr>
        <p:spPr>
          <a:xfrm>
            <a:off x="3605472" y="5416806"/>
            <a:ext cx="3803073" cy="646331"/>
          </a:xfrm>
          <a:prstGeom prst="rect">
            <a:avLst/>
          </a:prstGeom>
          <a:noFill/>
        </p:spPr>
        <p:txBody>
          <a:bodyPr wrap="square" rtlCol="0">
            <a:spAutoFit/>
          </a:bodyPr>
          <a:lstStyle/>
          <a:p>
            <a:r>
              <a:rPr lang="en-US" sz="3600" dirty="0" err="1"/>
              <a:t>s</a:t>
            </a:r>
            <a:r>
              <a:rPr lang="en-US" sz="3600" dirty="0" err="1" smtClean="0"/>
              <a:t>’aimer</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212254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84271" y="1763491"/>
            <a:ext cx="5374824" cy="4661156"/>
          </a:xfrm>
        </p:spPr>
      </p:pic>
      <p:sp>
        <p:nvSpPr>
          <p:cNvPr id="3" name="TextBox 2"/>
          <p:cNvSpPr txBox="1"/>
          <p:nvPr/>
        </p:nvSpPr>
        <p:spPr>
          <a:xfrm>
            <a:off x="3165832" y="820094"/>
            <a:ext cx="3736063" cy="646331"/>
          </a:xfrm>
          <a:prstGeom prst="rect">
            <a:avLst/>
          </a:prstGeom>
          <a:noFill/>
        </p:spPr>
        <p:txBody>
          <a:bodyPr wrap="square" rtlCol="0">
            <a:spAutoFit/>
          </a:bodyPr>
          <a:lstStyle/>
          <a:p>
            <a:r>
              <a:rPr lang="en-US" sz="3600" dirty="0" smtClean="0"/>
              <a:t>se </a:t>
            </a:r>
            <a:r>
              <a:rPr lang="en-US" sz="3600" dirty="0" err="1" smtClean="0"/>
              <a:t>plaindre</a:t>
            </a:r>
            <a:endParaRPr lang="en-US" sz="3600" dirty="0"/>
          </a:p>
        </p:txBody>
      </p:sp>
      <p:sp>
        <p:nvSpPr>
          <p:cNvPr id="5" name="Content Placeholder 4"/>
          <p:cNvSpPr>
            <a:spLocks noGrp="1"/>
          </p:cNvSpPr>
          <p:nvPr>
            <p:ph sz="half" idx="1"/>
          </p:nvPr>
        </p:nvSpPr>
        <p:spPr/>
        <p:txBody>
          <a:bodyPr/>
          <a:lstStyle/>
          <a:p>
            <a:endParaRPr lang="en-US"/>
          </a:p>
        </p:txBody>
      </p:sp>
    </p:spTree>
    <p:extLst>
      <p:ext uri="{BB962C8B-B14F-4D97-AF65-F5344CB8AC3E}">
        <p14:creationId xmlns:p14="http://schemas.microsoft.com/office/powerpoint/2010/main" val="167105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2.2 </a:t>
            </a:r>
            <a:r>
              <a:rPr lang="en-US" dirty="0" err="1" smtClean="0"/>
              <a:t>une</a:t>
            </a:r>
            <a:r>
              <a:rPr lang="en-US" dirty="0" smtClean="0"/>
              <a:t> </a:t>
            </a:r>
            <a:r>
              <a:rPr lang="en-US" dirty="0" err="1" smtClean="0"/>
              <a:t>révision</a:t>
            </a:r>
            <a:r>
              <a:rPr lang="en-US" dirty="0" smtClean="0"/>
              <a:t> de </a:t>
            </a:r>
            <a:r>
              <a:rPr lang="en-US" dirty="0" err="1" smtClean="0"/>
              <a:t>verbes</a:t>
            </a:r>
            <a:endParaRPr lang="en-US" dirty="0"/>
          </a:p>
        </p:txBody>
      </p:sp>
      <p:sp>
        <p:nvSpPr>
          <p:cNvPr id="3" name="Content Placeholder 2"/>
          <p:cNvSpPr>
            <a:spLocks noGrp="1"/>
          </p:cNvSpPr>
          <p:nvPr>
            <p:ph idx="1"/>
          </p:nvPr>
        </p:nvSpPr>
        <p:spPr/>
        <p:txBody>
          <a:bodyPr/>
          <a:lstStyle/>
          <a:p>
            <a:r>
              <a:rPr lang="en-US" dirty="0" smtClean="0"/>
              <a:t>Choose a partner.  Grab a whiteboard and marker.</a:t>
            </a:r>
          </a:p>
          <a:p>
            <a:r>
              <a:rPr lang="en-US" dirty="0" smtClean="0"/>
              <a:t>You will see an image of an action.</a:t>
            </a:r>
          </a:p>
          <a:p>
            <a:r>
              <a:rPr lang="en-US" dirty="0" smtClean="0"/>
              <a:t>Point #1: Be the first to circle the correct verb on today’s guided notes.</a:t>
            </a:r>
          </a:p>
          <a:p>
            <a:r>
              <a:rPr lang="en-US" dirty="0" smtClean="0"/>
              <a:t>Point #2: Be the first to conjugate that verb correctly on the whiteboard with the subject I provide.</a:t>
            </a:r>
            <a:endParaRPr lang="en-US" dirty="0"/>
          </a:p>
        </p:txBody>
      </p:sp>
    </p:spTree>
    <p:extLst>
      <p:ext uri="{BB962C8B-B14F-4D97-AF65-F5344CB8AC3E}">
        <p14:creationId xmlns:p14="http://schemas.microsoft.com/office/powerpoint/2010/main" val="35035669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71035"/>
          </a:xfrm>
        </p:spPr>
        <p:txBody>
          <a:bodyPr>
            <a:normAutofit/>
          </a:bodyPr>
          <a:lstStyle/>
          <a:p>
            <a:r>
              <a:rPr lang="en-US" dirty="0" smtClean="0"/>
              <a:t>Comment </a:t>
            </a:r>
            <a:r>
              <a:rPr lang="en-US" dirty="0" err="1" smtClean="0"/>
              <a:t>sont</a:t>
            </a:r>
            <a:r>
              <a:rPr lang="en-US" dirty="0" smtClean="0"/>
              <a:t> </a:t>
            </a:r>
            <a:r>
              <a:rPr lang="en-US" dirty="0"/>
              <a:t>l</a:t>
            </a:r>
            <a:r>
              <a:rPr lang="en-US" dirty="0" smtClean="0"/>
              <a:t>es relations entre </a:t>
            </a:r>
            <a:r>
              <a:rPr lang="en-US" dirty="0" err="1" smtClean="0"/>
              <a:t>tes</a:t>
            </a:r>
            <a:r>
              <a:rPr lang="en-US" dirty="0" smtClean="0"/>
              <a:t> frères et </a:t>
            </a:r>
            <a:r>
              <a:rPr lang="en-US" dirty="0" err="1" smtClean="0"/>
              <a:t>soeurs</a:t>
            </a:r>
            <a:r>
              <a:rPr lang="en-US" dirty="0" smtClean="0"/>
              <a: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164" y="1997364"/>
            <a:ext cx="1891145" cy="130979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691" y="2091730"/>
            <a:ext cx="1718206" cy="11496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4" y="3715082"/>
            <a:ext cx="1293949" cy="89498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908" y="2164306"/>
            <a:ext cx="1630424" cy="10849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9966" y="2091729"/>
            <a:ext cx="1848555" cy="123012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905" y="1745672"/>
            <a:ext cx="1227716" cy="15811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6169" y="3510856"/>
            <a:ext cx="1844452" cy="122739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6514" y="3403484"/>
            <a:ext cx="1284765" cy="1334771"/>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1478" y="3510856"/>
            <a:ext cx="1618425" cy="107698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1149" y="3565110"/>
            <a:ext cx="1536896" cy="1022734"/>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0585" y="4866061"/>
            <a:ext cx="1475584" cy="1081344"/>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61309" y="4643151"/>
            <a:ext cx="1428427" cy="1428427"/>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30935" y="4817113"/>
            <a:ext cx="1772081" cy="1179239"/>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164" y="4758778"/>
            <a:ext cx="1817028" cy="120915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7166" y="4866061"/>
            <a:ext cx="1645781" cy="1081344"/>
          </a:xfrm>
          <a:prstGeom prst="rect">
            <a:avLst/>
          </a:prstGeom>
        </p:spPr>
      </p:pic>
    </p:spTree>
    <p:extLst>
      <p:ext uri="{BB962C8B-B14F-4D97-AF65-F5344CB8AC3E}">
        <p14:creationId xmlns:p14="http://schemas.microsoft.com/office/powerpoint/2010/main" val="23015789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
            </a:r>
            <a:r>
              <a:rPr lang="en-US" dirty="0" smtClean="0"/>
              <a:t>es </a:t>
            </a:r>
            <a:r>
              <a:rPr lang="en-US" dirty="0" err="1" smtClean="0"/>
              <a:t>pronoms</a:t>
            </a:r>
            <a:r>
              <a:rPr lang="en-US" dirty="0" smtClean="0"/>
              <a:t> </a:t>
            </a:r>
            <a:r>
              <a:rPr lang="en-US" dirty="0" err="1" smtClean="0"/>
              <a:t>d’objet</a:t>
            </a:r>
            <a:r>
              <a:rPr lang="en-US" dirty="0" smtClean="0"/>
              <a:t> direct et indirect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30704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7818" y="155140"/>
            <a:ext cx="3689497" cy="368949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3904" y="3301679"/>
            <a:ext cx="4267712" cy="2839968"/>
          </a:xfrm>
        </p:spPr>
      </p:pic>
      <p:sp>
        <p:nvSpPr>
          <p:cNvPr id="2" name="TextBox 1"/>
          <p:cNvSpPr txBox="1"/>
          <p:nvPr/>
        </p:nvSpPr>
        <p:spPr>
          <a:xfrm>
            <a:off x="207818" y="4041432"/>
            <a:ext cx="4322618" cy="2862322"/>
          </a:xfrm>
          <a:prstGeom prst="rect">
            <a:avLst/>
          </a:prstGeom>
          <a:noFill/>
        </p:spPr>
        <p:txBody>
          <a:bodyPr wrap="square" rtlCol="0">
            <a:spAutoFit/>
          </a:bodyPr>
          <a:lstStyle/>
          <a:p>
            <a:r>
              <a:rPr lang="en-US" sz="3600" dirty="0" smtClean="0">
                <a:solidFill>
                  <a:prstClr val="black"/>
                </a:solidFill>
              </a:rPr>
              <a:t>Je </a:t>
            </a:r>
            <a:r>
              <a:rPr lang="en-US" sz="3600" dirty="0" err="1" smtClean="0">
                <a:solidFill>
                  <a:prstClr val="black"/>
                </a:solidFill>
              </a:rPr>
              <a:t>fais</a:t>
            </a:r>
            <a:r>
              <a:rPr lang="en-US" sz="3600" dirty="0" smtClean="0">
                <a:solidFill>
                  <a:prstClr val="black"/>
                </a:solidFill>
              </a:rPr>
              <a:t> </a:t>
            </a:r>
            <a:r>
              <a:rPr lang="en-US" sz="3600" dirty="0" err="1" smtClean="0">
                <a:solidFill>
                  <a:prstClr val="black"/>
                </a:solidFill>
              </a:rPr>
              <a:t>confiance</a:t>
            </a:r>
            <a:r>
              <a:rPr lang="en-US" sz="3600" dirty="0" smtClean="0">
                <a:solidFill>
                  <a:prstClr val="black"/>
                </a:solidFill>
              </a:rPr>
              <a:t> </a:t>
            </a:r>
            <a:r>
              <a:rPr lang="en-US" sz="3600" b="1" dirty="0" smtClean="0">
                <a:solidFill>
                  <a:srgbClr val="FF0000"/>
                </a:solidFill>
              </a:rPr>
              <a:t>à</a:t>
            </a:r>
            <a:r>
              <a:rPr lang="en-US" sz="3600" b="1" dirty="0" smtClean="0">
                <a:solidFill>
                  <a:prstClr val="black"/>
                </a:solidFill>
              </a:rPr>
              <a:t> </a:t>
            </a:r>
            <a:r>
              <a:rPr lang="en-US" sz="3600" b="1" dirty="0" err="1" smtClean="0">
                <a:solidFill>
                  <a:srgbClr val="FF0000"/>
                </a:solidFill>
              </a:rPr>
              <a:t>mon</a:t>
            </a:r>
            <a:r>
              <a:rPr lang="en-US" sz="3600" b="1" dirty="0" smtClean="0">
                <a:solidFill>
                  <a:srgbClr val="FF0000"/>
                </a:solidFill>
              </a:rPr>
              <a:t> </a:t>
            </a:r>
            <a:r>
              <a:rPr lang="en-US" sz="3600" b="1" dirty="0" err="1">
                <a:solidFill>
                  <a:srgbClr val="FF0000"/>
                </a:solidFill>
              </a:rPr>
              <a:t>p</a:t>
            </a:r>
            <a:r>
              <a:rPr lang="en-US" sz="3600" b="1" dirty="0" err="1" smtClean="0">
                <a:solidFill>
                  <a:srgbClr val="FF0000"/>
                </a:solidFill>
              </a:rPr>
              <a:t>ère</a:t>
            </a:r>
            <a:r>
              <a:rPr lang="en-US" sz="3600" b="1" dirty="0" smtClean="0">
                <a:solidFill>
                  <a:prstClr val="black"/>
                </a:solidFill>
              </a:rPr>
              <a:t>.</a:t>
            </a:r>
          </a:p>
          <a:p>
            <a:r>
              <a:rPr lang="en-US" sz="3600" dirty="0" smtClean="0">
                <a:solidFill>
                  <a:prstClr val="black"/>
                </a:solidFill>
              </a:rPr>
              <a:t>Je </a:t>
            </a:r>
            <a:r>
              <a:rPr lang="en-US" sz="3600" b="1" dirty="0" err="1" smtClean="0">
                <a:solidFill>
                  <a:srgbClr val="FF0000"/>
                </a:solidFill>
              </a:rPr>
              <a:t>lui</a:t>
            </a:r>
            <a:r>
              <a:rPr lang="en-US" sz="3600" dirty="0" smtClean="0">
                <a:solidFill>
                  <a:srgbClr val="FF0000"/>
                </a:solidFill>
              </a:rPr>
              <a:t> </a:t>
            </a:r>
            <a:r>
              <a:rPr lang="en-US" sz="3600" dirty="0" err="1" smtClean="0">
                <a:solidFill>
                  <a:prstClr val="black"/>
                </a:solidFill>
              </a:rPr>
              <a:t>fais</a:t>
            </a:r>
            <a:r>
              <a:rPr lang="en-US" sz="3600" dirty="0" smtClean="0">
                <a:solidFill>
                  <a:prstClr val="black"/>
                </a:solidFill>
              </a:rPr>
              <a:t> </a:t>
            </a:r>
            <a:r>
              <a:rPr lang="en-US" sz="3600" dirty="0" err="1" smtClean="0">
                <a:solidFill>
                  <a:prstClr val="black"/>
                </a:solidFill>
              </a:rPr>
              <a:t>confiance</a:t>
            </a:r>
            <a:r>
              <a:rPr lang="en-US" sz="3600" dirty="0" smtClean="0">
                <a:solidFill>
                  <a:prstClr val="black"/>
                </a:solidFill>
              </a:rPr>
              <a:t>.</a:t>
            </a:r>
          </a:p>
          <a:p>
            <a:r>
              <a:rPr lang="en-US" sz="3600" dirty="0" smtClean="0">
                <a:solidFill>
                  <a:prstClr val="black"/>
                </a:solidFill>
              </a:rPr>
              <a:t>Il me fait </a:t>
            </a:r>
            <a:r>
              <a:rPr lang="en-US" sz="3600" dirty="0" err="1" smtClean="0">
                <a:solidFill>
                  <a:prstClr val="black"/>
                </a:solidFill>
              </a:rPr>
              <a:t>confiance</a:t>
            </a:r>
            <a:r>
              <a:rPr lang="en-US" sz="3600" dirty="0" smtClean="0">
                <a:solidFill>
                  <a:prstClr val="black"/>
                </a:solidFill>
              </a:rPr>
              <a:t> </a:t>
            </a:r>
            <a:r>
              <a:rPr lang="en-US" sz="3600" dirty="0" err="1" smtClean="0">
                <a:solidFill>
                  <a:prstClr val="black"/>
                </a:solidFill>
              </a:rPr>
              <a:t>aussi</a:t>
            </a:r>
            <a:r>
              <a:rPr lang="en-US" sz="3600" dirty="0" smtClean="0">
                <a:solidFill>
                  <a:prstClr val="black"/>
                </a:solidFill>
              </a:rPr>
              <a:t>.</a:t>
            </a:r>
            <a:endParaRPr lang="en-US" sz="3600" dirty="0">
              <a:solidFill>
                <a:prstClr val="black"/>
              </a:solidFill>
            </a:endParaRPr>
          </a:p>
        </p:txBody>
      </p:sp>
      <p:sp>
        <p:nvSpPr>
          <p:cNvPr id="3" name="TextBox 2"/>
          <p:cNvSpPr txBox="1"/>
          <p:nvPr/>
        </p:nvSpPr>
        <p:spPr>
          <a:xfrm>
            <a:off x="4623904" y="1378709"/>
            <a:ext cx="4772479" cy="1754326"/>
          </a:xfrm>
          <a:prstGeom prst="rect">
            <a:avLst/>
          </a:prstGeom>
          <a:noFill/>
        </p:spPr>
        <p:txBody>
          <a:bodyPr wrap="square" rtlCol="0">
            <a:spAutoFit/>
          </a:bodyPr>
          <a:lstStyle/>
          <a:p>
            <a:r>
              <a:rPr lang="en-US" sz="3600" dirty="0" err="1" smtClean="0">
                <a:solidFill>
                  <a:prstClr val="black"/>
                </a:solidFill>
              </a:rPr>
              <a:t>J’agace</a:t>
            </a:r>
            <a:r>
              <a:rPr lang="en-US" sz="3600" dirty="0" smtClean="0">
                <a:solidFill>
                  <a:prstClr val="black"/>
                </a:solidFill>
              </a:rPr>
              <a:t> </a:t>
            </a:r>
            <a:r>
              <a:rPr lang="en-US" sz="3600" b="1" dirty="0" err="1" smtClean="0">
                <a:solidFill>
                  <a:srgbClr val="FF0000"/>
                </a:solidFill>
              </a:rPr>
              <a:t>mon</a:t>
            </a:r>
            <a:r>
              <a:rPr lang="en-US" sz="3600" b="1" dirty="0" smtClean="0">
                <a:solidFill>
                  <a:srgbClr val="FF0000"/>
                </a:solidFill>
              </a:rPr>
              <a:t> </a:t>
            </a:r>
            <a:r>
              <a:rPr lang="en-US" sz="3600" b="1" dirty="0" err="1" smtClean="0">
                <a:solidFill>
                  <a:srgbClr val="FF0000"/>
                </a:solidFill>
              </a:rPr>
              <a:t>père</a:t>
            </a:r>
            <a:r>
              <a:rPr lang="en-US" sz="3600" b="1" dirty="0" smtClean="0">
                <a:solidFill>
                  <a:srgbClr val="FF0000"/>
                </a:solidFill>
              </a:rPr>
              <a:t>.</a:t>
            </a:r>
          </a:p>
          <a:p>
            <a:r>
              <a:rPr lang="en-US" sz="3600" dirty="0" smtClean="0">
                <a:solidFill>
                  <a:prstClr val="black"/>
                </a:solidFill>
              </a:rPr>
              <a:t>Je </a:t>
            </a:r>
            <a:r>
              <a:rPr lang="en-US" sz="3600" b="1" dirty="0" err="1" smtClean="0">
                <a:solidFill>
                  <a:srgbClr val="FF0000"/>
                </a:solidFill>
              </a:rPr>
              <a:t>l’</a:t>
            </a:r>
            <a:r>
              <a:rPr lang="en-US" sz="3600" dirty="0" err="1" smtClean="0">
                <a:solidFill>
                  <a:prstClr val="black"/>
                </a:solidFill>
              </a:rPr>
              <a:t>agace</a:t>
            </a:r>
            <a:r>
              <a:rPr lang="en-US" sz="3600" dirty="0" smtClean="0">
                <a:solidFill>
                  <a:prstClr val="black"/>
                </a:solidFill>
              </a:rPr>
              <a:t>.</a:t>
            </a:r>
          </a:p>
          <a:p>
            <a:r>
              <a:rPr lang="en-US" sz="3600" dirty="0" smtClean="0">
                <a:solidFill>
                  <a:prstClr val="black"/>
                </a:solidFill>
              </a:rPr>
              <a:t>Il </a:t>
            </a:r>
            <a:r>
              <a:rPr lang="en-US" sz="3600" dirty="0" err="1" smtClean="0">
                <a:solidFill>
                  <a:prstClr val="black"/>
                </a:solidFill>
              </a:rPr>
              <a:t>m’agace</a:t>
            </a:r>
            <a:r>
              <a:rPr lang="en-US" sz="3600" dirty="0" smtClean="0">
                <a:solidFill>
                  <a:prstClr val="black"/>
                </a:solidFill>
              </a:rPr>
              <a:t> </a:t>
            </a:r>
            <a:r>
              <a:rPr lang="en-US" sz="3600" dirty="0" err="1" smtClean="0">
                <a:solidFill>
                  <a:prstClr val="black"/>
                </a:solidFill>
              </a:rPr>
              <a:t>souvent</a:t>
            </a:r>
            <a:r>
              <a:rPr lang="en-US" sz="3600" dirty="0" smtClean="0">
                <a:solidFill>
                  <a:prstClr val="black"/>
                </a:solidFill>
              </a:rPr>
              <a:t>.</a:t>
            </a:r>
            <a:endParaRPr lang="en-US" sz="3600" dirty="0">
              <a:solidFill>
                <a:prstClr val="black"/>
              </a:solidFill>
            </a:endParaRPr>
          </a:p>
        </p:txBody>
      </p:sp>
    </p:spTree>
    <p:extLst>
      <p:ext uri="{BB962C8B-B14F-4D97-AF65-F5344CB8AC3E}">
        <p14:creationId xmlns:p14="http://schemas.microsoft.com/office/powerpoint/2010/main" val="11159711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 y="210383"/>
            <a:ext cx="4218709" cy="2797187"/>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3007570"/>
            <a:ext cx="3963324" cy="3963324"/>
          </a:xfrm>
        </p:spPr>
      </p:pic>
      <p:sp>
        <p:nvSpPr>
          <p:cNvPr id="2" name="TextBox 1"/>
          <p:cNvSpPr txBox="1"/>
          <p:nvPr/>
        </p:nvSpPr>
        <p:spPr>
          <a:xfrm>
            <a:off x="114300" y="3007570"/>
            <a:ext cx="3803073" cy="3416320"/>
          </a:xfrm>
          <a:prstGeom prst="rect">
            <a:avLst/>
          </a:prstGeom>
          <a:noFill/>
        </p:spPr>
        <p:txBody>
          <a:bodyPr wrap="square" rtlCol="0">
            <a:spAutoFit/>
          </a:bodyPr>
          <a:lstStyle/>
          <a:p>
            <a:r>
              <a:rPr lang="en-US" sz="3600" dirty="0"/>
              <a:t>Mon </a:t>
            </a:r>
            <a:r>
              <a:rPr lang="en-US" sz="3600" dirty="0" err="1"/>
              <a:t>père</a:t>
            </a:r>
            <a:r>
              <a:rPr lang="en-US" sz="3600" dirty="0"/>
              <a:t> et </a:t>
            </a:r>
            <a:r>
              <a:rPr lang="en-US" sz="3600" dirty="0" err="1"/>
              <a:t>moi</a:t>
            </a:r>
            <a:r>
              <a:rPr lang="en-US" sz="3600" dirty="0"/>
              <a:t>, nous </a:t>
            </a:r>
            <a:r>
              <a:rPr lang="en-US" sz="3600" dirty="0" err="1"/>
              <a:t>résolvons</a:t>
            </a:r>
            <a:r>
              <a:rPr lang="en-US" sz="3600" dirty="0"/>
              <a:t> </a:t>
            </a:r>
            <a:r>
              <a:rPr lang="en-US" sz="3600" dirty="0" err="1"/>
              <a:t>rapidement</a:t>
            </a:r>
            <a:r>
              <a:rPr lang="en-US" sz="3600" dirty="0"/>
              <a:t> </a:t>
            </a:r>
            <a:r>
              <a:rPr lang="en-US" sz="3600" dirty="0" smtClean="0">
                <a:solidFill>
                  <a:srgbClr val="FF0000"/>
                </a:solidFill>
              </a:rPr>
              <a:t>les </a:t>
            </a:r>
            <a:r>
              <a:rPr lang="en-US" sz="3600" dirty="0" err="1" smtClean="0">
                <a:solidFill>
                  <a:srgbClr val="FF0000"/>
                </a:solidFill>
              </a:rPr>
              <a:t>problèmes</a:t>
            </a:r>
            <a:r>
              <a:rPr lang="en-US" sz="3600" dirty="0" smtClean="0">
                <a:solidFill>
                  <a:srgbClr val="FF0000"/>
                </a:solidFill>
              </a:rPr>
              <a:t>.  </a:t>
            </a:r>
            <a:r>
              <a:rPr lang="en-US" sz="3600" dirty="0" smtClean="0"/>
              <a:t>Nous </a:t>
            </a:r>
            <a:r>
              <a:rPr lang="en-US" sz="3600" dirty="0" smtClean="0">
                <a:solidFill>
                  <a:srgbClr val="FF0000"/>
                </a:solidFill>
              </a:rPr>
              <a:t>les</a:t>
            </a:r>
            <a:r>
              <a:rPr lang="en-US" sz="3600" dirty="0" smtClean="0"/>
              <a:t> </a:t>
            </a:r>
            <a:r>
              <a:rPr lang="en-US" sz="3600" dirty="0" err="1" smtClean="0"/>
              <a:t>resolvons</a:t>
            </a:r>
            <a:r>
              <a:rPr lang="en-US" sz="3600" dirty="0" smtClean="0"/>
              <a:t> </a:t>
            </a:r>
            <a:r>
              <a:rPr lang="en-US" sz="3600" dirty="0" err="1" smtClean="0"/>
              <a:t>rapidement</a:t>
            </a:r>
            <a:r>
              <a:rPr lang="en-US" sz="3600" dirty="0" smtClean="0"/>
              <a:t>.</a:t>
            </a:r>
            <a:endParaRPr lang="en-US" sz="3600" dirty="0"/>
          </a:p>
        </p:txBody>
      </p:sp>
      <p:sp>
        <p:nvSpPr>
          <p:cNvPr id="3" name="TextBox 2"/>
          <p:cNvSpPr txBox="1"/>
          <p:nvPr/>
        </p:nvSpPr>
        <p:spPr>
          <a:xfrm>
            <a:off x="4655127" y="229483"/>
            <a:ext cx="4488873" cy="3416320"/>
          </a:xfrm>
          <a:prstGeom prst="rect">
            <a:avLst/>
          </a:prstGeom>
          <a:noFill/>
        </p:spPr>
        <p:txBody>
          <a:bodyPr wrap="square" rtlCol="0">
            <a:spAutoFit/>
          </a:bodyPr>
          <a:lstStyle/>
          <a:p>
            <a:r>
              <a:rPr lang="en-US" sz="3600" dirty="0" err="1" smtClean="0">
                <a:solidFill>
                  <a:prstClr val="black"/>
                </a:solidFill>
              </a:rPr>
              <a:t>J’envoie</a:t>
            </a:r>
            <a:r>
              <a:rPr lang="en-US" sz="3600" dirty="0" smtClean="0">
                <a:solidFill>
                  <a:prstClr val="black"/>
                </a:solidFill>
              </a:rPr>
              <a:t> des emails </a:t>
            </a:r>
            <a:r>
              <a:rPr lang="en-US" sz="3600" dirty="0" smtClean="0">
                <a:solidFill>
                  <a:srgbClr val="FF0000"/>
                </a:solidFill>
              </a:rPr>
              <a:t>à ma </a:t>
            </a:r>
            <a:r>
              <a:rPr lang="en-US" sz="3600" dirty="0" err="1" smtClean="0">
                <a:solidFill>
                  <a:srgbClr val="FF0000"/>
                </a:solidFill>
              </a:rPr>
              <a:t>soeur</a:t>
            </a:r>
            <a:r>
              <a:rPr lang="en-US" sz="3600" dirty="0" smtClean="0">
                <a:solidFill>
                  <a:srgbClr val="FF0000"/>
                </a:solidFill>
              </a:rPr>
              <a:t>.</a:t>
            </a:r>
          </a:p>
          <a:p>
            <a:r>
              <a:rPr lang="en-US" sz="3600" dirty="0" smtClean="0">
                <a:solidFill>
                  <a:prstClr val="black"/>
                </a:solidFill>
              </a:rPr>
              <a:t>Je </a:t>
            </a:r>
            <a:r>
              <a:rPr lang="en-US" sz="3600" dirty="0" err="1" smtClean="0">
                <a:solidFill>
                  <a:srgbClr val="FF0000"/>
                </a:solidFill>
              </a:rPr>
              <a:t>lui</a:t>
            </a:r>
            <a:r>
              <a:rPr lang="en-US" sz="3600" dirty="0" smtClean="0">
                <a:solidFill>
                  <a:srgbClr val="FF0000"/>
                </a:solidFill>
              </a:rPr>
              <a:t> </a:t>
            </a:r>
            <a:r>
              <a:rPr lang="en-US" sz="3600" dirty="0" err="1" smtClean="0">
                <a:solidFill>
                  <a:prstClr val="black"/>
                </a:solidFill>
              </a:rPr>
              <a:t>envoie</a:t>
            </a:r>
            <a:r>
              <a:rPr lang="en-US" sz="3600" dirty="0" smtClean="0">
                <a:solidFill>
                  <a:prstClr val="black"/>
                </a:solidFill>
              </a:rPr>
              <a:t> des emails </a:t>
            </a:r>
            <a:r>
              <a:rPr lang="en-US" sz="3600" dirty="0" err="1" smtClean="0">
                <a:solidFill>
                  <a:prstClr val="black"/>
                </a:solidFill>
              </a:rPr>
              <a:t>mais</a:t>
            </a:r>
            <a:r>
              <a:rPr lang="en-US" sz="3600" dirty="0" smtClean="0">
                <a:solidFill>
                  <a:prstClr val="black"/>
                </a:solidFill>
              </a:rPr>
              <a:t> </a:t>
            </a:r>
            <a:r>
              <a:rPr lang="en-US" sz="3600" dirty="0" err="1">
                <a:solidFill>
                  <a:prstClr val="black"/>
                </a:solidFill>
              </a:rPr>
              <a:t>e</a:t>
            </a:r>
            <a:r>
              <a:rPr lang="en-US" sz="3600" dirty="0" err="1" smtClean="0">
                <a:solidFill>
                  <a:prstClr val="black"/>
                </a:solidFill>
              </a:rPr>
              <a:t>lle</a:t>
            </a:r>
            <a:r>
              <a:rPr lang="en-US" sz="3600" dirty="0" smtClean="0">
                <a:solidFill>
                  <a:prstClr val="black"/>
                </a:solidFill>
              </a:rPr>
              <a:t> ne </a:t>
            </a:r>
            <a:r>
              <a:rPr lang="en-US" sz="3600" dirty="0" err="1" smtClean="0">
                <a:solidFill>
                  <a:prstClr val="black"/>
                </a:solidFill>
              </a:rPr>
              <a:t>m’envoie</a:t>
            </a:r>
            <a:r>
              <a:rPr lang="en-US" sz="3600" dirty="0" smtClean="0">
                <a:solidFill>
                  <a:prstClr val="black"/>
                </a:solidFill>
              </a:rPr>
              <a:t> pas </a:t>
            </a:r>
            <a:r>
              <a:rPr lang="en-US" sz="3600" dirty="0" err="1" smtClean="0">
                <a:solidFill>
                  <a:prstClr val="black"/>
                </a:solidFill>
              </a:rPr>
              <a:t>d’emails</a:t>
            </a:r>
            <a:r>
              <a:rPr lang="en-US" sz="3600" dirty="0" smtClean="0">
                <a:solidFill>
                  <a:prstClr val="black"/>
                </a:solidFill>
              </a:rPr>
              <a:t>.</a:t>
            </a:r>
          </a:p>
          <a:p>
            <a:endParaRPr lang="en-US" sz="3600" dirty="0">
              <a:solidFill>
                <a:prstClr val="black"/>
              </a:solidFill>
            </a:endParaRPr>
          </a:p>
        </p:txBody>
      </p:sp>
    </p:spTree>
    <p:extLst>
      <p:ext uri="{BB962C8B-B14F-4D97-AF65-F5344CB8AC3E}">
        <p14:creationId xmlns:p14="http://schemas.microsoft.com/office/powerpoint/2010/main" val="15288529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080" y="691099"/>
            <a:ext cx="5008465" cy="3290761"/>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4344" y="3482957"/>
            <a:ext cx="4509655" cy="3000970"/>
          </a:xfrm>
        </p:spPr>
      </p:pic>
      <p:sp>
        <p:nvSpPr>
          <p:cNvPr id="2" name="TextBox 1"/>
          <p:cNvSpPr txBox="1"/>
          <p:nvPr/>
        </p:nvSpPr>
        <p:spPr>
          <a:xfrm>
            <a:off x="426026" y="4447310"/>
            <a:ext cx="4042065" cy="1754326"/>
          </a:xfrm>
          <a:prstGeom prst="rect">
            <a:avLst/>
          </a:prstGeom>
          <a:noFill/>
        </p:spPr>
        <p:txBody>
          <a:bodyPr wrap="square" rtlCol="0">
            <a:spAutoFit/>
          </a:bodyPr>
          <a:lstStyle/>
          <a:p>
            <a:r>
              <a:rPr lang="en-US" sz="3600" dirty="0" smtClean="0"/>
              <a:t>Mon frère accuse  </a:t>
            </a:r>
            <a:r>
              <a:rPr lang="en-US" sz="3600" dirty="0" err="1" smtClean="0"/>
              <a:t>souvent</a:t>
            </a:r>
            <a:r>
              <a:rPr lang="en-US" sz="3600" dirty="0" smtClean="0"/>
              <a:t> </a:t>
            </a:r>
            <a:r>
              <a:rPr lang="en-US" sz="3600" dirty="0" smtClean="0">
                <a:solidFill>
                  <a:srgbClr val="FF0000"/>
                </a:solidFill>
              </a:rPr>
              <a:t>ma </a:t>
            </a:r>
            <a:r>
              <a:rPr lang="en-US" sz="3600" dirty="0" err="1" smtClean="0">
                <a:solidFill>
                  <a:srgbClr val="FF0000"/>
                </a:solidFill>
              </a:rPr>
              <a:t>soeur</a:t>
            </a:r>
            <a:r>
              <a:rPr lang="en-US" sz="3600" dirty="0" smtClean="0">
                <a:solidFill>
                  <a:srgbClr val="FF0000"/>
                </a:solidFill>
              </a:rPr>
              <a:t>.</a:t>
            </a:r>
          </a:p>
          <a:p>
            <a:r>
              <a:rPr lang="en-US" sz="3600" dirty="0" smtClean="0"/>
              <a:t>Il </a:t>
            </a:r>
            <a:r>
              <a:rPr lang="en-US" sz="3600" dirty="0" err="1" smtClean="0">
                <a:solidFill>
                  <a:srgbClr val="FF0000"/>
                </a:solidFill>
              </a:rPr>
              <a:t>l’</a:t>
            </a:r>
            <a:r>
              <a:rPr lang="en-US" sz="3600" dirty="0" err="1" smtClean="0"/>
              <a:t>accuse</a:t>
            </a:r>
            <a:r>
              <a:rPr lang="en-US" sz="3600" dirty="0" smtClean="0"/>
              <a:t> de </a:t>
            </a:r>
            <a:r>
              <a:rPr lang="en-US" sz="3600" dirty="0" err="1" smtClean="0"/>
              <a:t>mentir</a:t>
            </a:r>
            <a:r>
              <a:rPr lang="en-US" sz="3600" dirty="0" smtClean="0"/>
              <a:t>.</a:t>
            </a:r>
            <a:endParaRPr lang="en-US" sz="3600" dirty="0"/>
          </a:p>
        </p:txBody>
      </p:sp>
      <p:sp>
        <p:nvSpPr>
          <p:cNvPr id="3" name="TextBox 2"/>
          <p:cNvSpPr txBox="1"/>
          <p:nvPr/>
        </p:nvSpPr>
        <p:spPr>
          <a:xfrm>
            <a:off x="5299362" y="383803"/>
            <a:ext cx="3512127" cy="3416320"/>
          </a:xfrm>
          <a:prstGeom prst="rect">
            <a:avLst/>
          </a:prstGeom>
          <a:noFill/>
        </p:spPr>
        <p:txBody>
          <a:bodyPr wrap="square" rtlCol="0">
            <a:spAutoFit/>
          </a:bodyPr>
          <a:lstStyle/>
          <a:p>
            <a:r>
              <a:rPr lang="en-US" sz="3600" dirty="0" smtClean="0"/>
              <a:t>Mon frère ne </a:t>
            </a:r>
            <a:r>
              <a:rPr lang="en-US" sz="3600" dirty="0" err="1" smtClean="0"/>
              <a:t>respecte</a:t>
            </a:r>
            <a:r>
              <a:rPr lang="en-US" sz="3600" dirty="0" smtClean="0"/>
              <a:t> pas </a:t>
            </a:r>
            <a:r>
              <a:rPr lang="en-US" sz="3600" dirty="0" smtClean="0">
                <a:solidFill>
                  <a:srgbClr val="FF0000"/>
                </a:solidFill>
              </a:rPr>
              <a:t>ma </a:t>
            </a:r>
            <a:r>
              <a:rPr lang="en-US" sz="3600" dirty="0" err="1" smtClean="0">
                <a:solidFill>
                  <a:srgbClr val="FF0000"/>
                </a:solidFill>
              </a:rPr>
              <a:t>soeur</a:t>
            </a:r>
            <a:r>
              <a:rPr lang="en-US" sz="3600" dirty="0" smtClean="0">
                <a:solidFill>
                  <a:srgbClr val="FF0000"/>
                </a:solidFill>
              </a:rPr>
              <a:t>.</a:t>
            </a:r>
          </a:p>
          <a:p>
            <a:r>
              <a:rPr lang="en-US" sz="3600" dirty="0" smtClean="0"/>
              <a:t>Il ne</a:t>
            </a:r>
            <a:r>
              <a:rPr lang="en-US" sz="3600" dirty="0" smtClean="0">
                <a:solidFill>
                  <a:srgbClr val="FF0000"/>
                </a:solidFill>
              </a:rPr>
              <a:t> la </a:t>
            </a:r>
            <a:r>
              <a:rPr lang="en-US" sz="3600" dirty="0" err="1" smtClean="0"/>
              <a:t>respecte</a:t>
            </a:r>
            <a:r>
              <a:rPr lang="en-US" sz="3600" dirty="0" smtClean="0"/>
              <a:t> pas </a:t>
            </a:r>
            <a:r>
              <a:rPr lang="en-US" sz="3600" dirty="0" err="1" smtClean="0"/>
              <a:t>parce</a:t>
            </a:r>
            <a:r>
              <a:rPr lang="en-US" sz="3600" dirty="0" smtClean="0"/>
              <a:t> </a:t>
            </a:r>
            <a:r>
              <a:rPr lang="en-US" sz="3600" dirty="0" err="1" smtClean="0"/>
              <a:t>qu’elle</a:t>
            </a:r>
            <a:r>
              <a:rPr lang="en-US" sz="3600" dirty="0" smtClean="0"/>
              <a:t> </a:t>
            </a:r>
            <a:r>
              <a:rPr lang="en-US" sz="3600" dirty="0" err="1" smtClean="0"/>
              <a:t>est</a:t>
            </a:r>
            <a:r>
              <a:rPr lang="en-US" sz="3600" dirty="0" smtClean="0"/>
              <a:t> </a:t>
            </a:r>
            <a:r>
              <a:rPr lang="en-US" sz="3600" dirty="0" err="1" smtClean="0"/>
              <a:t>jeune</a:t>
            </a:r>
            <a:r>
              <a:rPr lang="en-US" sz="3600" dirty="0" smtClean="0"/>
              <a:t>.</a:t>
            </a:r>
            <a:endParaRPr lang="en-US" sz="3600" dirty="0"/>
          </a:p>
        </p:txBody>
      </p:sp>
    </p:spTree>
    <p:extLst>
      <p:ext uri="{BB962C8B-B14F-4D97-AF65-F5344CB8AC3E}">
        <p14:creationId xmlns:p14="http://schemas.microsoft.com/office/powerpoint/2010/main" val="21757992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err="1" smtClean="0">
                <a:solidFill>
                  <a:srgbClr val="FF0000"/>
                </a:solidFill>
              </a:rPr>
              <a:t>mon</a:t>
            </a:r>
            <a:r>
              <a:rPr lang="en-US" dirty="0" smtClean="0">
                <a:solidFill>
                  <a:srgbClr val="FF0000"/>
                </a:solidFill>
              </a:rPr>
              <a:t> </a:t>
            </a:r>
            <a:r>
              <a:rPr lang="en-US" dirty="0" err="1" smtClean="0">
                <a:solidFill>
                  <a:srgbClr val="FF0000"/>
                </a:solidFill>
              </a:rPr>
              <a:t>père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le</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smtClean="0"/>
              <a:t>l</a:t>
            </a:r>
            <a:r>
              <a:rPr lang="en-US" dirty="0"/>
              <a:t>e</a:t>
            </a:r>
            <a:r>
              <a:rPr lang="en-US" dirty="0" smtClean="0"/>
              <a:t>(l’) = </a:t>
            </a:r>
            <a:r>
              <a:rPr lang="en-US" dirty="0" err="1" smtClean="0"/>
              <a:t>mon</a:t>
            </a:r>
            <a:r>
              <a:rPr lang="en-US" dirty="0" smtClean="0"/>
              <a:t> </a:t>
            </a:r>
            <a:r>
              <a:rPr lang="en-US" dirty="0" err="1" smtClean="0"/>
              <a:t>père</a:t>
            </a:r>
            <a:endParaRPr lang="en-US" dirty="0" smtClean="0"/>
          </a:p>
          <a:p>
            <a:pPr marL="0" indent="0">
              <a:buNone/>
            </a:pPr>
            <a:r>
              <a:rPr lang="en-US" dirty="0"/>
              <a:t> </a:t>
            </a:r>
            <a:r>
              <a:rPr lang="en-US" dirty="0" smtClean="0"/>
              <a:t>  </a:t>
            </a:r>
            <a:r>
              <a:rPr lang="en-US" dirty="0" err="1" smtClean="0"/>
              <a:t>ms</a:t>
            </a:r>
            <a:r>
              <a:rPr lang="en-US" dirty="0" smtClean="0"/>
              <a:t> = </a:t>
            </a:r>
            <a:r>
              <a:rPr lang="en-US" dirty="0" err="1" smtClean="0"/>
              <a:t>ms</a:t>
            </a: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319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smtClean="0">
                <a:solidFill>
                  <a:srgbClr val="FF0000"/>
                </a:solidFill>
              </a:rPr>
              <a:t>ma </a:t>
            </a:r>
            <a:r>
              <a:rPr lang="en-US" dirty="0" err="1">
                <a:solidFill>
                  <a:srgbClr val="FF0000"/>
                </a:solidFill>
              </a:rPr>
              <a:t>m</a:t>
            </a:r>
            <a:r>
              <a:rPr lang="en-US" dirty="0" err="1" smtClean="0">
                <a:solidFill>
                  <a:srgbClr val="FF0000"/>
                </a:solidFill>
              </a:rPr>
              <a:t>ère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la</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smtClean="0"/>
              <a:t>la(l’) = ma </a:t>
            </a:r>
            <a:r>
              <a:rPr lang="en-US" dirty="0" err="1" smtClean="0"/>
              <a:t>père</a:t>
            </a:r>
            <a:endParaRPr lang="en-US" dirty="0" smtClean="0"/>
          </a:p>
          <a:p>
            <a:pPr marL="0" indent="0">
              <a:buNone/>
            </a:pPr>
            <a:r>
              <a:rPr lang="en-US" dirty="0"/>
              <a:t> </a:t>
            </a:r>
            <a:r>
              <a:rPr lang="en-US" dirty="0" smtClean="0"/>
              <a:t>  </a:t>
            </a:r>
            <a:r>
              <a:rPr lang="en-US" dirty="0"/>
              <a:t>f</a:t>
            </a:r>
            <a:r>
              <a:rPr lang="en-US" dirty="0" smtClean="0"/>
              <a:t>s = </a:t>
            </a:r>
            <a:r>
              <a:rPr lang="en-US" dirty="0"/>
              <a:t>f</a:t>
            </a:r>
            <a:r>
              <a:rPr lang="en-US" dirty="0" smtClean="0"/>
              <a:t>s</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937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err="1" smtClean="0">
                <a:solidFill>
                  <a:srgbClr val="FF0000"/>
                </a:solidFill>
              </a:rPr>
              <a:t>mes</a:t>
            </a:r>
            <a:r>
              <a:rPr lang="en-US" dirty="0" smtClean="0">
                <a:solidFill>
                  <a:srgbClr val="FF0000"/>
                </a:solidFill>
              </a:rPr>
              <a:t> </a:t>
            </a:r>
            <a:r>
              <a:rPr lang="en-US" dirty="0" err="1" smtClean="0">
                <a:solidFill>
                  <a:srgbClr val="FF0000"/>
                </a:solidFill>
              </a:rPr>
              <a:t>amis</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les</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a:t>l</a:t>
            </a:r>
            <a:r>
              <a:rPr lang="en-US" dirty="0" smtClean="0"/>
              <a:t>es = </a:t>
            </a:r>
            <a:r>
              <a:rPr lang="en-US" dirty="0" err="1" smtClean="0"/>
              <a:t>mes</a:t>
            </a:r>
            <a:r>
              <a:rPr lang="en-US" dirty="0" smtClean="0"/>
              <a:t> </a:t>
            </a:r>
            <a:r>
              <a:rPr lang="en-US" dirty="0" err="1" smtClean="0"/>
              <a:t>amis</a:t>
            </a:r>
            <a:endParaRPr lang="en-US" dirty="0" smtClean="0"/>
          </a:p>
          <a:p>
            <a:pPr marL="0" indent="0">
              <a:buNone/>
            </a:pPr>
            <a:r>
              <a:rPr lang="en-US" dirty="0"/>
              <a:t> </a:t>
            </a:r>
            <a:r>
              <a:rPr lang="en-US" dirty="0" smtClean="0"/>
              <a:t>  </a:t>
            </a:r>
            <a:r>
              <a:rPr lang="en-US" dirty="0" err="1" smtClean="0"/>
              <a:t>pl</a:t>
            </a:r>
            <a:r>
              <a:rPr lang="en-US" dirty="0" smtClean="0"/>
              <a:t> = </a:t>
            </a:r>
            <a:r>
              <a:rPr lang="en-US" dirty="0" err="1" smtClean="0"/>
              <a:t>pl</a:t>
            </a: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75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smtClean="0"/>
              <a:t>Mon frère accuse </a:t>
            </a:r>
            <a:r>
              <a:rPr lang="en-US" dirty="0" smtClean="0">
                <a:solidFill>
                  <a:srgbClr val="FF0000"/>
                </a:solidFill>
              </a:rPr>
              <a:t>ma </a:t>
            </a:r>
            <a:r>
              <a:rPr lang="en-US" dirty="0" err="1" smtClean="0">
                <a:solidFill>
                  <a:srgbClr val="FF0000"/>
                </a:solidFill>
              </a:rPr>
              <a:t>soeur</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Mon frère </a:t>
            </a:r>
            <a:r>
              <a:rPr lang="en-US" dirty="0" err="1" smtClean="0">
                <a:solidFill>
                  <a:srgbClr val="FF0000"/>
                </a:solidFill>
              </a:rPr>
              <a:t>l</a:t>
            </a:r>
            <a:r>
              <a:rPr lang="en-US" dirty="0" err="1" smtClean="0"/>
              <a:t>’accuse</a:t>
            </a:r>
            <a:r>
              <a:rPr lang="en-US" dirty="0" smtClean="0"/>
              <a:t>.</a:t>
            </a:r>
          </a:p>
          <a:p>
            <a:pPr marL="0" indent="0">
              <a:buNone/>
            </a:pPr>
            <a:endParaRPr lang="en-US" dirty="0" smtClean="0"/>
          </a:p>
          <a:p>
            <a:pPr marL="0" indent="0">
              <a:buNone/>
            </a:pPr>
            <a:r>
              <a:rPr lang="en-US" dirty="0"/>
              <a:t>l</a:t>
            </a:r>
            <a:r>
              <a:rPr lang="en-US" dirty="0" smtClean="0"/>
              <a:t>a(l’) = ma </a:t>
            </a:r>
            <a:r>
              <a:rPr lang="en-US" dirty="0" err="1" smtClean="0"/>
              <a:t>soeur</a:t>
            </a:r>
            <a:endParaRPr lang="en-US" dirty="0" smtClean="0"/>
          </a:p>
          <a:p>
            <a:pPr marL="0" indent="0">
              <a:buNone/>
            </a:pPr>
            <a:r>
              <a:rPr lang="en-US" dirty="0"/>
              <a:t>f</a:t>
            </a:r>
            <a:r>
              <a:rPr lang="en-US" dirty="0" smtClean="0"/>
              <a:t>s      = fs</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643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4611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smtClean="0"/>
              <a:t>Nous </a:t>
            </a:r>
            <a:r>
              <a:rPr lang="en-US" dirty="0" err="1" smtClean="0"/>
              <a:t>résolvons</a:t>
            </a:r>
            <a:r>
              <a:rPr lang="en-US" dirty="0" smtClean="0"/>
              <a:t> </a:t>
            </a:r>
            <a:r>
              <a:rPr lang="en-US" dirty="0" err="1" smtClean="0">
                <a:solidFill>
                  <a:srgbClr val="FF0000"/>
                </a:solidFill>
              </a:rPr>
              <a:t>nos</a:t>
            </a:r>
            <a:r>
              <a:rPr lang="en-US" dirty="0" smtClean="0">
                <a:solidFill>
                  <a:srgbClr val="FF0000"/>
                </a:solidFill>
              </a:rPr>
              <a:t> </a:t>
            </a:r>
            <a:r>
              <a:rPr lang="en-US" dirty="0" err="1" smtClean="0">
                <a:solidFill>
                  <a:srgbClr val="FF0000"/>
                </a:solidFill>
              </a:rPr>
              <a:t>problèmes</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objet</a:t>
            </a:r>
          </a:p>
          <a:p>
            <a:pPr marL="0" indent="0">
              <a:buNone/>
            </a:pPr>
            <a:endParaRPr lang="en-US" dirty="0"/>
          </a:p>
          <a:p>
            <a:pPr marL="0" indent="0">
              <a:buNone/>
            </a:pPr>
            <a:r>
              <a:rPr lang="en-US" dirty="0" smtClean="0"/>
              <a:t>Nous </a:t>
            </a:r>
            <a:r>
              <a:rPr lang="en-US" dirty="0" smtClean="0">
                <a:solidFill>
                  <a:srgbClr val="FF0000"/>
                </a:solidFill>
              </a:rPr>
              <a:t>les</a:t>
            </a:r>
            <a:r>
              <a:rPr lang="en-US" dirty="0" smtClean="0"/>
              <a:t> </a:t>
            </a:r>
            <a:r>
              <a:rPr lang="en-US" dirty="0" err="1" smtClean="0"/>
              <a:t>résolvons</a:t>
            </a:r>
            <a:r>
              <a:rPr lang="en-US" dirty="0" smtClean="0"/>
              <a:t>.</a:t>
            </a:r>
          </a:p>
          <a:p>
            <a:pPr marL="0" indent="0">
              <a:buNone/>
            </a:pPr>
            <a:endParaRPr lang="en-US" dirty="0" smtClean="0"/>
          </a:p>
          <a:p>
            <a:pPr marL="0" indent="0">
              <a:buNone/>
            </a:pPr>
            <a:r>
              <a:rPr lang="en-US" dirty="0"/>
              <a:t>l</a:t>
            </a:r>
            <a:r>
              <a:rPr lang="en-US" dirty="0" smtClean="0"/>
              <a:t>es = </a:t>
            </a:r>
            <a:r>
              <a:rPr lang="en-US" dirty="0" err="1" smtClean="0"/>
              <a:t>nos</a:t>
            </a:r>
            <a:r>
              <a:rPr lang="en-US" dirty="0" smtClean="0"/>
              <a:t> </a:t>
            </a:r>
            <a:r>
              <a:rPr lang="en-US" dirty="0" err="1" smtClean="0"/>
              <a:t>problèmes</a:t>
            </a:r>
            <a:endParaRPr lang="en-US" dirty="0" smtClean="0"/>
          </a:p>
          <a:p>
            <a:pPr marL="0" indent="0">
              <a:buNone/>
            </a:pPr>
            <a:r>
              <a:rPr lang="en-US" dirty="0" err="1" smtClean="0"/>
              <a:t>pl</a:t>
            </a:r>
            <a:r>
              <a:rPr lang="en-US" dirty="0" smtClean="0"/>
              <a:t>= </a:t>
            </a:r>
            <a:r>
              <a:rPr lang="en-US" dirty="0" err="1" smtClean="0"/>
              <a:t>pl</a:t>
            </a: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597727"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755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93819" y="1152667"/>
            <a:ext cx="3689497" cy="3689497"/>
          </a:xfrm>
        </p:spPr>
      </p:pic>
      <p:sp>
        <p:nvSpPr>
          <p:cNvPr id="2" name="TextBox 1"/>
          <p:cNvSpPr txBox="1"/>
          <p:nvPr/>
        </p:nvSpPr>
        <p:spPr>
          <a:xfrm>
            <a:off x="2746663" y="5049018"/>
            <a:ext cx="3803073" cy="646331"/>
          </a:xfrm>
          <a:prstGeom prst="rect">
            <a:avLst/>
          </a:prstGeom>
          <a:noFill/>
        </p:spPr>
        <p:txBody>
          <a:bodyPr wrap="square" rtlCol="0">
            <a:spAutoFit/>
          </a:bodyPr>
          <a:lstStyle/>
          <a:p>
            <a:r>
              <a:rPr lang="en-US" sz="3600" dirty="0"/>
              <a:t>f</a:t>
            </a:r>
            <a:r>
              <a:rPr lang="en-US" sz="3600" dirty="0" smtClean="0"/>
              <a:t>aire </a:t>
            </a:r>
            <a:r>
              <a:rPr lang="en-US" sz="3600" dirty="0" err="1" smtClean="0"/>
              <a:t>confiance</a:t>
            </a:r>
            <a:r>
              <a:rPr lang="en-US" sz="3600" dirty="0" smtClean="0"/>
              <a:t> à </a:t>
            </a:r>
            <a:endParaRPr lang="en-US" sz="3600" dirty="0"/>
          </a:p>
        </p:txBody>
      </p:sp>
      <p:sp>
        <p:nvSpPr>
          <p:cNvPr id="5" name="Content Placeholder 4"/>
          <p:cNvSpPr>
            <a:spLocks noGrp="1"/>
          </p:cNvSpPr>
          <p:nvPr>
            <p:ph sz="half" idx="2"/>
          </p:nvPr>
        </p:nvSpPr>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4611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smtClean="0"/>
              <a:t>Nous </a:t>
            </a:r>
            <a:r>
              <a:rPr lang="en-US" dirty="0" err="1" smtClean="0"/>
              <a:t>accusons</a:t>
            </a:r>
            <a:r>
              <a:rPr lang="en-US" dirty="0" smtClean="0"/>
              <a:t> </a:t>
            </a:r>
            <a:r>
              <a:rPr lang="en-US" dirty="0" err="1" smtClean="0">
                <a:solidFill>
                  <a:srgbClr val="FF0000"/>
                </a:solidFill>
              </a:rPr>
              <a:t>notre</a:t>
            </a:r>
            <a:r>
              <a:rPr lang="en-US" dirty="0" smtClean="0">
                <a:solidFill>
                  <a:srgbClr val="FF0000"/>
                </a:solidFill>
              </a:rPr>
              <a:t> </a:t>
            </a:r>
            <a:r>
              <a:rPr lang="en-US" dirty="0" err="1" smtClean="0">
                <a:solidFill>
                  <a:srgbClr val="FF0000"/>
                </a:solidFill>
              </a:rPr>
              <a:t>chien</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objet</a:t>
            </a:r>
          </a:p>
          <a:p>
            <a:pPr marL="0" indent="0">
              <a:buNone/>
            </a:pPr>
            <a:endParaRPr lang="en-US" dirty="0"/>
          </a:p>
          <a:p>
            <a:pPr marL="0" indent="0">
              <a:buNone/>
            </a:pPr>
            <a:r>
              <a:rPr lang="en-US" dirty="0" smtClean="0"/>
              <a:t>Nous </a:t>
            </a:r>
            <a:r>
              <a:rPr lang="en-US" dirty="0" err="1" smtClean="0">
                <a:solidFill>
                  <a:srgbClr val="FF0000"/>
                </a:solidFill>
              </a:rPr>
              <a:t>l’</a:t>
            </a:r>
            <a:r>
              <a:rPr lang="en-US" dirty="0" err="1" smtClean="0"/>
              <a:t>accusons</a:t>
            </a:r>
            <a:r>
              <a:rPr lang="en-US" dirty="0" smtClean="0"/>
              <a:t>.</a:t>
            </a:r>
          </a:p>
          <a:p>
            <a:pPr marL="0" indent="0">
              <a:buNone/>
            </a:pPr>
            <a:endParaRPr lang="en-US" dirty="0" smtClean="0"/>
          </a:p>
          <a:p>
            <a:pPr marL="0" indent="0">
              <a:buNone/>
            </a:pPr>
            <a:r>
              <a:rPr lang="en-US" dirty="0" smtClean="0"/>
              <a:t>Le(l’) = </a:t>
            </a:r>
            <a:r>
              <a:rPr lang="en-US" dirty="0" err="1" smtClean="0"/>
              <a:t>notre</a:t>
            </a:r>
            <a:r>
              <a:rPr lang="en-US" dirty="0" smtClean="0"/>
              <a:t> </a:t>
            </a:r>
            <a:r>
              <a:rPr lang="en-US" dirty="0" err="1" smtClean="0"/>
              <a:t>chien</a:t>
            </a:r>
            <a:endParaRPr lang="en-US" dirty="0" smtClean="0"/>
          </a:p>
          <a:p>
            <a:pPr marL="0" indent="0">
              <a:buNone/>
            </a:pPr>
            <a:r>
              <a:rPr lang="en-US" dirty="0" err="1" smtClean="0"/>
              <a:t>ms</a:t>
            </a:r>
            <a:r>
              <a:rPr lang="en-US" dirty="0" smtClean="0"/>
              <a:t>= </a:t>
            </a:r>
            <a:r>
              <a:rPr lang="en-US" dirty="0" err="1" smtClean="0"/>
              <a:t>ms</a:t>
            </a:r>
            <a:endParaRPr lang="en-US" dirty="0" smtClean="0"/>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597727"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3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4611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smtClean="0"/>
              <a:t>      </a:t>
            </a:r>
            <a:r>
              <a:rPr lang="en-US" dirty="0" err="1" smtClean="0"/>
              <a:t>Tu</a:t>
            </a:r>
            <a:r>
              <a:rPr lang="en-US" dirty="0" smtClean="0"/>
              <a:t>   </a:t>
            </a:r>
            <a:r>
              <a:rPr lang="en-US" dirty="0" err="1" smtClean="0"/>
              <a:t>partages</a:t>
            </a:r>
            <a:r>
              <a:rPr lang="en-US" dirty="0" smtClean="0"/>
              <a:t>  </a:t>
            </a:r>
            <a:r>
              <a:rPr lang="en-US" dirty="0" smtClean="0">
                <a:solidFill>
                  <a:srgbClr val="FF0000"/>
                </a:solidFill>
              </a:rPr>
              <a:t>la </a:t>
            </a:r>
            <a:r>
              <a:rPr lang="en-US" dirty="0" err="1" smtClean="0">
                <a:solidFill>
                  <a:srgbClr val="FF0000"/>
                </a:solidFill>
              </a:rPr>
              <a:t>pomme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objet</a:t>
            </a:r>
          </a:p>
          <a:p>
            <a:pPr marL="0" indent="0">
              <a:buNone/>
            </a:pPr>
            <a:endParaRPr lang="en-US" dirty="0"/>
          </a:p>
          <a:p>
            <a:pPr marL="0" indent="0">
              <a:buNone/>
            </a:pPr>
            <a:r>
              <a:rPr lang="en-US" dirty="0" smtClean="0"/>
              <a:t>	</a:t>
            </a:r>
            <a:r>
              <a:rPr lang="en-US" dirty="0" err="1" smtClean="0"/>
              <a:t>Tu</a:t>
            </a:r>
            <a:r>
              <a:rPr lang="en-US" dirty="0" smtClean="0"/>
              <a:t> </a:t>
            </a:r>
            <a:r>
              <a:rPr lang="en-US" dirty="0" smtClean="0">
                <a:solidFill>
                  <a:srgbClr val="FF0000"/>
                </a:solidFill>
              </a:rPr>
              <a:t>la </a:t>
            </a:r>
            <a:r>
              <a:rPr lang="en-US" dirty="0" err="1" smtClean="0"/>
              <a:t>partages</a:t>
            </a:r>
            <a:r>
              <a:rPr lang="en-US" dirty="0" smtClean="0"/>
              <a:t>.</a:t>
            </a:r>
          </a:p>
          <a:p>
            <a:pPr marL="0" indent="0">
              <a:buNone/>
            </a:pPr>
            <a:endParaRPr lang="en-US" dirty="0" smtClean="0"/>
          </a:p>
          <a:p>
            <a:pPr marL="0" indent="0">
              <a:buNone/>
            </a:pPr>
            <a:r>
              <a:rPr lang="en-US" dirty="0" smtClean="0"/>
              <a:t>La(l’) = la </a:t>
            </a:r>
            <a:r>
              <a:rPr lang="en-US" dirty="0" err="1" smtClean="0"/>
              <a:t>pomme</a:t>
            </a:r>
            <a:endParaRPr lang="en-US" dirty="0" smtClean="0"/>
          </a:p>
          <a:p>
            <a:pPr marL="0" indent="0">
              <a:buNone/>
            </a:pPr>
            <a:r>
              <a:rPr lang="en-US" dirty="0"/>
              <a:t>f</a:t>
            </a:r>
            <a:r>
              <a:rPr lang="en-US" dirty="0" smtClean="0"/>
              <a:t>s= </a:t>
            </a:r>
            <a:r>
              <a:rPr lang="en-US" dirty="0"/>
              <a:t>f</a:t>
            </a:r>
            <a:r>
              <a:rPr lang="en-US" dirty="0" smtClean="0"/>
              <a:t>s</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sp>
        <p:nvSpPr>
          <p:cNvPr id="5" name="Multiply 4"/>
          <p:cNvSpPr/>
          <p:nvPr/>
        </p:nvSpPr>
        <p:spPr>
          <a:xfrm>
            <a:off x="2597727"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100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sz="half" idx="1"/>
          </p:nvPr>
        </p:nvSpPr>
        <p:spPr>
          <a:xfrm>
            <a:off x="0" y="1600200"/>
            <a:ext cx="5105399" cy="4525963"/>
          </a:xfrm>
        </p:spPr>
        <p:txBody>
          <a:bodyPr>
            <a:normAutofit/>
          </a:bodyPr>
          <a:lstStyle/>
          <a:p>
            <a:r>
              <a:rPr lang="en-US" dirty="0" smtClean="0"/>
              <a:t>Il </a:t>
            </a:r>
            <a:r>
              <a:rPr lang="en-US" dirty="0" err="1" smtClean="0"/>
              <a:t>agace</a:t>
            </a:r>
            <a:r>
              <a:rPr lang="en-US" dirty="0" smtClean="0"/>
              <a:t> </a:t>
            </a:r>
            <a:r>
              <a:rPr lang="en-US" dirty="0" err="1" smtClean="0"/>
              <a:t>mes</a:t>
            </a:r>
            <a:r>
              <a:rPr lang="en-US" dirty="0" smtClean="0"/>
              <a:t> </a:t>
            </a:r>
            <a:r>
              <a:rPr lang="en-US" dirty="0" err="1" smtClean="0"/>
              <a:t>amis</a:t>
            </a:r>
            <a:r>
              <a:rPr lang="en-US" dirty="0" smtClean="0"/>
              <a:t>.</a:t>
            </a:r>
          </a:p>
          <a:p>
            <a:r>
              <a:rPr lang="en-US" dirty="0" err="1" smtClean="0"/>
              <a:t>Vous</a:t>
            </a:r>
            <a:r>
              <a:rPr lang="en-US" dirty="0" smtClean="0"/>
              <a:t> ne </a:t>
            </a:r>
            <a:r>
              <a:rPr lang="en-US" dirty="0" err="1" smtClean="0"/>
              <a:t>gardez</a:t>
            </a:r>
            <a:r>
              <a:rPr lang="en-US" dirty="0" smtClean="0"/>
              <a:t> pas le secret.</a:t>
            </a:r>
          </a:p>
          <a:p>
            <a:r>
              <a:rPr lang="en-US" dirty="0" smtClean="0"/>
              <a:t>Je </a:t>
            </a:r>
            <a:r>
              <a:rPr lang="en-US" dirty="0" err="1" smtClean="0"/>
              <a:t>respecte</a:t>
            </a:r>
            <a:r>
              <a:rPr lang="en-US" dirty="0" smtClean="0"/>
              <a:t> </a:t>
            </a:r>
            <a:r>
              <a:rPr lang="en-US" dirty="0" err="1" smtClean="0"/>
              <a:t>mon</a:t>
            </a:r>
            <a:r>
              <a:rPr lang="en-US" dirty="0" smtClean="0"/>
              <a:t> prof.</a:t>
            </a:r>
          </a:p>
          <a:p>
            <a:r>
              <a:rPr lang="en-US" dirty="0" err="1" smtClean="0"/>
              <a:t>Ils</a:t>
            </a:r>
            <a:r>
              <a:rPr lang="en-US" dirty="0" smtClean="0"/>
              <a:t> </a:t>
            </a:r>
            <a:r>
              <a:rPr lang="en-US" dirty="0" err="1" smtClean="0"/>
              <a:t>résolvent</a:t>
            </a:r>
            <a:r>
              <a:rPr lang="en-US" dirty="0" smtClean="0"/>
              <a:t> le </a:t>
            </a:r>
            <a:r>
              <a:rPr lang="en-US" dirty="0" err="1" smtClean="0"/>
              <a:t>dilemme</a:t>
            </a:r>
            <a:r>
              <a:rPr lang="en-US" dirty="0" smtClean="0"/>
              <a:t>.</a:t>
            </a:r>
          </a:p>
          <a:p>
            <a:r>
              <a:rPr lang="en-US" dirty="0" err="1" smtClean="0"/>
              <a:t>Tu</a:t>
            </a:r>
            <a:r>
              <a:rPr lang="en-US" dirty="0" smtClean="0"/>
              <a:t> </a:t>
            </a:r>
            <a:r>
              <a:rPr lang="en-US" dirty="0" err="1" smtClean="0"/>
              <a:t>aimes</a:t>
            </a:r>
            <a:r>
              <a:rPr lang="en-US" dirty="0" smtClean="0"/>
              <a:t> ta </a:t>
            </a:r>
            <a:r>
              <a:rPr lang="en-US" dirty="0" err="1" smtClean="0"/>
              <a:t>soeur</a:t>
            </a:r>
            <a:r>
              <a:rPr lang="en-US" dirty="0" smtClean="0"/>
              <a:t> frère.</a:t>
            </a:r>
          </a:p>
          <a:p>
            <a:r>
              <a:rPr lang="en-US" dirty="0" smtClean="0"/>
              <a:t>Nous </a:t>
            </a:r>
            <a:r>
              <a:rPr lang="en-US" dirty="0" err="1"/>
              <a:t>détestons</a:t>
            </a:r>
            <a:r>
              <a:rPr lang="en-US" dirty="0"/>
              <a:t> les </a:t>
            </a:r>
            <a:r>
              <a:rPr lang="en-US" dirty="0" smtClean="0"/>
              <a:t>devoirs.</a:t>
            </a:r>
          </a:p>
          <a:p>
            <a:r>
              <a:rPr lang="en-US" dirty="0" smtClean="0"/>
              <a:t>Je ne </a:t>
            </a:r>
            <a:r>
              <a:rPr lang="en-US" dirty="0" err="1" smtClean="0"/>
              <a:t>préfère</a:t>
            </a:r>
            <a:r>
              <a:rPr lang="en-US" dirty="0" smtClean="0"/>
              <a:t> pas Sophie.</a:t>
            </a:r>
          </a:p>
          <a:p>
            <a:endParaRPr lang="en-US" dirty="0"/>
          </a:p>
        </p:txBody>
      </p:sp>
      <p:sp>
        <p:nvSpPr>
          <p:cNvPr id="4" name="Content Placeholder 3"/>
          <p:cNvSpPr>
            <a:spLocks noGrp="1"/>
          </p:cNvSpPr>
          <p:nvPr>
            <p:ph sz="half" idx="2"/>
          </p:nvPr>
        </p:nvSpPr>
        <p:spPr>
          <a:xfrm>
            <a:off x="5105400" y="1600200"/>
            <a:ext cx="4038600" cy="4525963"/>
          </a:xfrm>
        </p:spPr>
        <p:txBody>
          <a:bodyPr>
            <a:normAutofit/>
          </a:bodyPr>
          <a:lstStyle/>
          <a:p>
            <a:r>
              <a:rPr lang="en-US" dirty="0" smtClean="0"/>
              <a:t>Il les </a:t>
            </a:r>
            <a:r>
              <a:rPr lang="en-US" dirty="0" err="1" smtClean="0"/>
              <a:t>agace</a:t>
            </a:r>
            <a:r>
              <a:rPr lang="en-US" dirty="0" smtClean="0"/>
              <a:t>.</a:t>
            </a:r>
          </a:p>
          <a:p>
            <a:r>
              <a:rPr lang="en-US" dirty="0" err="1" smtClean="0"/>
              <a:t>Vous</a:t>
            </a:r>
            <a:r>
              <a:rPr lang="en-US" dirty="0" smtClean="0"/>
              <a:t> ne le </a:t>
            </a:r>
            <a:r>
              <a:rPr lang="en-US" dirty="0" err="1" smtClean="0"/>
              <a:t>gardez</a:t>
            </a:r>
            <a:r>
              <a:rPr lang="en-US" dirty="0" smtClean="0"/>
              <a:t> pas.</a:t>
            </a:r>
          </a:p>
          <a:p>
            <a:r>
              <a:rPr lang="en-US" dirty="0" smtClean="0"/>
              <a:t>Je le </a:t>
            </a:r>
            <a:r>
              <a:rPr lang="en-US" dirty="0" err="1" smtClean="0"/>
              <a:t>respecte</a:t>
            </a:r>
            <a:r>
              <a:rPr lang="en-US" dirty="0" smtClean="0"/>
              <a:t>.</a:t>
            </a:r>
          </a:p>
          <a:p>
            <a:r>
              <a:rPr lang="en-US" dirty="0" err="1" smtClean="0"/>
              <a:t>Ils</a:t>
            </a:r>
            <a:r>
              <a:rPr lang="en-US" dirty="0" smtClean="0"/>
              <a:t> le </a:t>
            </a:r>
            <a:r>
              <a:rPr lang="en-US" dirty="0" err="1" smtClean="0"/>
              <a:t>résolvent</a:t>
            </a:r>
            <a:r>
              <a:rPr lang="en-US" dirty="0" smtClean="0"/>
              <a:t>.</a:t>
            </a:r>
          </a:p>
          <a:p>
            <a:r>
              <a:rPr lang="en-US" dirty="0" err="1" smtClean="0"/>
              <a:t>Tu</a:t>
            </a:r>
            <a:r>
              <a:rPr lang="en-US" dirty="0" smtClean="0"/>
              <a:t> </a:t>
            </a:r>
            <a:r>
              <a:rPr lang="en-US" dirty="0" err="1" smtClean="0"/>
              <a:t>l’aimes</a:t>
            </a:r>
            <a:r>
              <a:rPr lang="en-US" dirty="0" smtClean="0"/>
              <a:t>.</a:t>
            </a:r>
          </a:p>
          <a:p>
            <a:r>
              <a:rPr lang="en-US" dirty="0" smtClean="0"/>
              <a:t>Nous les </a:t>
            </a:r>
            <a:r>
              <a:rPr lang="en-US" dirty="0" err="1" smtClean="0"/>
              <a:t>détestons</a:t>
            </a:r>
            <a:r>
              <a:rPr lang="en-US" dirty="0" smtClean="0"/>
              <a:t>.</a:t>
            </a:r>
          </a:p>
          <a:p>
            <a:r>
              <a:rPr lang="en-US" dirty="0" smtClean="0"/>
              <a:t>Je ne la </a:t>
            </a:r>
            <a:r>
              <a:rPr lang="en-US" dirty="0" err="1" smtClean="0"/>
              <a:t>préfère</a:t>
            </a:r>
            <a:r>
              <a:rPr lang="en-US" dirty="0" smtClean="0"/>
              <a:t> pas.</a:t>
            </a:r>
          </a:p>
        </p:txBody>
      </p:sp>
    </p:spTree>
    <p:extLst>
      <p:ext uri="{BB962C8B-B14F-4D97-AF65-F5344CB8AC3E}">
        <p14:creationId xmlns:p14="http://schemas.microsoft.com/office/powerpoint/2010/main" val="1921848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followed by direct objects</a:t>
            </a:r>
            <a:endParaRPr lang="en-US" dirty="0"/>
          </a:p>
        </p:txBody>
      </p:sp>
      <p:sp>
        <p:nvSpPr>
          <p:cNvPr id="3" name="Content Placeholder 2"/>
          <p:cNvSpPr>
            <a:spLocks noGrp="1"/>
          </p:cNvSpPr>
          <p:nvPr>
            <p:ph sz="half" idx="1"/>
          </p:nvPr>
        </p:nvSpPr>
        <p:spPr/>
        <p:txBody>
          <a:bodyPr/>
          <a:lstStyle/>
          <a:p>
            <a:r>
              <a:rPr lang="en-US" dirty="0" err="1"/>
              <a:t>a</a:t>
            </a:r>
            <a:r>
              <a:rPr lang="en-US" dirty="0" err="1" smtClean="0"/>
              <a:t>gacer</a:t>
            </a:r>
            <a:endParaRPr lang="en-US" dirty="0" smtClean="0"/>
          </a:p>
          <a:p>
            <a:r>
              <a:rPr lang="en-US" dirty="0" err="1"/>
              <a:t>g</a:t>
            </a:r>
            <a:r>
              <a:rPr lang="en-US" dirty="0" err="1" smtClean="0"/>
              <a:t>arder</a:t>
            </a:r>
            <a:endParaRPr lang="en-US" dirty="0" smtClean="0"/>
          </a:p>
          <a:p>
            <a:r>
              <a:rPr lang="en-US" dirty="0" smtClean="0"/>
              <a:t>accuser</a:t>
            </a:r>
          </a:p>
          <a:p>
            <a:r>
              <a:rPr lang="en-US" dirty="0" err="1" smtClean="0"/>
              <a:t>partager</a:t>
            </a:r>
            <a:endParaRPr lang="en-US" dirty="0" smtClean="0"/>
          </a:p>
          <a:p>
            <a:r>
              <a:rPr lang="en-US" dirty="0" smtClean="0"/>
              <a:t>aimer</a:t>
            </a:r>
          </a:p>
          <a:p>
            <a:r>
              <a:rPr lang="en-US" dirty="0" err="1"/>
              <a:t>p</a:t>
            </a:r>
            <a:r>
              <a:rPr lang="en-US" dirty="0" err="1" smtClean="0"/>
              <a:t>référer</a:t>
            </a:r>
            <a:endParaRPr lang="en-US" dirty="0" smtClean="0"/>
          </a:p>
          <a:p>
            <a:endParaRPr lang="en-US" dirty="0"/>
          </a:p>
        </p:txBody>
      </p:sp>
      <p:sp>
        <p:nvSpPr>
          <p:cNvPr id="4" name="Content Placeholder 3"/>
          <p:cNvSpPr>
            <a:spLocks noGrp="1"/>
          </p:cNvSpPr>
          <p:nvPr>
            <p:ph sz="half" idx="2"/>
          </p:nvPr>
        </p:nvSpPr>
        <p:spPr/>
        <p:txBody>
          <a:bodyPr/>
          <a:lstStyle/>
          <a:p>
            <a:r>
              <a:rPr lang="en-US" dirty="0" err="1"/>
              <a:t>a</a:t>
            </a:r>
            <a:r>
              <a:rPr lang="en-US" dirty="0" err="1" smtClean="0"/>
              <a:t>cheter</a:t>
            </a:r>
            <a:endParaRPr lang="en-US" dirty="0" smtClean="0"/>
          </a:p>
          <a:p>
            <a:r>
              <a:rPr lang="en-US" dirty="0" err="1"/>
              <a:t>é</a:t>
            </a:r>
            <a:r>
              <a:rPr lang="en-US" dirty="0" err="1" smtClean="0"/>
              <a:t>couter</a:t>
            </a:r>
            <a:endParaRPr lang="en-US" dirty="0" smtClean="0"/>
          </a:p>
          <a:p>
            <a:r>
              <a:rPr lang="en-US" dirty="0"/>
              <a:t>a</a:t>
            </a:r>
            <a:r>
              <a:rPr lang="en-US" dirty="0" smtClean="0"/>
              <a:t>ider</a:t>
            </a:r>
          </a:p>
          <a:p>
            <a:r>
              <a:rPr lang="en-US" dirty="0" err="1"/>
              <a:t>e</a:t>
            </a:r>
            <a:r>
              <a:rPr lang="en-US" dirty="0" err="1" smtClean="0"/>
              <a:t>nvoyer</a:t>
            </a:r>
            <a:endParaRPr lang="en-US" dirty="0" smtClean="0"/>
          </a:p>
          <a:p>
            <a:r>
              <a:rPr lang="en-US" dirty="0"/>
              <a:t>r</a:t>
            </a:r>
            <a:r>
              <a:rPr lang="en-US" dirty="0" smtClean="0"/>
              <a:t>especter</a:t>
            </a:r>
          </a:p>
          <a:p>
            <a:r>
              <a:rPr lang="en-US" dirty="0" err="1" smtClean="0"/>
              <a:t>détester</a:t>
            </a:r>
            <a:endParaRPr lang="en-US" dirty="0"/>
          </a:p>
        </p:txBody>
      </p:sp>
    </p:spTree>
    <p:extLst>
      <p:ext uri="{BB962C8B-B14F-4D97-AF65-F5344CB8AC3E}">
        <p14:creationId xmlns:p14="http://schemas.microsoft.com/office/powerpoint/2010/main" val="2483170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err="1" smtClean="0">
                <a:solidFill>
                  <a:srgbClr val="FF0000"/>
                </a:solidFill>
              </a:rPr>
              <a:t>mon</a:t>
            </a:r>
            <a:r>
              <a:rPr lang="en-US" dirty="0" smtClean="0">
                <a:solidFill>
                  <a:srgbClr val="FF0000"/>
                </a:solidFill>
              </a:rPr>
              <a:t> </a:t>
            </a:r>
            <a:r>
              <a:rPr lang="en-US" dirty="0" err="1" smtClean="0">
                <a:solidFill>
                  <a:srgbClr val="FF0000"/>
                </a:solidFill>
              </a:rPr>
              <a:t>père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le</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smtClean="0"/>
              <a:t>l</a:t>
            </a:r>
            <a:r>
              <a:rPr lang="en-US" dirty="0"/>
              <a:t>e</a:t>
            </a:r>
            <a:r>
              <a:rPr lang="en-US" dirty="0" smtClean="0"/>
              <a:t>(l’) = </a:t>
            </a:r>
            <a:r>
              <a:rPr lang="en-US" dirty="0" err="1" smtClean="0"/>
              <a:t>mon</a:t>
            </a:r>
            <a:r>
              <a:rPr lang="en-US" dirty="0" smtClean="0"/>
              <a:t> </a:t>
            </a:r>
            <a:r>
              <a:rPr lang="en-US" dirty="0" err="1" smtClean="0"/>
              <a:t>père</a:t>
            </a:r>
            <a:endParaRPr lang="en-US" dirty="0" smtClean="0"/>
          </a:p>
          <a:p>
            <a:pPr marL="0" indent="0">
              <a:buNone/>
            </a:pPr>
            <a:r>
              <a:rPr lang="en-US" dirty="0"/>
              <a:t> </a:t>
            </a:r>
            <a:r>
              <a:rPr lang="en-US" dirty="0" smtClean="0"/>
              <a:t>  </a:t>
            </a:r>
            <a:r>
              <a:rPr lang="en-US" dirty="0" err="1" smtClean="0"/>
              <a:t>ms</a:t>
            </a:r>
            <a:r>
              <a:rPr lang="en-US" dirty="0" smtClean="0"/>
              <a:t> = </a:t>
            </a:r>
            <a:r>
              <a:rPr lang="en-US" dirty="0" err="1" smtClean="0"/>
              <a:t>ms</a:t>
            </a:r>
            <a:endParaRPr lang="en-US" dirty="0" smtClean="0"/>
          </a:p>
          <a:p>
            <a:pPr marL="0" indent="0">
              <a:buNone/>
            </a:pPr>
            <a:endParaRPr lang="en-US" dirty="0"/>
          </a:p>
        </p:txBody>
      </p:sp>
      <p:sp>
        <p:nvSpPr>
          <p:cNvPr id="4" name="Content Placeholder 3"/>
          <p:cNvSpPr>
            <a:spLocks noGrp="1"/>
          </p:cNvSpPr>
          <p:nvPr>
            <p:ph sz="half" idx="2"/>
          </p:nvPr>
        </p:nvSpPr>
        <p:spPr>
          <a:xfrm>
            <a:off x="4495800" y="1600200"/>
            <a:ext cx="4648200"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indirect</a:t>
            </a:r>
          </a:p>
          <a:p>
            <a:pPr marL="0" indent="0">
              <a:buNone/>
            </a:pPr>
            <a:r>
              <a:rPr lang="en-US" dirty="0" smtClean="0"/>
              <a:t>                           (à + </a:t>
            </a:r>
            <a:r>
              <a:rPr lang="en-US" dirty="0" err="1" smtClean="0"/>
              <a:t>personne</a:t>
            </a:r>
            <a:r>
              <a:rPr lang="en-US" u="sng" dirty="0" smtClean="0"/>
              <a:t>)</a:t>
            </a:r>
          </a:p>
          <a:p>
            <a:pPr marL="0" indent="0">
              <a:buNone/>
            </a:pPr>
            <a:endParaRPr lang="en-US" u="sng" dirty="0"/>
          </a:p>
          <a:p>
            <a:pPr marL="0" indent="0">
              <a:buNone/>
            </a:pPr>
            <a:r>
              <a:rPr lang="en-US" dirty="0" smtClean="0"/>
              <a:t>  Je   </a:t>
            </a:r>
            <a:r>
              <a:rPr lang="en-US" dirty="0" err="1" smtClean="0"/>
              <a:t>fais</a:t>
            </a:r>
            <a:r>
              <a:rPr lang="en-US" dirty="0" smtClean="0"/>
              <a:t> </a:t>
            </a:r>
            <a:r>
              <a:rPr lang="en-US" dirty="0" err="1" smtClean="0"/>
              <a:t>confiance</a:t>
            </a:r>
            <a:r>
              <a:rPr lang="en-US" dirty="0" smtClean="0"/>
              <a:t>  </a:t>
            </a:r>
            <a:r>
              <a:rPr lang="en-US" dirty="0" smtClean="0">
                <a:solidFill>
                  <a:srgbClr val="FF0000"/>
                </a:solidFill>
              </a:rPr>
              <a:t>à  </a:t>
            </a:r>
            <a:r>
              <a:rPr lang="en-US" dirty="0" err="1" smtClean="0">
                <a:solidFill>
                  <a:srgbClr val="FF0000"/>
                </a:solidFill>
              </a:rPr>
              <a:t>mon</a:t>
            </a:r>
            <a:r>
              <a:rPr lang="en-US" dirty="0" smtClean="0">
                <a:solidFill>
                  <a:srgbClr val="FF0000"/>
                </a:solidFill>
              </a:rPr>
              <a:t> </a:t>
            </a:r>
            <a:r>
              <a:rPr lang="en-US" dirty="0" err="1" smtClean="0">
                <a:solidFill>
                  <a:srgbClr val="FF0000"/>
                </a:solidFill>
              </a:rPr>
              <a:t>père</a:t>
            </a:r>
            <a:r>
              <a:rPr lang="en-US" dirty="0" smtClean="0">
                <a:solidFill>
                  <a:srgbClr val="FF0000"/>
                </a:solidFill>
              </a:rPr>
              <a:t>.</a:t>
            </a:r>
          </a:p>
          <a:p>
            <a:pPr marL="0" indent="0">
              <a:buNone/>
            </a:pPr>
            <a:r>
              <a:rPr lang="en-US" dirty="0" err="1" smtClean="0"/>
              <a:t>sujet</a:t>
            </a:r>
            <a:r>
              <a:rPr lang="en-US" dirty="0" smtClean="0"/>
              <a:t> +     </a:t>
            </a:r>
            <a:r>
              <a:rPr lang="en-US" dirty="0" err="1" smtClean="0"/>
              <a:t>verbe</a:t>
            </a:r>
            <a:r>
              <a:rPr lang="en-US" dirty="0" smtClean="0"/>
              <a:t>   +    à </a:t>
            </a:r>
            <a:r>
              <a:rPr lang="en-US" dirty="0" err="1" smtClean="0"/>
              <a:t>personne</a:t>
            </a:r>
            <a:endParaRPr lang="en-US" dirty="0" smtClean="0"/>
          </a:p>
          <a:p>
            <a:pPr marL="0" indent="0">
              <a:buNone/>
            </a:pPr>
            <a:endParaRPr lang="en-US" dirty="0"/>
          </a:p>
          <a:p>
            <a:pPr marL="0" indent="0">
              <a:buNone/>
            </a:pPr>
            <a:r>
              <a:rPr lang="en-US" dirty="0" smtClean="0"/>
              <a:t>   Je </a:t>
            </a:r>
            <a:r>
              <a:rPr lang="en-US" dirty="0" err="1" smtClean="0">
                <a:solidFill>
                  <a:srgbClr val="FF0000"/>
                </a:solidFill>
              </a:rPr>
              <a:t>lui</a:t>
            </a:r>
            <a:r>
              <a:rPr lang="en-US" dirty="0" smtClean="0">
                <a:solidFill>
                  <a:srgbClr val="FF0000"/>
                </a:solidFill>
              </a:rPr>
              <a:t> </a:t>
            </a:r>
            <a:r>
              <a:rPr lang="en-US" dirty="0" err="1" smtClean="0"/>
              <a:t>fais</a:t>
            </a:r>
            <a:r>
              <a:rPr lang="en-US" dirty="0" smtClean="0"/>
              <a:t> </a:t>
            </a:r>
            <a:r>
              <a:rPr lang="en-US" dirty="0" err="1" smtClean="0"/>
              <a:t>confiance</a:t>
            </a:r>
            <a:r>
              <a:rPr lang="en-US" dirty="0" smtClean="0"/>
              <a:t>.</a:t>
            </a:r>
          </a:p>
          <a:p>
            <a:pPr marL="0" indent="0">
              <a:buNone/>
            </a:pPr>
            <a:endParaRPr lang="en-US" dirty="0"/>
          </a:p>
          <a:p>
            <a:pPr marL="0" indent="0">
              <a:buNone/>
            </a:pPr>
            <a:r>
              <a:rPr lang="en-US" dirty="0" err="1"/>
              <a:t>l</a:t>
            </a:r>
            <a:r>
              <a:rPr lang="en-US" dirty="0" err="1" smtClean="0"/>
              <a:t>ui</a:t>
            </a:r>
            <a:r>
              <a:rPr lang="en-US" dirty="0" smtClean="0"/>
              <a:t> =  à </a:t>
            </a:r>
            <a:r>
              <a:rPr lang="en-US" dirty="0" err="1" smtClean="0"/>
              <a:t>mon</a:t>
            </a:r>
            <a:r>
              <a:rPr lang="en-US" dirty="0" smtClean="0"/>
              <a:t> </a:t>
            </a:r>
            <a:r>
              <a:rPr lang="en-US" dirty="0" err="1" smtClean="0"/>
              <a:t>père</a:t>
            </a:r>
            <a:endParaRPr lang="en-US" dirty="0" smtClean="0"/>
          </a:p>
          <a:p>
            <a:pPr marL="0" indent="0">
              <a:buNone/>
            </a:pPr>
            <a:r>
              <a:rPr lang="en-US" dirty="0" smtClean="0"/>
              <a:t>s = s</a:t>
            </a:r>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270" y="3260509"/>
            <a:ext cx="8350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37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err="1" smtClean="0">
                <a:solidFill>
                  <a:srgbClr val="FF0000"/>
                </a:solidFill>
              </a:rPr>
              <a:t>mon</a:t>
            </a:r>
            <a:r>
              <a:rPr lang="en-US" dirty="0" smtClean="0">
                <a:solidFill>
                  <a:srgbClr val="FF0000"/>
                </a:solidFill>
              </a:rPr>
              <a:t> </a:t>
            </a:r>
            <a:r>
              <a:rPr lang="en-US" dirty="0" err="1" smtClean="0">
                <a:solidFill>
                  <a:srgbClr val="FF0000"/>
                </a:solidFill>
              </a:rPr>
              <a:t>père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le</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smtClean="0"/>
              <a:t>l</a:t>
            </a:r>
            <a:r>
              <a:rPr lang="en-US" dirty="0"/>
              <a:t>e</a:t>
            </a:r>
            <a:r>
              <a:rPr lang="en-US" dirty="0" smtClean="0"/>
              <a:t>(l’) = </a:t>
            </a:r>
            <a:r>
              <a:rPr lang="en-US" dirty="0" err="1" smtClean="0"/>
              <a:t>mon</a:t>
            </a:r>
            <a:r>
              <a:rPr lang="en-US" dirty="0" smtClean="0"/>
              <a:t> </a:t>
            </a:r>
            <a:r>
              <a:rPr lang="en-US" dirty="0" err="1" smtClean="0"/>
              <a:t>père</a:t>
            </a:r>
            <a:endParaRPr lang="en-US" dirty="0" smtClean="0"/>
          </a:p>
          <a:p>
            <a:pPr marL="0" indent="0">
              <a:buNone/>
            </a:pPr>
            <a:r>
              <a:rPr lang="en-US" dirty="0"/>
              <a:t> </a:t>
            </a:r>
            <a:r>
              <a:rPr lang="en-US" dirty="0" smtClean="0"/>
              <a:t>  </a:t>
            </a:r>
            <a:r>
              <a:rPr lang="en-US" dirty="0" err="1" smtClean="0"/>
              <a:t>ms</a:t>
            </a:r>
            <a:r>
              <a:rPr lang="en-US" dirty="0" smtClean="0"/>
              <a:t> = </a:t>
            </a:r>
            <a:r>
              <a:rPr lang="en-US" dirty="0" err="1" smtClean="0"/>
              <a:t>ms</a:t>
            </a:r>
            <a:endParaRPr lang="en-US" dirty="0" smtClean="0"/>
          </a:p>
          <a:p>
            <a:pPr marL="0" indent="0">
              <a:buNone/>
            </a:pPr>
            <a:endParaRPr lang="en-US" dirty="0"/>
          </a:p>
        </p:txBody>
      </p:sp>
      <p:sp>
        <p:nvSpPr>
          <p:cNvPr id="4" name="Content Placeholder 3"/>
          <p:cNvSpPr>
            <a:spLocks noGrp="1"/>
          </p:cNvSpPr>
          <p:nvPr>
            <p:ph sz="half" idx="2"/>
          </p:nvPr>
        </p:nvSpPr>
        <p:spPr>
          <a:xfrm>
            <a:off x="4495800" y="1600200"/>
            <a:ext cx="4648200"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indirect</a:t>
            </a:r>
          </a:p>
          <a:p>
            <a:pPr marL="0" indent="0">
              <a:buNone/>
            </a:pPr>
            <a:r>
              <a:rPr lang="en-US" dirty="0" smtClean="0"/>
              <a:t>                           (à + </a:t>
            </a:r>
            <a:r>
              <a:rPr lang="en-US" dirty="0" err="1" smtClean="0"/>
              <a:t>personne</a:t>
            </a:r>
            <a:r>
              <a:rPr lang="en-US" u="sng" dirty="0" smtClean="0"/>
              <a:t>)</a:t>
            </a:r>
          </a:p>
          <a:p>
            <a:pPr marL="0" indent="0">
              <a:buNone/>
            </a:pPr>
            <a:endParaRPr lang="en-US" u="sng" dirty="0"/>
          </a:p>
          <a:p>
            <a:pPr marL="0" indent="0">
              <a:buNone/>
            </a:pPr>
            <a:r>
              <a:rPr lang="en-US" dirty="0" smtClean="0"/>
              <a:t>  Je   </a:t>
            </a:r>
            <a:r>
              <a:rPr lang="en-US" dirty="0" err="1" smtClean="0"/>
              <a:t>fais</a:t>
            </a:r>
            <a:r>
              <a:rPr lang="en-US" dirty="0" smtClean="0"/>
              <a:t> </a:t>
            </a:r>
            <a:r>
              <a:rPr lang="en-US" dirty="0" err="1" smtClean="0"/>
              <a:t>confiance</a:t>
            </a:r>
            <a:r>
              <a:rPr lang="en-US" dirty="0" smtClean="0"/>
              <a:t>  </a:t>
            </a:r>
            <a:r>
              <a:rPr lang="en-US" dirty="0" smtClean="0">
                <a:solidFill>
                  <a:srgbClr val="FF0000"/>
                </a:solidFill>
              </a:rPr>
              <a:t>à  ma </a:t>
            </a:r>
            <a:r>
              <a:rPr lang="en-US" dirty="0" err="1">
                <a:solidFill>
                  <a:srgbClr val="FF0000"/>
                </a:solidFill>
              </a:rPr>
              <a:t>m</a:t>
            </a:r>
            <a:r>
              <a:rPr lang="en-US" dirty="0" err="1" smtClean="0">
                <a:solidFill>
                  <a:srgbClr val="FF0000"/>
                </a:solidFill>
              </a:rPr>
              <a:t>ère</a:t>
            </a:r>
            <a:r>
              <a:rPr lang="en-US" dirty="0" smtClean="0">
                <a:solidFill>
                  <a:srgbClr val="FF0000"/>
                </a:solidFill>
              </a:rPr>
              <a:t>.</a:t>
            </a:r>
          </a:p>
          <a:p>
            <a:pPr marL="0" indent="0">
              <a:buNone/>
            </a:pPr>
            <a:r>
              <a:rPr lang="en-US" dirty="0" err="1" smtClean="0"/>
              <a:t>sujet</a:t>
            </a:r>
            <a:r>
              <a:rPr lang="en-US" dirty="0" smtClean="0"/>
              <a:t> +     </a:t>
            </a:r>
            <a:r>
              <a:rPr lang="en-US" dirty="0" err="1" smtClean="0"/>
              <a:t>verbe</a:t>
            </a:r>
            <a:r>
              <a:rPr lang="en-US" dirty="0" smtClean="0"/>
              <a:t>   +    à </a:t>
            </a:r>
            <a:r>
              <a:rPr lang="en-US" dirty="0" err="1" smtClean="0"/>
              <a:t>personne</a:t>
            </a:r>
            <a:endParaRPr lang="en-US" dirty="0" smtClean="0"/>
          </a:p>
          <a:p>
            <a:pPr marL="0" indent="0">
              <a:buNone/>
            </a:pPr>
            <a:endParaRPr lang="en-US" dirty="0"/>
          </a:p>
          <a:p>
            <a:pPr marL="0" indent="0">
              <a:buNone/>
            </a:pPr>
            <a:r>
              <a:rPr lang="en-US" dirty="0" smtClean="0"/>
              <a:t>   Je </a:t>
            </a:r>
            <a:r>
              <a:rPr lang="en-US" dirty="0" err="1" smtClean="0">
                <a:solidFill>
                  <a:srgbClr val="FF0000"/>
                </a:solidFill>
              </a:rPr>
              <a:t>lui</a:t>
            </a:r>
            <a:r>
              <a:rPr lang="en-US" dirty="0" smtClean="0">
                <a:solidFill>
                  <a:srgbClr val="FF0000"/>
                </a:solidFill>
              </a:rPr>
              <a:t> </a:t>
            </a:r>
            <a:r>
              <a:rPr lang="en-US" dirty="0" err="1" smtClean="0"/>
              <a:t>fais</a:t>
            </a:r>
            <a:r>
              <a:rPr lang="en-US" dirty="0" smtClean="0"/>
              <a:t> </a:t>
            </a:r>
            <a:r>
              <a:rPr lang="en-US" dirty="0" err="1" smtClean="0"/>
              <a:t>confiance</a:t>
            </a:r>
            <a:r>
              <a:rPr lang="en-US" dirty="0" smtClean="0"/>
              <a:t>.</a:t>
            </a:r>
          </a:p>
          <a:p>
            <a:pPr marL="0" indent="0">
              <a:buNone/>
            </a:pPr>
            <a:endParaRPr lang="en-US" dirty="0"/>
          </a:p>
          <a:p>
            <a:pPr marL="0" indent="0">
              <a:buNone/>
            </a:pPr>
            <a:r>
              <a:rPr lang="en-US" dirty="0" err="1"/>
              <a:t>l</a:t>
            </a:r>
            <a:r>
              <a:rPr lang="en-US" dirty="0" err="1" smtClean="0"/>
              <a:t>ui</a:t>
            </a:r>
            <a:r>
              <a:rPr lang="en-US" dirty="0" smtClean="0"/>
              <a:t> =  à ma </a:t>
            </a:r>
            <a:r>
              <a:rPr lang="en-US" dirty="0" err="1" smtClean="0"/>
              <a:t>mère</a:t>
            </a:r>
            <a:endParaRPr lang="en-US" dirty="0" smtClean="0"/>
          </a:p>
          <a:p>
            <a:pPr marL="0" indent="0">
              <a:buNone/>
            </a:pPr>
            <a:r>
              <a:rPr lang="en-US" dirty="0" smtClean="0"/>
              <a:t>s = s</a:t>
            </a:r>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270" y="3260509"/>
            <a:ext cx="8350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747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Pronoms</a:t>
            </a:r>
            <a:endParaRPr lang="en-US" dirty="0"/>
          </a:p>
        </p:txBody>
      </p:sp>
      <p:sp>
        <p:nvSpPr>
          <p:cNvPr id="3" name="Content Placeholder 2"/>
          <p:cNvSpPr>
            <a:spLocks noGrp="1"/>
          </p:cNvSpPr>
          <p:nvPr>
            <p:ph sz="half" idx="1"/>
          </p:nvPr>
        </p:nvSpPr>
        <p:spPr>
          <a:xfrm>
            <a:off x="187036" y="1600200"/>
            <a:ext cx="4308764"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direct</a:t>
            </a:r>
          </a:p>
          <a:p>
            <a:pPr marL="0" indent="0">
              <a:buNone/>
            </a:pPr>
            <a:r>
              <a:rPr lang="en-US" dirty="0"/>
              <a:t>	</a:t>
            </a:r>
            <a:r>
              <a:rPr lang="en-US" dirty="0" smtClean="0"/>
              <a:t>				(</a:t>
            </a:r>
            <a:r>
              <a:rPr lang="en-US" dirty="0" err="1" smtClean="0"/>
              <a:t>personne</a:t>
            </a:r>
            <a:r>
              <a:rPr lang="en-US" dirty="0" smtClean="0"/>
              <a:t>)</a:t>
            </a:r>
          </a:p>
          <a:p>
            <a:pPr marL="0" indent="0">
              <a:buNone/>
            </a:pPr>
            <a:r>
              <a:rPr lang="en-US" dirty="0"/>
              <a:t>	</a:t>
            </a:r>
            <a:r>
              <a:rPr lang="en-US" dirty="0" smtClean="0"/>
              <a:t>				(objet)</a:t>
            </a:r>
          </a:p>
          <a:p>
            <a:pPr marL="0" indent="0">
              <a:buNone/>
            </a:pPr>
            <a:r>
              <a:rPr lang="en-US" dirty="0"/>
              <a:t> </a:t>
            </a:r>
            <a:r>
              <a:rPr lang="en-US" dirty="0" smtClean="0"/>
              <a:t>      Je </a:t>
            </a:r>
            <a:r>
              <a:rPr lang="en-US" dirty="0" err="1" smtClean="0"/>
              <a:t>respecte</a:t>
            </a:r>
            <a:r>
              <a:rPr lang="en-US" dirty="0" smtClean="0"/>
              <a:t> </a:t>
            </a:r>
            <a:r>
              <a:rPr lang="en-US" dirty="0" err="1" smtClean="0">
                <a:solidFill>
                  <a:srgbClr val="FF0000"/>
                </a:solidFill>
              </a:rPr>
              <a:t>mon</a:t>
            </a:r>
            <a:r>
              <a:rPr lang="en-US" dirty="0" smtClean="0">
                <a:solidFill>
                  <a:srgbClr val="FF0000"/>
                </a:solidFill>
              </a:rPr>
              <a:t> </a:t>
            </a:r>
            <a:r>
              <a:rPr lang="en-US" dirty="0" err="1" smtClean="0">
                <a:solidFill>
                  <a:srgbClr val="FF0000"/>
                </a:solidFill>
              </a:rPr>
              <a:t>père</a:t>
            </a:r>
            <a:r>
              <a:rPr lang="en-US" dirty="0" smtClean="0">
                <a:solidFill>
                  <a:srgbClr val="FF0000"/>
                </a:solidFill>
              </a:rPr>
              <a:t>.</a:t>
            </a:r>
          </a:p>
          <a:p>
            <a:pPr marL="0" indent="0">
              <a:buNone/>
            </a:pPr>
            <a:r>
              <a:rPr lang="en-US" dirty="0" smtClean="0"/>
              <a:t>   </a:t>
            </a:r>
            <a:r>
              <a:rPr lang="en-US" dirty="0" err="1" smtClean="0"/>
              <a:t>sujet</a:t>
            </a:r>
            <a:r>
              <a:rPr lang="en-US" dirty="0" smtClean="0"/>
              <a:t>  +  </a:t>
            </a:r>
            <a:r>
              <a:rPr lang="en-US" dirty="0" err="1" smtClean="0"/>
              <a:t>verbe</a:t>
            </a:r>
            <a:r>
              <a:rPr lang="en-US" dirty="0" smtClean="0"/>
              <a:t> + </a:t>
            </a:r>
            <a:r>
              <a:rPr lang="en-US" dirty="0" err="1" smtClean="0"/>
              <a:t>personne</a:t>
            </a:r>
            <a:endParaRPr lang="en-US" dirty="0" smtClean="0"/>
          </a:p>
          <a:p>
            <a:pPr marL="0" indent="0">
              <a:buNone/>
            </a:pPr>
            <a:endParaRPr lang="en-US" dirty="0"/>
          </a:p>
          <a:p>
            <a:pPr marL="0" indent="0">
              <a:buNone/>
            </a:pPr>
            <a:r>
              <a:rPr lang="en-US" dirty="0" smtClean="0"/>
              <a:t>        Je </a:t>
            </a:r>
            <a:r>
              <a:rPr lang="en-US" dirty="0" smtClean="0">
                <a:solidFill>
                  <a:srgbClr val="FF0000"/>
                </a:solidFill>
              </a:rPr>
              <a:t>le</a:t>
            </a:r>
            <a:r>
              <a:rPr lang="en-US" dirty="0" smtClean="0"/>
              <a:t> </a:t>
            </a:r>
            <a:r>
              <a:rPr lang="en-US" dirty="0" err="1" smtClean="0"/>
              <a:t>respecte</a:t>
            </a:r>
            <a:r>
              <a:rPr lang="en-US" dirty="0" smtClean="0"/>
              <a:t>.</a:t>
            </a:r>
          </a:p>
          <a:p>
            <a:pPr marL="0" indent="0">
              <a:buNone/>
            </a:pPr>
            <a:endParaRPr lang="en-US" dirty="0" smtClean="0"/>
          </a:p>
          <a:p>
            <a:pPr marL="0" indent="0">
              <a:buNone/>
            </a:pPr>
            <a:r>
              <a:rPr lang="en-US" dirty="0" smtClean="0"/>
              <a:t>l</a:t>
            </a:r>
            <a:r>
              <a:rPr lang="en-US" dirty="0"/>
              <a:t>e</a:t>
            </a:r>
            <a:r>
              <a:rPr lang="en-US" dirty="0" smtClean="0"/>
              <a:t>(l’) = </a:t>
            </a:r>
            <a:r>
              <a:rPr lang="en-US" dirty="0" err="1" smtClean="0"/>
              <a:t>mon</a:t>
            </a:r>
            <a:r>
              <a:rPr lang="en-US" dirty="0" smtClean="0"/>
              <a:t> </a:t>
            </a:r>
            <a:r>
              <a:rPr lang="en-US" dirty="0" err="1" smtClean="0"/>
              <a:t>père</a:t>
            </a:r>
            <a:endParaRPr lang="en-US" dirty="0" smtClean="0"/>
          </a:p>
          <a:p>
            <a:pPr marL="0" indent="0">
              <a:buNone/>
            </a:pPr>
            <a:r>
              <a:rPr lang="en-US" dirty="0"/>
              <a:t> </a:t>
            </a:r>
            <a:r>
              <a:rPr lang="en-US" dirty="0" smtClean="0"/>
              <a:t>  </a:t>
            </a:r>
            <a:r>
              <a:rPr lang="en-US" dirty="0" err="1" smtClean="0"/>
              <a:t>ms</a:t>
            </a:r>
            <a:r>
              <a:rPr lang="en-US" dirty="0" smtClean="0"/>
              <a:t> = </a:t>
            </a:r>
            <a:r>
              <a:rPr lang="en-US" dirty="0" err="1" smtClean="0"/>
              <a:t>ms</a:t>
            </a:r>
            <a:endParaRPr lang="en-US" dirty="0" smtClean="0"/>
          </a:p>
          <a:p>
            <a:pPr marL="0" indent="0">
              <a:buNone/>
            </a:pPr>
            <a:endParaRPr lang="en-US" dirty="0"/>
          </a:p>
        </p:txBody>
      </p:sp>
      <p:sp>
        <p:nvSpPr>
          <p:cNvPr id="4" name="Content Placeholder 3"/>
          <p:cNvSpPr>
            <a:spLocks noGrp="1"/>
          </p:cNvSpPr>
          <p:nvPr>
            <p:ph sz="half" idx="2"/>
          </p:nvPr>
        </p:nvSpPr>
        <p:spPr>
          <a:xfrm>
            <a:off x="4495800" y="1600200"/>
            <a:ext cx="4648200" cy="4525963"/>
          </a:xfrm>
        </p:spPr>
        <p:txBody>
          <a:bodyPr>
            <a:normAutofit fontScale="92500" lnSpcReduction="10000"/>
          </a:bodyPr>
          <a:lstStyle/>
          <a:p>
            <a:pPr marL="0" indent="0">
              <a:buNone/>
            </a:pPr>
            <a:r>
              <a:rPr lang="en-US" dirty="0" err="1" smtClean="0"/>
              <a:t>Sujet</a:t>
            </a:r>
            <a:r>
              <a:rPr lang="en-US" dirty="0" smtClean="0"/>
              <a:t> + </a:t>
            </a:r>
            <a:r>
              <a:rPr lang="en-US" dirty="0" err="1" smtClean="0"/>
              <a:t>verbe</a:t>
            </a:r>
            <a:r>
              <a:rPr lang="en-US" dirty="0" smtClean="0"/>
              <a:t> + </a:t>
            </a:r>
            <a:r>
              <a:rPr lang="en-US" u="sng" dirty="0" smtClean="0"/>
              <a:t>objet indirect</a:t>
            </a:r>
          </a:p>
          <a:p>
            <a:pPr marL="0" indent="0">
              <a:buNone/>
            </a:pPr>
            <a:r>
              <a:rPr lang="en-US" dirty="0" smtClean="0"/>
              <a:t>                           (à + </a:t>
            </a:r>
            <a:r>
              <a:rPr lang="en-US" dirty="0" err="1" smtClean="0"/>
              <a:t>personne</a:t>
            </a:r>
            <a:r>
              <a:rPr lang="en-US" u="sng" dirty="0" smtClean="0"/>
              <a:t>)</a:t>
            </a:r>
          </a:p>
          <a:p>
            <a:pPr marL="0" indent="0">
              <a:buNone/>
            </a:pPr>
            <a:endParaRPr lang="en-US" u="sng" dirty="0"/>
          </a:p>
          <a:p>
            <a:pPr marL="0" indent="0">
              <a:buNone/>
            </a:pPr>
            <a:r>
              <a:rPr lang="en-US" dirty="0" smtClean="0"/>
              <a:t>  Je   </a:t>
            </a:r>
            <a:r>
              <a:rPr lang="en-US" dirty="0" err="1" smtClean="0"/>
              <a:t>fais</a:t>
            </a:r>
            <a:r>
              <a:rPr lang="en-US" dirty="0" smtClean="0"/>
              <a:t> </a:t>
            </a:r>
            <a:r>
              <a:rPr lang="en-US" dirty="0" err="1" smtClean="0"/>
              <a:t>confiance</a:t>
            </a:r>
            <a:r>
              <a:rPr lang="en-US" dirty="0" smtClean="0"/>
              <a:t>  </a:t>
            </a:r>
            <a:r>
              <a:rPr lang="en-US" dirty="0" smtClean="0">
                <a:solidFill>
                  <a:srgbClr val="FF0000"/>
                </a:solidFill>
              </a:rPr>
              <a:t>à  </a:t>
            </a:r>
            <a:r>
              <a:rPr lang="en-US" dirty="0" err="1" smtClean="0">
                <a:solidFill>
                  <a:srgbClr val="FF0000"/>
                </a:solidFill>
              </a:rPr>
              <a:t>mes</a:t>
            </a:r>
            <a:r>
              <a:rPr lang="en-US" dirty="0" smtClean="0">
                <a:solidFill>
                  <a:srgbClr val="FF0000"/>
                </a:solidFill>
              </a:rPr>
              <a:t> </a:t>
            </a:r>
            <a:r>
              <a:rPr lang="en-US" dirty="0" err="1" smtClean="0">
                <a:solidFill>
                  <a:srgbClr val="FF0000"/>
                </a:solidFill>
              </a:rPr>
              <a:t>amis</a:t>
            </a:r>
            <a:r>
              <a:rPr lang="en-US" dirty="0" smtClean="0">
                <a:solidFill>
                  <a:srgbClr val="FF0000"/>
                </a:solidFill>
              </a:rPr>
              <a:t>.</a:t>
            </a:r>
          </a:p>
          <a:p>
            <a:pPr marL="0" indent="0">
              <a:buNone/>
            </a:pPr>
            <a:r>
              <a:rPr lang="en-US" dirty="0" err="1" smtClean="0"/>
              <a:t>sujet</a:t>
            </a:r>
            <a:r>
              <a:rPr lang="en-US" dirty="0" smtClean="0"/>
              <a:t> +     </a:t>
            </a:r>
            <a:r>
              <a:rPr lang="en-US" dirty="0" err="1" smtClean="0"/>
              <a:t>verbe</a:t>
            </a:r>
            <a:r>
              <a:rPr lang="en-US" dirty="0" smtClean="0"/>
              <a:t>   +    à </a:t>
            </a:r>
            <a:r>
              <a:rPr lang="en-US" dirty="0" err="1" smtClean="0"/>
              <a:t>personne</a:t>
            </a:r>
            <a:endParaRPr lang="en-US" dirty="0" smtClean="0"/>
          </a:p>
          <a:p>
            <a:pPr marL="0" indent="0">
              <a:buNone/>
            </a:pPr>
            <a:endParaRPr lang="en-US" dirty="0"/>
          </a:p>
          <a:p>
            <a:pPr marL="0" indent="0">
              <a:buNone/>
            </a:pPr>
            <a:r>
              <a:rPr lang="en-US" dirty="0" smtClean="0"/>
              <a:t>   Je </a:t>
            </a:r>
            <a:r>
              <a:rPr lang="en-US" dirty="0" err="1" smtClean="0">
                <a:solidFill>
                  <a:srgbClr val="FF0000"/>
                </a:solidFill>
              </a:rPr>
              <a:t>leur</a:t>
            </a:r>
            <a:r>
              <a:rPr lang="en-US" dirty="0" smtClean="0">
                <a:solidFill>
                  <a:srgbClr val="FF0000"/>
                </a:solidFill>
              </a:rPr>
              <a:t> </a:t>
            </a:r>
            <a:r>
              <a:rPr lang="en-US" dirty="0" err="1" smtClean="0"/>
              <a:t>fais</a:t>
            </a:r>
            <a:r>
              <a:rPr lang="en-US" dirty="0" smtClean="0"/>
              <a:t> </a:t>
            </a:r>
            <a:r>
              <a:rPr lang="en-US" dirty="0" err="1" smtClean="0"/>
              <a:t>confiance</a:t>
            </a:r>
            <a:r>
              <a:rPr lang="en-US" dirty="0" smtClean="0"/>
              <a:t>.</a:t>
            </a:r>
          </a:p>
          <a:p>
            <a:pPr marL="0" indent="0">
              <a:buNone/>
            </a:pPr>
            <a:endParaRPr lang="en-US" dirty="0"/>
          </a:p>
          <a:p>
            <a:pPr marL="0" indent="0">
              <a:buNone/>
            </a:pPr>
            <a:r>
              <a:rPr lang="en-US" dirty="0" err="1"/>
              <a:t>l</a:t>
            </a:r>
            <a:r>
              <a:rPr lang="en-US" dirty="0" err="1" smtClean="0"/>
              <a:t>eur</a:t>
            </a:r>
            <a:r>
              <a:rPr lang="en-US" dirty="0" smtClean="0"/>
              <a:t> =  à </a:t>
            </a:r>
            <a:r>
              <a:rPr lang="en-US" dirty="0" err="1" smtClean="0"/>
              <a:t>mes</a:t>
            </a:r>
            <a:r>
              <a:rPr lang="en-US" dirty="0" smtClean="0"/>
              <a:t> </a:t>
            </a:r>
            <a:r>
              <a:rPr lang="en-US" dirty="0" err="1" smtClean="0"/>
              <a:t>amis</a:t>
            </a:r>
            <a:endParaRPr lang="en-US" dirty="0" smtClean="0"/>
          </a:p>
          <a:p>
            <a:pPr marL="0" indent="0">
              <a:buNone/>
            </a:pPr>
            <a:r>
              <a:rPr lang="en-US" dirty="0" err="1" smtClean="0"/>
              <a:t>pl</a:t>
            </a:r>
            <a:r>
              <a:rPr lang="en-US" dirty="0" smtClean="0"/>
              <a:t> = </a:t>
            </a:r>
            <a:r>
              <a:rPr lang="en-US" dirty="0" err="1" smtClean="0"/>
              <a:t>pl</a:t>
            </a:r>
            <a:endParaRPr lang="en-US" dirty="0"/>
          </a:p>
        </p:txBody>
      </p:sp>
      <p:sp>
        <p:nvSpPr>
          <p:cNvPr id="5" name="Multiply 4"/>
          <p:cNvSpPr/>
          <p:nvPr/>
        </p:nvSpPr>
        <p:spPr>
          <a:xfrm>
            <a:off x="2867891" y="3179619"/>
            <a:ext cx="1163782" cy="893618"/>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270" y="3260509"/>
            <a:ext cx="8350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879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sz="half" idx="1"/>
          </p:nvPr>
        </p:nvSpPr>
        <p:spPr>
          <a:xfrm>
            <a:off x="0" y="1600200"/>
            <a:ext cx="5105399" cy="4525963"/>
          </a:xfrm>
        </p:spPr>
        <p:txBody>
          <a:bodyPr>
            <a:normAutofit/>
          </a:bodyPr>
          <a:lstStyle/>
          <a:p>
            <a:r>
              <a:rPr lang="en-US" dirty="0" smtClean="0"/>
              <a:t>Il </a:t>
            </a:r>
            <a:r>
              <a:rPr lang="en-US" dirty="0" err="1" smtClean="0"/>
              <a:t>parle</a:t>
            </a:r>
            <a:r>
              <a:rPr lang="en-US" dirty="0" smtClean="0"/>
              <a:t> à </a:t>
            </a:r>
            <a:r>
              <a:rPr lang="en-US" dirty="0" err="1" smtClean="0"/>
              <a:t>mes</a:t>
            </a:r>
            <a:r>
              <a:rPr lang="en-US" dirty="0" smtClean="0"/>
              <a:t> </a:t>
            </a:r>
            <a:r>
              <a:rPr lang="en-US" dirty="0" err="1" smtClean="0"/>
              <a:t>amis</a:t>
            </a:r>
            <a:r>
              <a:rPr lang="en-US" dirty="0" smtClean="0"/>
              <a:t>.</a:t>
            </a:r>
          </a:p>
          <a:p>
            <a:r>
              <a:rPr lang="en-US" dirty="0" err="1" smtClean="0"/>
              <a:t>Tu</a:t>
            </a:r>
            <a:r>
              <a:rPr lang="en-US" dirty="0" smtClean="0"/>
              <a:t> ne </a:t>
            </a:r>
            <a:r>
              <a:rPr lang="en-US" dirty="0" err="1" smtClean="0"/>
              <a:t>obéis</a:t>
            </a:r>
            <a:r>
              <a:rPr lang="en-US" dirty="0" smtClean="0"/>
              <a:t> pas à Marc.</a:t>
            </a:r>
          </a:p>
          <a:p>
            <a:r>
              <a:rPr lang="en-US" dirty="0" err="1" smtClean="0"/>
              <a:t>J’envoie</a:t>
            </a:r>
            <a:r>
              <a:rPr lang="en-US" dirty="0" smtClean="0"/>
              <a:t> un </a:t>
            </a:r>
            <a:r>
              <a:rPr lang="en-US" dirty="0" err="1" smtClean="0"/>
              <a:t>texto</a:t>
            </a:r>
            <a:r>
              <a:rPr lang="en-US" dirty="0" smtClean="0"/>
              <a:t> à </a:t>
            </a:r>
            <a:r>
              <a:rPr lang="en-US" dirty="0" err="1" smtClean="0"/>
              <a:t>mes</a:t>
            </a:r>
            <a:r>
              <a:rPr lang="en-US" dirty="0" smtClean="0"/>
              <a:t> profs.</a:t>
            </a:r>
          </a:p>
          <a:p>
            <a:r>
              <a:rPr lang="en-US" dirty="0" err="1" smtClean="0"/>
              <a:t>Elles</a:t>
            </a:r>
            <a:r>
              <a:rPr lang="en-US" dirty="0" smtClean="0"/>
              <a:t> </a:t>
            </a:r>
            <a:r>
              <a:rPr lang="en-US" dirty="0" err="1" smtClean="0"/>
              <a:t>écrivent</a:t>
            </a:r>
            <a:r>
              <a:rPr lang="en-US" dirty="0" smtClean="0"/>
              <a:t> au </a:t>
            </a:r>
            <a:r>
              <a:rPr lang="en-US" dirty="0" err="1" smtClean="0"/>
              <a:t>président</a:t>
            </a:r>
            <a:r>
              <a:rPr lang="en-US" dirty="0" smtClean="0"/>
              <a:t>.</a:t>
            </a:r>
          </a:p>
          <a:p>
            <a:r>
              <a:rPr lang="en-US" dirty="0" err="1" smtClean="0"/>
              <a:t>Vous</a:t>
            </a:r>
            <a:r>
              <a:rPr lang="en-US" dirty="0" smtClean="0"/>
              <a:t> </a:t>
            </a:r>
            <a:r>
              <a:rPr lang="en-US" dirty="0" err="1" smtClean="0"/>
              <a:t>obéissez</a:t>
            </a:r>
            <a:r>
              <a:rPr lang="en-US" dirty="0" smtClean="0"/>
              <a:t> à ton </a:t>
            </a:r>
            <a:r>
              <a:rPr lang="en-US" dirty="0" err="1" smtClean="0"/>
              <a:t>père</a:t>
            </a:r>
            <a:r>
              <a:rPr lang="en-US" dirty="0" smtClean="0"/>
              <a:t>.</a:t>
            </a:r>
          </a:p>
          <a:p>
            <a:r>
              <a:rPr lang="en-US" dirty="0" smtClean="0"/>
              <a:t>Je </a:t>
            </a:r>
            <a:r>
              <a:rPr lang="en-US" dirty="0" err="1" smtClean="0"/>
              <a:t>téléphone</a:t>
            </a:r>
            <a:r>
              <a:rPr lang="en-US" dirty="0" smtClean="0"/>
              <a:t> à </a:t>
            </a:r>
            <a:r>
              <a:rPr lang="en-US" dirty="0" err="1" smtClean="0"/>
              <a:t>mes</a:t>
            </a:r>
            <a:r>
              <a:rPr lang="en-US" dirty="0" smtClean="0"/>
              <a:t> cousins.</a:t>
            </a:r>
          </a:p>
          <a:p>
            <a:r>
              <a:rPr lang="en-US" dirty="0" smtClean="0"/>
              <a:t>Elle </a:t>
            </a:r>
            <a:r>
              <a:rPr lang="en-US" dirty="0" err="1" smtClean="0"/>
              <a:t>répond</a:t>
            </a:r>
            <a:r>
              <a:rPr lang="en-US" dirty="0" smtClean="0"/>
              <a:t> à </a:t>
            </a:r>
            <a:r>
              <a:rPr lang="en-US" dirty="0" err="1" smtClean="0"/>
              <a:t>sa</a:t>
            </a:r>
            <a:r>
              <a:rPr lang="en-US" dirty="0" smtClean="0"/>
              <a:t> </a:t>
            </a:r>
            <a:r>
              <a:rPr lang="en-US" dirty="0" err="1" smtClean="0"/>
              <a:t>mère</a:t>
            </a:r>
            <a:r>
              <a:rPr lang="en-US" dirty="0" smtClean="0"/>
              <a:t>.</a:t>
            </a:r>
          </a:p>
          <a:p>
            <a:endParaRPr lang="en-US" dirty="0"/>
          </a:p>
        </p:txBody>
      </p:sp>
      <p:sp>
        <p:nvSpPr>
          <p:cNvPr id="4" name="Content Placeholder 3"/>
          <p:cNvSpPr>
            <a:spLocks noGrp="1"/>
          </p:cNvSpPr>
          <p:nvPr>
            <p:ph sz="half" idx="2"/>
          </p:nvPr>
        </p:nvSpPr>
        <p:spPr>
          <a:xfrm>
            <a:off x="5105400" y="1600200"/>
            <a:ext cx="4038600" cy="4525963"/>
          </a:xfrm>
        </p:spPr>
        <p:txBody>
          <a:bodyPr>
            <a:normAutofit/>
          </a:bodyPr>
          <a:lstStyle/>
          <a:p>
            <a:r>
              <a:rPr lang="en-US" dirty="0" smtClean="0"/>
              <a:t>Il </a:t>
            </a:r>
            <a:r>
              <a:rPr lang="en-US" dirty="0" err="1" smtClean="0"/>
              <a:t>leur</a:t>
            </a:r>
            <a:r>
              <a:rPr lang="en-US" dirty="0" smtClean="0"/>
              <a:t> </a:t>
            </a:r>
            <a:r>
              <a:rPr lang="en-US" dirty="0" err="1" smtClean="0"/>
              <a:t>parle</a:t>
            </a:r>
            <a:r>
              <a:rPr lang="en-US" dirty="0" smtClean="0"/>
              <a:t>.</a:t>
            </a:r>
          </a:p>
          <a:p>
            <a:r>
              <a:rPr lang="en-US" dirty="0" err="1" smtClean="0"/>
              <a:t>Tu</a:t>
            </a:r>
            <a:r>
              <a:rPr lang="en-US" dirty="0" smtClean="0"/>
              <a:t> ne </a:t>
            </a:r>
            <a:r>
              <a:rPr lang="en-US" dirty="0" err="1" smtClean="0"/>
              <a:t>lui</a:t>
            </a:r>
            <a:r>
              <a:rPr lang="en-US" dirty="0" smtClean="0"/>
              <a:t> </a:t>
            </a:r>
            <a:r>
              <a:rPr lang="en-US" dirty="0" err="1" smtClean="0"/>
              <a:t>obéis</a:t>
            </a:r>
            <a:r>
              <a:rPr lang="en-US" dirty="0" smtClean="0"/>
              <a:t> pas.</a:t>
            </a:r>
          </a:p>
          <a:p>
            <a:r>
              <a:rPr lang="en-US" dirty="0" smtClean="0"/>
              <a:t>Je </a:t>
            </a:r>
            <a:r>
              <a:rPr lang="en-US" dirty="0" err="1" smtClean="0"/>
              <a:t>leur</a:t>
            </a:r>
            <a:r>
              <a:rPr lang="en-US" dirty="0" smtClean="0"/>
              <a:t> </a:t>
            </a:r>
            <a:r>
              <a:rPr lang="en-US" dirty="0" err="1" smtClean="0"/>
              <a:t>envoie</a:t>
            </a:r>
            <a:r>
              <a:rPr lang="en-US" dirty="0" smtClean="0"/>
              <a:t> un </a:t>
            </a:r>
            <a:r>
              <a:rPr lang="en-US" dirty="0" err="1" smtClean="0"/>
              <a:t>texto</a:t>
            </a:r>
            <a:r>
              <a:rPr lang="en-US" dirty="0" smtClean="0"/>
              <a:t>.</a:t>
            </a:r>
          </a:p>
          <a:p>
            <a:r>
              <a:rPr lang="en-US" dirty="0" err="1" smtClean="0"/>
              <a:t>Elles</a:t>
            </a:r>
            <a:r>
              <a:rPr lang="en-US" dirty="0" smtClean="0"/>
              <a:t> </a:t>
            </a:r>
            <a:r>
              <a:rPr lang="en-US" dirty="0" err="1" smtClean="0"/>
              <a:t>lui</a:t>
            </a:r>
            <a:r>
              <a:rPr lang="en-US" dirty="0" smtClean="0"/>
              <a:t> </a:t>
            </a:r>
            <a:r>
              <a:rPr lang="en-US" dirty="0" err="1" smtClean="0"/>
              <a:t>écrivent</a:t>
            </a:r>
            <a:r>
              <a:rPr lang="en-US" dirty="0" smtClean="0"/>
              <a:t>.</a:t>
            </a:r>
          </a:p>
          <a:p>
            <a:r>
              <a:rPr lang="en-US" dirty="0" err="1" smtClean="0"/>
              <a:t>Vous</a:t>
            </a:r>
            <a:r>
              <a:rPr lang="en-US" dirty="0" smtClean="0"/>
              <a:t> </a:t>
            </a:r>
            <a:r>
              <a:rPr lang="en-US" dirty="0" err="1" smtClean="0"/>
              <a:t>lui</a:t>
            </a:r>
            <a:r>
              <a:rPr lang="en-US" dirty="0" smtClean="0"/>
              <a:t> </a:t>
            </a:r>
            <a:r>
              <a:rPr lang="en-US" dirty="0" err="1" smtClean="0"/>
              <a:t>obéissez</a:t>
            </a:r>
            <a:r>
              <a:rPr lang="en-US" dirty="0" smtClean="0"/>
              <a:t>.</a:t>
            </a:r>
          </a:p>
          <a:p>
            <a:r>
              <a:rPr lang="en-US" dirty="0" smtClean="0"/>
              <a:t>Je </a:t>
            </a:r>
            <a:r>
              <a:rPr lang="en-US" dirty="0" err="1" smtClean="0"/>
              <a:t>leur</a:t>
            </a:r>
            <a:r>
              <a:rPr lang="en-US" dirty="0" smtClean="0"/>
              <a:t> </a:t>
            </a:r>
            <a:r>
              <a:rPr lang="en-US" dirty="0" err="1" smtClean="0"/>
              <a:t>téléphone</a:t>
            </a:r>
            <a:r>
              <a:rPr lang="en-US" dirty="0" smtClean="0"/>
              <a:t>.</a:t>
            </a:r>
          </a:p>
          <a:p>
            <a:r>
              <a:rPr lang="en-US" dirty="0" smtClean="0"/>
              <a:t>Elle </a:t>
            </a:r>
            <a:r>
              <a:rPr lang="en-US" dirty="0" err="1" smtClean="0"/>
              <a:t>lui</a:t>
            </a:r>
            <a:r>
              <a:rPr lang="en-US" dirty="0" smtClean="0"/>
              <a:t> </a:t>
            </a:r>
            <a:r>
              <a:rPr lang="en-US" dirty="0" err="1" smtClean="0"/>
              <a:t>répond</a:t>
            </a:r>
            <a:r>
              <a:rPr lang="en-US" dirty="0" smtClean="0"/>
              <a:t>.</a:t>
            </a:r>
          </a:p>
        </p:txBody>
      </p:sp>
    </p:spTree>
    <p:extLst>
      <p:ext uri="{BB962C8B-B14F-4D97-AF65-F5344CB8AC3E}">
        <p14:creationId xmlns:p14="http://schemas.microsoft.com/office/powerpoint/2010/main" val="379167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additive="base">
                                        <p:cTn id="4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additive="base">
                                        <p:cTn id="5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 calcmode="lin" valueType="num">
                                      <p:cBhvr additive="base">
                                        <p:cTn id="6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 calcmode="lin" valueType="num">
                                      <p:cBhvr additive="base">
                                        <p:cTn id="6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followed by indirect objects</a:t>
            </a:r>
            <a:endParaRPr lang="en-US" dirty="0"/>
          </a:p>
        </p:txBody>
      </p:sp>
      <p:sp>
        <p:nvSpPr>
          <p:cNvPr id="3" name="Content Placeholder 2"/>
          <p:cNvSpPr>
            <a:spLocks noGrp="1"/>
          </p:cNvSpPr>
          <p:nvPr>
            <p:ph sz="half" idx="1"/>
          </p:nvPr>
        </p:nvSpPr>
        <p:spPr/>
        <p:txBody>
          <a:bodyPr/>
          <a:lstStyle/>
          <a:p>
            <a:r>
              <a:rPr lang="en-US" dirty="0"/>
              <a:t>f</a:t>
            </a:r>
            <a:r>
              <a:rPr lang="en-US" dirty="0" smtClean="0"/>
              <a:t>aire </a:t>
            </a:r>
            <a:r>
              <a:rPr lang="en-US" dirty="0" err="1" smtClean="0"/>
              <a:t>confiance</a:t>
            </a:r>
            <a:r>
              <a:rPr lang="en-US" dirty="0" smtClean="0"/>
              <a:t> à</a:t>
            </a:r>
          </a:p>
          <a:p>
            <a:r>
              <a:rPr lang="en-US" dirty="0" err="1" smtClean="0"/>
              <a:t>écrire</a:t>
            </a:r>
            <a:r>
              <a:rPr lang="en-US" dirty="0" smtClean="0"/>
              <a:t> à</a:t>
            </a:r>
          </a:p>
          <a:p>
            <a:r>
              <a:rPr lang="en-US" dirty="0" err="1"/>
              <a:t>e</a:t>
            </a:r>
            <a:r>
              <a:rPr lang="en-US" dirty="0" err="1" smtClean="0"/>
              <a:t>nvoyer</a:t>
            </a:r>
            <a:r>
              <a:rPr lang="en-US" dirty="0" smtClean="0"/>
              <a:t> à</a:t>
            </a:r>
          </a:p>
          <a:p>
            <a:r>
              <a:rPr lang="en-US" dirty="0" err="1"/>
              <a:t>d</a:t>
            </a:r>
            <a:r>
              <a:rPr lang="en-US" dirty="0" err="1" smtClean="0"/>
              <a:t>onner</a:t>
            </a:r>
            <a:r>
              <a:rPr lang="en-US" dirty="0" smtClean="0"/>
              <a:t> à</a:t>
            </a:r>
          </a:p>
          <a:p>
            <a:r>
              <a:rPr lang="en-US" dirty="0" err="1"/>
              <a:t>p</a:t>
            </a:r>
            <a:r>
              <a:rPr lang="en-US" dirty="0" err="1" smtClean="0"/>
              <a:t>leurer</a:t>
            </a:r>
            <a:r>
              <a:rPr lang="en-US" dirty="0" smtClean="0"/>
              <a:t> à</a:t>
            </a:r>
          </a:p>
          <a:p>
            <a:endParaRPr lang="en-US" dirty="0" smtClean="0"/>
          </a:p>
          <a:p>
            <a:endParaRPr lang="en-US" dirty="0"/>
          </a:p>
        </p:txBody>
      </p:sp>
      <p:sp>
        <p:nvSpPr>
          <p:cNvPr id="4" name="Content Placeholder 3"/>
          <p:cNvSpPr>
            <a:spLocks noGrp="1"/>
          </p:cNvSpPr>
          <p:nvPr>
            <p:ph sz="half" idx="2"/>
          </p:nvPr>
        </p:nvSpPr>
        <p:spPr/>
        <p:txBody>
          <a:bodyPr/>
          <a:lstStyle/>
          <a:p>
            <a:r>
              <a:rPr lang="en-US" dirty="0"/>
              <a:t>c</a:t>
            </a:r>
            <a:r>
              <a:rPr lang="en-US" dirty="0" smtClean="0"/>
              <a:t>rier à</a:t>
            </a:r>
          </a:p>
          <a:p>
            <a:r>
              <a:rPr lang="en-US" dirty="0" err="1" smtClean="0"/>
              <a:t>téléphoner</a:t>
            </a:r>
            <a:r>
              <a:rPr lang="en-US" dirty="0" smtClean="0"/>
              <a:t> à</a:t>
            </a:r>
          </a:p>
          <a:p>
            <a:r>
              <a:rPr lang="en-US" dirty="0" err="1"/>
              <a:t>r</a:t>
            </a:r>
            <a:r>
              <a:rPr lang="en-US" dirty="0" err="1" smtClean="0"/>
              <a:t>épondre</a:t>
            </a:r>
            <a:r>
              <a:rPr lang="en-US" dirty="0" smtClean="0"/>
              <a:t> à</a:t>
            </a:r>
          </a:p>
          <a:p>
            <a:r>
              <a:rPr lang="en-US" dirty="0" err="1"/>
              <a:t>o</a:t>
            </a:r>
            <a:r>
              <a:rPr lang="en-US" dirty="0" err="1" smtClean="0"/>
              <a:t>béir</a:t>
            </a:r>
            <a:r>
              <a:rPr lang="en-US" dirty="0" smtClean="0"/>
              <a:t> à</a:t>
            </a:r>
          </a:p>
          <a:p>
            <a:r>
              <a:rPr lang="en-US" dirty="0" err="1"/>
              <a:t>p</a:t>
            </a:r>
            <a:r>
              <a:rPr lang="en-US" dirty="0" err="1" smtClean="0"/>
              <a:t>arler</a:t>
            </a:r>
            <a:r>
              <a:rPr lang="en-US" dirty="0" smtClean="0"/>
              <a:t> à</a:t>
            </a:r>
            <a:endParaRPr lang="en-US" dirty="0"/>
          </a:p>
        </p:txBody>
      </p:sp>
    </p:spTree>
    <p:extLst>
      <p:ext uri="{BB962C8B-B14F-4D97-AF65-F5344CB8AC3E}">
        <p14:creationId xmlns:p14="http://schemas.microsoft.com/office/powerpoint/2010/main" val="10935908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try!</a:t>
            </a:r>
            <a:endParaRPr lang="en-US" dirty="0"/>
          </a:p>
        </p:txBody>
      </p:sp>
      <p:sp>
        <p:nvSpPr>
          <p:cNvPr id="3" name="Content Placeholder 2"/>
          <p:cNvSpPr>
            <a:spLocks noGrp="1"/>
          </p:cNvSpPr>
          <p:nvPr>
            <p:ph sz="half" idx="1"/>
          </p:nvPr>
        </p:nvSpPr>
        <p:spPr>
          <a:xfrm>
            <a:off x="0" y="1600200"/>
            <a:ext cx="5105399" cy="4525963"/>
          </a:xfrm>
        </p:spPr>
        <p:txBody>
          <a:bodyPr>
            <a:normAutofit/>
          </a:bodyPr>
          <a:lstStyle/>
          <a:p>
            <a:r>
              <a:rPr lang="en-US" dirty="0" smtClean="0"/>
              <a:t>Il pose la question.</a:t>
            </a:r>
          </a:p>
          <a:p>
            <a:r>
              <a:rPr lang="en-US" dirty="0" err="1" smtClean="0"/>
              <a:t>Tu</a:t>
            </a:r>
            <a:r>
              <a:rPr lang="en-US" dirty="0" smtClean="0"/>
              <a:t> ne </a:t>
            </a:r>
            <a:r>
              <a:rPr lang="en-US" dirty="0" err="1" smtClean="0"/>
              <a:t>réponds</a:t>
            </a:r>
            <a:r>
              <a:rPr lang="en-US" dirty="0" smtClean="0"/>
              <a:t> pas à Paul.</a:t>
            </a:r>
          </a:p>
          <a:p>
            <a:r>
              <a:rPr lang="en-US" dirty="0" smtClean="0"/>
              <a:t>Je </a:t>
            </a:r>
            <a:r>
              <a:rPr lang="en-US" dirty="0" err="1" smtClean="0"/>
              <a:t>déteste</a:t>
            </a:r>
            <a:r>
              <a:rPr lang="en-US" dirty="0" smtClean="0"/>
              <a:t> </a:t>
            </a:r>
            <a:r>
              <a:rPr lang="en-US" dirty="0" err="1" smtClean="0"/>
              <a:t>mes</a:t>
            </a:r>
            <a:r>
              <a:rPr lang="en-US" dirty="0" smtClean="0"/>
              <a:t> </a:t>
            </a:r>
            <a:r>
              <a:rPr lang="en-US" dirty="0" err="1" smtClean="0"/>
              <a:t>amis</a:t>
            </a:r>
            <a:r>
              <a:rPr lang="en-US" dirty="0" smtClean="0"/>
              <a:t>.</a:t>
            </a:r>
          </a:p>
          <a:p>
            <a:r>
              <a:rPr lang="en-US" dirty="0" err="1" smtClean="0"/>
              <a:t>Elles</a:t>
            </a:r>
            <a:r>
              <a:rPr lang="en-US" dirty="0" smtClean="0"/>
              <a:t> </a:t>
            </a:r>
            <a:r>
              <a:rPr lang="en-US" dirty="0" err="1" smtClean="0"/>
              <a:t>pleurent</a:t>
            </a:r>
            <a:r>
              <a:rPr lang="en-US" dirty="0" smtClean="0"/>
              <a:t> au prof.</a:t>
            </a:r>
          </a:p>
          <a:p>
            <a:r>
              <a:rPr lang="en-US" dirty="0" err="1" smtClean="0"/>
              <a:t>Vous</a:t>
            </a:r>
            <a:r>
              <a:rPr lang="en-US" dirty="0" smtClean="0"/>
              <a:t> </a:t>
            </a:r>
            <a:r>
              <a:rPr lang="en-US" dirty="0" err="1" smtClean="0"/>
              <a:t>écoutez</a:t>
            </a:r>
            <a:r>
              <a:rPr lang="en-US" dirty="0" smtClean="0"/>
              <a:t> ton </a:t>
            </a:r>
            <a:r>
              <a:rPr lang="en-US" dirty="0" err="1" smtClean="0"/>
              <a:t>ami</a:t>
            </a:r>
            <a:r>
              <a:rPr lang="en-US" dirty="0" smtClean="0"/>
              <a:t>.</a:t>
            </a:r>
          </a:p>
          <a:p>
            <a:endParaRPr lang="en-US" dirty="0"/>
          </a:p>
        </p:txBody>
      </p:sp>
      <p:sp>
        <p:nvSpPr>
          <p:cNvPr id="4" name="Content Placeholder 3"/>
          <p:cNvSpPr>
            <a:spLocks noGrp="1"/>
          </p:cNvSpPr>
          <p:nvPr>
            <p:ph sz="half" idx="2"/>
          </p:nvPr>
        </p:nvSpPr>
        <p:spPr>
          <a:xfrm>
            <a:off x="5105400" y="1600200"/>
            <a:ext cx="4038600" cy="4525963"/>
          </a:xfrm>
        </p:spPr>
        <p:txBody>
          <a:bodyPr>
            <a:normAutofit/>
          </a:bodyPr>
          <a:lstStyle/>
          <a:p>
            <a:r>
              <a:rPr lang="en-US" dirty="0" smtClean="0"/>
              <a:t>Il la pose.</a:t>
            </a:r>
          </a:p>
          <a:p>
            <a:r>
              <a:rPr lang="en-US" dirty="0" err="1" smtClean="0"/>
              <a:t>Tu</a:t>
            </a:r>
            <a:r>
              <a:rPr lang="en-US" dirty="0" smtClean="0"/>
              <a:t> ne </a:t>
            </a:r>
            <a:r>
              <a:rPr lang="en-US" dirty="0" err="1" smtClean="0"/>
              <a:t>lui</a:t>
            </a:r>
            <a:r>
              <a:rPr lang="en-US" dirty="0" smtClean="0"/>
              <a:t> </a:t>
            </a:r>
            <a:r>
              <a:rPr lang="en-US" dirty="0" err="1" smtClean="0"/>
              <a:t>réponds</a:t>
            </a:r>
            <a:r>
              <a:rPr lang="en-US" dirty="0" smtClean="0"/>
              <a:t> pas.</a:t>
            </a:r>
          </a:p>
          <a:p>
            <a:r>
              <a:rPr lang="en-US" dirty="0" smtClean="0"/>
              <a:t>Je les </a:t>
            </a:r>
            <a:r>
              <a:rPr lang="en-US" dirty="0" err="1" smtClean="0"/>
              <a:t>déteste</a:t>
            </a:r>
            <a:r>
              <a:rPr lang="en-US" dirty="0" smtClean="0"/>
              <a:t>.</a:t>
            </a:r>
          </a:p>
          <a:p>
            <a:r>
              <a:rPr lang="en-US" dirty="0" err="1" smtClean="0"/>
              <a:t>Elles</a:t>
            </a:r>
            <a:r>
              <a:rPr lang="en-US" dirty="0" smtClean="0"/>
              <a:t> </a:t>
            </a:r>
            <a:r>
              <a:rPr lang="en-US" dirty="0" err="1" smtClean="0"/>
              <a:t>lui</a:t>
            </a:r>
            <a:r>
              <a:rPr lang="en-US" dirty="0" smtClean="0"/>
              <a:t> </a:t>
            </a:r>
            <a:r>
              <a:rPr lang="en-US" dirty="0" err="1" smtClean="0"/>
              <a:t>pleurent</a:t>
            </a:r>
            <a:r>
              <a:rPr lang="en-US" dirty="0" smtClean="0"/>
              <a:t>.</a:t>
            </a:r>
          </a:p>
          <a:p>
            <a:r>
              <a:rPr lang="en-US" dirty="0" err="1" smtClean="0"/>
              <a:t>Vous</a:t>
            </a:r>
            <a:r>
              <a:rPr lang="en-US" dirty="0" smtClean="0"/>
              <a:t> </a:t>
            </a:r>
            <a:r>
              <a:rPr lang="en-US" dirty="0" err="1" smtClean="0"/>
              <a:t>l’écoutez</a:t>
            </a:r>
            <a:r>
              <a:rPr lang="en-US" dirty="0" smtClean="0"/>
              <a:t>.</a:t>
            </a:r>
          </a:p>
          <a:p>
            <a:pPr marL="0" indent="0">
              <a:buNone/>
            </a:pPr>
            <a:endParaRPr lang="en-US" dirty="0" smtClean="0"/>
          </a:p>
        </p:txBody>
      </p:sp>
    </p:spTree>
    <p:extLst>
      <p:ext uri="{BB962C8B-B14F-4D97-AF65-F5344CB8AC3E}">
        <p14:creationId xmlns:p14="http://schemas.microsoft.com/office/powerpoint/2010/main" val="3333891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1061" y="1485764"/>
            <a:ext cx="4450410" cy="2961545"/>
          </a:xfrm>
        </p:spPr>
      </p:pic>
      <p:sp>
        <p:nvSpPr>
          <p:cNvPr id="2" name="TextBox 1"/>
          <p:cNvSpPr txBox="1"/>
          <p:nvPr/>
        </p:nvSpPr>
        <p:spPr>
          <a:xfrm>
            <a:off x="3116634" y="4800601"/>
            <a:ext cx="3803073" cy="646331"/>
          </a:xfrm>
          <a:prstGeom prst="rect">
            <a:avLst/>
          </a:prstGeom>
          <a:noFill/>
        </p:spPr>
        <p:txBody>
          <a:bodyPr wrap="square" rtlCol="0">
            <a:spAutoFit/>
          </a:bodyPr>
          <a:lstStyle/>
          <a:p>
            <a:r>
              <a:rPr lang="en-US" sz="3600" dirty="0" err="1" smtClean="0"/>
              <a:t>s’entendre</a:t>
            </a:r>
            <a:r>
              <a:rPr lang="en-US" sz="3600" dirty="0" smtClean="0"/>
              <a:t> </a:t>
            </a:r>
            <a:r>
              <a:rPr lang="en-US" sz="3600" dirty="0" err="1" smtClean="0"/>
              <a:t>bien</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493814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 y="-159826"/>
            <a:ext cx="8811491" cy="1471035"/>
          </a:xfrm>
        </p:spPr>
        <p:txBody>
          <a:bodyPr>
            <a:noAutofit/>
          </a:bodyPr>
          <a:lstStyle/>
          <a:p>
            <a:r>
              <a:rPr lang="en-US" sz="2400" dirty="0" smtClean="0"/>
              <a:t>With a partner choose ONE set of siblings.  Describe the relationship between these two people.  Make sure to use pronouns!  Show me your paragraph once you finish. We’ll share several with the class!</a:t>
            </a:r>
            <a:endParaRPr lang="en-US" sz="2400" dirty="0"/>
          </a:p>
        </p:txBody>
      </p:sp>
      <p:sp>
        <p:nvSpPr>
          <p:cNvPr id="3" name="Content Placeholder 2"/>
          <p:cNvSpPr>
            <a:spLocks noGrp="1"/>
          </p:cNvSpPr>
          <p:nvPr>
            <p:ph idx="1"/>
          </p:nvPr>
        </p:nvSpPr>
        <p:spPr>
          <a:xfrm>
            <a:off x="457200" y="2389909"/>
            <a:ext cx="8229600" cy="4114800"/>
          </a:xfrm>
        </p:spPr>
        <p:txBody>
          <a:bodyPr>
            <a:normAutofit/>
          </a:bodyPr>
          <a:lstStyle/>
          <a:p>
            <a:pPr marL="0" indent="0">
              <a:buNone/>
            </a:pPr>
            <a:endParaRPr lang="en-US" sz="3600"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2" y="1131735"/>
            <a:ext cx="6837219" cy="5793369"/>
          </a:xfrm>
          <a:prstGeom prst="rect">
            <a:avLst/>
          </a:prstGeom>
        </p:spPr>
      </p:pic>
    </p:spTree>
    <p:extLst>
      <p:ext uri="{BB962C8B-B14F-4D97-AF65-F5344CB8AC3E}">
        <p14:creationId xmlns:p14="http://schemas.microsoft.com/office/powerpoint/2010/main" val="2141247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66059" y="1218532"/>
            <a:ext cx="5164282" cy="3436595"/>
          </a:xfrm>
        </p:spPr>
      </p:pic>
      <p:sp>
        <p:nvSpPr>
          <p:cNvPr id="2" name="TextBox 1"/>
          <p:cNvSpPr txBox="1"/>
          <p:nvPr/>
        </p:nvSpPr>
        <p:spPr>
          <a:xfrm>
            <a:off x="2746663" y="4946072"/>
            <a:ext cx="3803073" cy="646331"/>
          </a:xfrm>
          <a:prstGeom prst="rect">
            <a:avLst/>
          </a:prstGeom>
          <a:noFill/>
        </p:spPr>
        <p:txBody>
          <a:bodyPr wrap="square" rtlCol="0">
            <a:spAutoFit/>
          </a:bodyPr>
          <a:lstStyle/>
          <a:p>
            <a:r>
              <a:rPr lang="en-US" sz="3600" dirty="0" err="1"/>
              <a:t>g</a:t>
            </a:r>
            <a:r>
              <a:rPr lang="en-US" sz="3600" dirty="0" err="1" smtClean="0"/>
              <a:t>arder</a:t>
            </a:r>
            <a:r>
              <a:rPr lang="en-US" sz="3600" dirty="0" smtClean="0"/>
              <a:t> un secret</a:t>
            </a:r>
            <a:endParaRPr lang="en-US" sz="3600"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5800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61650" y="964037"/>
            <a:ext cx="5205980" cy="3483273"/>
          </a:xfrm>
        </p:spPr>
      </p:pic>
      <p:sp>
        <p:nvSpPr>
          <p:cNvPr id="2" name="TextBox 1"/>
          <p:cNvSpPr txBox="1"/>
          <p:nvPr/>
        </p:nvSpPr>
        <p:spPr>
          <a:xfrm>
            <a:off x="3364557" y="5135206"/>
            <a:ext cx="3803073" cy="646331"/>
          </a:xfrm>
          <a:prstGeom prst="rect">
            <a:avLst/>
          </a:prstGeom>
          <a:noFill/>
        </p:spPr>
        <p:txBody>
          <a:bodyPr wrap="square" rtlCol="0">
            <a:spAutoFit/>
          </a:bodyPr>
          <a:lstStyle/>
          <a:p>
            <a:r>
              <a:rPr lang="en-US" sz="3600" dirty="0" err="1"/>
              <a:t>ê</a:t>
            </a:r>
            <a:r>
              <a:rPr lang="en-US" sz="3600" dirty="0" err="1" smtClean="0"/>
              <a:t>tre</a:t>
            </a:r>
            <a:r>
              <a:rPr lang="en-US" sz="3600" dirty="0" smtClean="0"/>
              <a:t> </a:t>
            </a:r>
            <a:r>
              <a:rPr lang="en-US" sz="3600" dirty="0" err="1" smtClean="0"/>
              <a:t>heureux</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195217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3757" y="1018309"/>
            <a:ext cx="5261898" cy="3321338"/>
          </a:xfrm>
        </p:spPr>
      </p:pic>
      <p:sp>
        <p:nvSpPr>
          <p:cNvPr id="2" name="TextBox 1"/>
          <p:cNvSpPr txBox="1"/>
          <p:nvPr/>
        </p:nvSpPr>
        <p:spPr>
          <a:xfrm>
            <a:off x="2992582" y="4742444"/>
            <a:ext cx="3803073" cy="1200329"/>
          </a:xfrm>
          <a:prstGeom prst="rect">
            <a:avLst/>
          </a:prstGeom>
          <a:noFill/>
        </p:spPr>
        <p:txBody>
          <a:bodyPr wrap="square" rtlCol="0">
            <a:spAutoFit/>
          </a:bodyPr>
          <a:lstStyle/>
          <a:p>
            <a:r>
              <a:rPr lang="en-US" sz="3600" dirty="0" err="1"/>
              <a:t>s</a:t>
            </a:r>
            <a:r>
              <a:rPr lang="en-US" sz="3600" dirty="0" err="1" smtClean="0"/>
              <a:t>’excuser</a:t>
            </a:r>
            <a:endParaRPr lang="en-US" sz="3600" dirty="0" smtClean="0"/>
          </a:p>
          <a:p>
            <a:endParaRPr lang="en-US" sz="3600" dirty="0"/>
          </a:p>
        </p:txBody>
      </p:sp>
      <p:sp>
        <p:nvSpPr>
          <p:cNvPr id="5" name="Content Placeholder 4"/>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85494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43967" y="1547358"/>
            <a:ext cx="5008465" cy="3290761"/>
          </a:xfrm>
        </p:spPr>
      </p:pic>
      <p:sp>
        <p:nvSpPr>
          <p:cNvPr id="2" name="TextBox 1"/>
          <p:cNvSpPr txBox="1"/>
          <p:nvPr/>
        </p:nvSpPr>
        <p:spPr>
          <a:xfrm>
            <a:off x="3169226" y="5631874"/>
            <a:ext cx="3803073" cy="646331"/>
          </a:xfrm>
          <a:prstGeom prst="rect">
            <a:avLst/>
          </a:prstGeom>
          <a:noFill/>
        </p:spPr>
        <p:txBody>
          <a:bodyPr wrap="square" rtlCol="0">
            <a:spAutoFit/>
          </a:bodyPr>
          <a:lstStyle/>
          <a:p>
            <a:r>
              <a:rPr lang="en-US" sz="3600" dirty="0" smtClean="0"/>
              <a:t>accuser</a:t>
            </a:r>
            <a:endParaRPr lang="en-US" sz="36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136118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4126</TotalTime>
  <Words>763</Words>
  <Application>Microsoft Macintosh PowerPoint</Application>
  <PresentationFormat>On-screen Show (4:3)</PresentationFormat>
  <Paragraphs>268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Unité 2 Leçon 2 I can talk about relationships.</vt:lpstr>
      <vt:lpstr>Bell Ringer:  Respond to the prompt below in French.  Several of you will be chosen to present!</vt:lpstr>
      <vt:lpstr>2.2 une révision de verbes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 sont les relations entre tes frères et soeurs?</vt:lpstr>
      <vt:lpstr>les pronoms d’objet direct et indirect</vt:lpstr>
      <vt:lpstr>PowerPoint Presentation</vt:lpstr>
      <vt:lpstr>PowerPoint Presentation</vt:lpstr>
      <vt:lpstr>PowerPoint Presentation</vt:lpstr>
      <vt:lpstr>Les Pronoms</vt:lpstr>
      <vt:lpstr>Les Pronoms</vt:lpstr>
      <vt:lpstr>Les Pronoms</vt:lpstr>
      <vt:lpstr>Les Pronoms</vt:lpstr>
      <vt:lpstr>Les Pronoms</vt:lpstr>
      <vt:lpstr>Les Pronoms</vt:lpstr>
      <vt:lpstr>Les Pronoms</vt:lpstr>
      <vt:lpstr>Now you try!</vt:lpstr>
      <vt:lpstr>Verbs followed by direct objects</vt:lpstr>
      <vt:lpstr>Les Pronoms</vt:lpstr>
      <vt:lpstr>Les Pronoms</vt:lpstr>
      <vt:lpstr>Les Pronoms</vt:lpstr>
      <vt:lpstr>Now you try!</vt:lpstr>
      <vt:lpstr>Verbs followed by indirect objects</vt:lpstr>
      <vt:lpstr>Now you try!</vt:lpstr>
      <vt:lpstr>With a partner choose ONE set of siblings.  Describe the relationship between these two people.  Make sure to use pronouns!  Show me your paragraph once you finish. We’ll share several with the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caractéristiques</dc:title>
  <dc:creator>John McFarland</dc:creator>
  <cp:lastModifiedBy>Teacher</cp:lastModifiedBy>
  <cp:revision>71</cp:revision>
  <dcterms:created xsi:type="dcterms:W3CDTF">2013-10-03T00:47:20Z</dcterms:created>
  <dcterms:modified xsi:type="dcterms:W3CDTF">2016-09-19T19:03:20Z</dcterms:modified>
</cp:coreProperties>
</file>