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83" r:id="rId3"/>
    <p:sldId id="284" r:id="rId4"/>
    <p:sldId id="257" r:id="rId5"/>
    <p:sldId id="354" r:id="rId6"/>
    <p:sldId id="290" r:id="rId7"/>
    <p:sldId id="352" r:id="rId8"/>
    <p:sldId id="291" r:id="rId9"/>
    <p:sldId id="353" r:id="rId10"/>
    <p:sldId id="292" r:id="rId11"/>
    <p:sldId id="355" r:id="rId12"/>
    <p:sldId id="293" r:id="rId13"/>
    <p:sldId id="356" r:id="rId14"/>
    <p:sldId id="294" r:id="rId15"/>
    <p:sldId id="357" r:id="rId16"/>
    <p:sldId id="295" r:id="rId17"/>
    <p:sldId id="358" r:id="rId18"/>
    <p:sldId id="349" r:id="rId19"/>
    <p:sldId id="350" r:id="rId20"/>
    <p:sldId id="362" r:id="rId21"/>
    <p:sldId id="363" r:id="rId22"/>
    <p:sldId id="365" r:id="rId23"/>
    <p:sldId id="364" r:id="rId24"/>
    <p:sldId id="296" r:id="rId25"/>
    <p:sldId id="366" r:id="rId26"/>
    <p:sldId id="297" r:id="rId27"/>
    <p:sldId id="367" r:id="rId28"/>
    <p:sldId id="301" r:id="rId29"/>
    <p:sldId id="368" r:id="rId30"/>
    <p:sldId id="302" r:id="rId31"/>
    <p:sldId id="369" r:id="rId32"/>
    <p:sldId id="303" r:id="rId33"/>
    <p:sldId id="370" r:id="rId34"/>
    <p:sldId id="304" r:id="rId35"/>
    <p:sldId id="371" r:id="rId36"/>
    <p:sldId id="348" r:id="rId37"/>
    <p:sldId id="372" r:id="rId38"/>
    <p:sldId id="373" r:id="rId39"/>
    <p:sldId id="374" r:id="rId40"/>
    <p:sldId id="377" r:id="rId41"/>
    <p:sldId id="376" r:id="rId42"/>
    <p:sldId id="339" r:id="rId43"/>
    <p:sldId id="282" r:id="rId44"/>
    <p:sldId id="381" r:id="rId4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60" autoAdjust="0"/>
    <p:restoredTop sz="94660"/>
  </p:normalViewPr>
  <p:slideViewPr>
    <p:cSldViewPr snapToGrid="0" snapToObjects="1">
      <p:cViewPr varScale="1">
        <p:scale>
          <a:sx n="62" d="100"/>
          <a:sy n="62" d="100"/>
        </p:scale>
        <p:origin x="-55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interSettings" Target="printerSettings/printerSettings1.bin"/><Relationship Id="rId47" Type="http://schemas.openxmlformats.org/officeDocument/2006/relationships/presProps" Target="presProps.xml"/><Relationship Id="rId48" Type="http://schemas.openxmlformats.org/officeDocument/2006/relationships/viewProps" Target="viewProps.xml"/><Relationship Id="rId49" Type="http://schemas.openxmlformats.org/officeDocument/2006/relationships/theme" Target="theme/theme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1BBB3-1731-F345-BE33-2CE3ED7B0FF0}" type="datetimeFigureOut">
              <a:rPr lang="en-US" smtClean="0"/>
              <a:t>9/19/16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5D83F-6752-0C40-88AD-0AD0714DFF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1BBB3-1731-F345-BE33-2CE3ED7B0FF0}" type="datetimeFigureOut">
              <a:rPr lang="en-US" smtClean="0"/>
              <a:t>9/19/16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5D83F-6752-0C40-88AD-0AD0714DFF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1BBB3-1731-F345-BE33-2CE3ED7B0FF0}" type="datetimeFigureOut">
              <a:rPr lang="en-US" smtClean="0"/>
              <a:t>9/19/16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5D83F-6752-0C40-88AD-0AD0714DFF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1BBB3-1731-F345-BE33-2CE3ED7B0FF0}" type="datetimeFigureOut">
              <a:rPr lang="en-US" smtClean="0"/>
              <a:t>9/19/16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5D83F-6752-0C40-88AD-0AD0714DFF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1BBB3-1731-F345-BE33-2CE3ED7B0FF0}" type="datetimeFigureOut">
              <a:rPr lang="en-US" smtClean="0"/>
              <a:t>9/19/16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5D83F-6752-0C40-88AD-0AD0714DFF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1BBB3-1731-F345-BE33-2CE3ED7B0FF0}" type="datetimeFigureOut">
              <a:rPr lang="en-US" smtClean="0"/>
              <a:t>9/19/16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5D83F-6752-0C40-88AD-0AD0714DFF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1BBB3-1731-F345-BE33-2CE3ED7B0FF0}" type="datetimeFigureOut">
              <a:rPr lang="en-US" smtClean="0"/>
              <a:t>9/19/16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5D83F-6752-0C40-88AD-0AD0714DFF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1BBB3-1731-F345-BE33-2CE3ED7B0FF0}" type="datetimeFigureOut">
              <a:rPr lang="en-US" smtClean="0"/>
              <a:t>9/19/16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5D83F-6752-0C40-88AD-0AD0714DFF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1BBB3-1731-F345-BE33-2CE3ED7B0FF0}" type="datetimeFigureOut">
              <a:rPr lang="en-US" smtClean="0"/>
              <a:t>9/19/16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5D83F-6752-0C40-88AD-0AD0714DFF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1BBB3-1731-F345-BE33-2CE3ED7B0FF0}" type="datetimeFigureOut">
              <a:rPr lang="en-US" smtClean="0"/>
              <a:t>9/19/16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5D83F-6752-0C40-88AD-0AD0714DFF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1BBB3-1731-F345-BE33-2CE3ED7B0FF0}" type="datetimeFigureOut">
              <a:rPr lang="en-US" smtClean="0"/>
              <a:t>9/19/16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5D83F-6752-0C40-88AD-0AD0714DFF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E1BBB3-1731-F345-BE33-2CE3ED7B0FF0}" type="datetimeFigureOut">
              <a:rPr lang="en-US" smtClean="0"/>
              <a:t>9/19/16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85D83F-6752-0C40-88AD-0AD0714DFF4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jpg"/><Relationship Id="rId3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jpg"/><Relationship Id="rId3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4" Type="http://schemas.openxmlformats.org/officeDocument/2006/relationships/image" Target="../media/image1.png"/><Relationship Id="rId5" Type="http://schemas.openxmlformats.org/officeDocument/2006/relationships/image" Target="../media/image2.jpg"/><Relationship Id="rId6" Type="http://schemas.openxmlformats.org/officeDocument/2006/relationships/image" Target="../media/image8.png"/><Relationship Id="rId7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.png"/><Relationship Id="rId5" Type="http://schemas.openxmlformats.org/officeDocument/2006/relationships/image" Target="../media/image3.png"/><Relationship Id="rId6" Type="http://schemas.openxmlformats.org/officeDocument/2006/relationships/image" Target="../media/image9.png"/><Relationship Id="rId7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gif"/><Relationship Id="rId3" Type="http://schemas.openxmlformats.org/officeDocument/2006/relationships/image" Target="../media/image8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gif"/><Relationship Id="rId3" Type="http://schemas.openxmlformats.org/officeDocument/2006/relationships/image" Target="../media/image8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3.jpg"/><Relationship Id="rId3" Type="http://schemas.openxmlformats.org/officeDocument/2006/relationships/image" Target="../media/image24.jp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3.jpg"/><Relationship Id="rId3" Type="http://schemas.openxmlformats.org/officeDocument/2006/relationships/image" Target="../media/image24.jp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5.png"/><Relationship Id="rId3" Type="http://schemas.openxmlformats.org/officeDocument/2006/relationships/image" Target="../media/image26.jp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5.png"/><Relationship Id="rId3" Type="http://schemas.openxmlformats.org/officeDocument/2006/relationships/image" Target="../media/image26.jp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4.gi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8.png"/><Relationship Id="rId5" Type="http://schemas.openxmlformats.org/officeDocument/2006/relationships/image" Target="../media/image24.jpg"/><Relationship Id="rId6" Type="http://schemas.openxmlformats.org/officeDocument/2006/relationships/image" Target="../media/image17.png"/><Relationship Id="rId7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Relationship Id="rId3" Type="http://schemas.openxmlformats.org/officeDocument/2006/relationships/image" Target="../media/image2.jp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jpg"/><Relationship Id="rId5" Type="http://schemas.openxmlformats.org/officeDocument/2006/relationships/image" Target="../media/image25.png"/><Relationship Id="rId6" Type="http://schemas.openxmlformats.org/officeDocument/2006/relationships/image" Target="../media/image26.jpg"/><Relationship Id="rId7" Type="http://schemas.openxmlformats.org/officeDocument/2006/relationships/image" Target="../media/image14.gi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Relationship Id="rId3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Relationship Id="rId3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Relationship Id="rId3" Type="http://schemas.openxmlformats.org/officeDocument/2006/relationships/image" Target="../media/image4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jpg"/><Relationship Id="rId3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jpg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48534"/>
            <a:ext cx="7772400" cy="1470025"/>
          </a:xfrm>
        </p:spPr>
        <p:txBody>
          <a:bodyPr/>
          <a:lstStyle/>
          <a:p>
            <a:r>
              <a:rPr lang="en-US" dirty="0" err="1" smtClean="0"/>
              <a:t>Unité</a:t>
            </a:r>
            <a:r>
              <a:rPr lang="en-US" dirty="0" smtClean="0"/>
              <a:t> 2 </a:t>
            </a:r>
            <a:r>
              <a:rPr lang="en-US" dirty="0" err="1"/>
              <a:t>L</a:t>
            </a:r>
            <a:r>
              <a:rPr lang="en-US" dirty="0" err="1" smtClean="0"/>
              <a:t>eçon</a:t>
            </a:r>
            <a:r>
              <a:rPr lang="en-US" dirty="0" smtClean="0"/>
              <a:t> 2</a:t>
            </a:r>
            <a:br>
              <a:rPr lang="en-US" dirty="0" smtClean="0"/>
            </a:br>
            <a:r>
              <a:rPr lang="en-US" dirty="0" smtClean="0"/>
              <a:t>I can talk about relationships.</a:t>
            </a:r>
            <a:endParaRPr lang="fr-F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1273" y="3886200"/>
            <a:ext cx="7626927" cy="1752600"/>
          </a:xfrm>
        </p:spPr>
        <p:txBody>
          <a:bodyPr>
            <a:noAutofit/>
          </a:bodyPr>
          <a:lstStyle/>
          <a:p>
            <a:r>
              <a:rPr lang="en-US" sz="4400" dirty="0" smtClean="0">
                <a:solidFill>
                  <a:srgbClr val="0070C0"/>
                </a:solidFill>
              </a:rPr>
              <a:t>Day 1</a:t>
            </a:r>
          </a:p>
          <a:p>
            <a:r>
              <a:rPr lang="en-US" sz="4400" dirty="0" smtClean="0">
                <a:solidFill>
                  <a:srgbClr val="0070C0"/>
                </a:solidFill>
              </a:rPr>
              <a:t>I can describe relationships.</a:t>
            </a:r>
            <a:endParaRPr lang="en-US" sz="44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0" y="691099"/>
            <a:ext cx="5008465" cy="3290761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4344" y="3482957"/>
            <a:ext cx="4509655" cy="3000970"/>
          </a:xfrm>
        </p:spPr>
      </p:pic>
      <p:sp>
        <p:nvSpPr>
          <p:cNvPr id="2" name="TextBox 1"/>
          <p:cNvSpPr txBox="1"/>
          <p:nvPr/>
        </p:nvSpPr>
        <p:spPr>
          <a:xfrm>
            <a:off x="426026" y="4447310"/>
            <a:ext cx="38030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accuser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5881253" y="2828421"/>
            <a:ext cx="30697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respecter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1361180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0" y="691099"/>
            <a:ext cx="5008465" cy="3290761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4344" y="3482957"/>
            <a:ext cx="4509655" cy="3000970"/>
          </a:xfrm>
        </p:spPr>
      </p:pic>
      <p:sp>
        <p:nvSpPr>
          <p:cNvPr id="2" name="TextBox 1"/>
          <p:cNvSpPr txBox="1"/>
          <p:nvPr/>
        </p:nvSpPr>
        <p:spPr>
          <a:xfrm>
            <a:off x="426026" y="4447310"/>
            <a:ext cx="404206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Mon frère accuse </a:t>
            </a:r>
            <a:r>
              <a:rPr lang="en-US" sz="3600" dirty="0" err="1" smtClean="0"/>
              <a:t>souvent</a:t>
            </a:r>
            <a:r>
              <a:rPr lang="en-US" sz="3600" dirty="0" smtClean="0"/>
              <a:t> ma </a:t>
            </a:r>
            <a:r>
              <a:rPr lang="en-US" sz="3600" dirty="0" err="1" smtClean="0"/>
              <a:t>soeur</a:t>
            </a:r>
            <a:r>
              <a:rPr lang="en-US" sz="3600" dirty="0" smtClean="0"/>
              <a:t> de </a:t>
            </a:r>
            <a:r>
              <a:rPr lang="en-US" sz="3600" dirty="0" err="1" smtClean="0"/>
              <a:t>mentir</a:t>
            </a:r>
            <a:r>
              <a:rPr lang="en-US" sz="3600" dirty="0" smtClean="0"/>
              <a:t>.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5299362" y="1184363"/>
            <a:ext cx="351212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Mon frère ne </a:t>
            </a:r>
            <a:r>
              <a:rPr lang="en-US" sz="3600" dirty="0" err="1" smtClean="0"/>
              <a:t>respecte</a:t>
            </a:r>
            <a:r>
              <a:rPr lang="en-US" sz="3600" dirty="0" smtClean="0"/>
              <a:t> pas ma </a:t>
            </a:r>
            <a:r>
              <a:rPr lang="en-US" sz="3600" dirty="0" err="1" smtClean="0"/>
              <a:t>soeur</a:t>
            </a:r>
            <a:r>
              <a:rPr lang="en-US" sz="3600" dirty="0"/>
              <a:t> </a:t>
            </a:r>
            <a:r>
              <a:rPr lang="en-US" sz="3600" dirty="0" err="1" smtClean="0"/>
              <a:t>parce</a:t>
            </a:r>
            <a:r>
              <a:rPr lang="en-US" sz="3600" dirty="0" smtClean="0"/>
              <a:t> </a:t>
            </a:r>
            <a:r>
              <a:rPr lang="en-US" sz="3600" dirty="0" err="1" smtClean="0"/>
              <a:t>qu’elle</a:t>
            </a:r>
            <a:r>
              <a:rPr lang="en-US" sz="3600" dirty="0" smtClean="0"/>
              <a:t> </a:t>
            </a:r>
            <a:r>
              <a:rPr lang="en-US" sz="3600" dirty="0" err="1" smtClean="0"/>
              <a:t>est</a:t>
            </a:r>
            <a:r>
              <a:rPr lang="en-US" sz="3600" dirty="0" smtClean="0"/>
              <a:t> </a:t>
            </a:r>
            <a:r>
              <a:rPr lang="en-US" sz="3600" dirty="0" err="1" smtClean="0"/>
              <a:t>jeune</a:t>
            </a:r>
            <a:r>
              <a:rPr lang="en-US" sz="3600" dirty="0" smtClean="0"/>
              <a:t>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1870742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365" y="1087047"/>
            <a:ext cx="4185271" cy="2894813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832" y="2711150"/>
            <a:ext cx="3521605" cy="3521605"/>
          </a:xfrm>
        </p:spPr>
      </p:pic>
      <p:sp>
        <p:nvSpPr>
          <p:cNvPr id="2" name="TextBox 1"/>
          <p:cNvSpPr txBox="1"/>
          <p:nvPr/>
        </p:nvSpPr>
        <p:spPr>
          <a:xfrm>
            <a:off x="426026" y="4447310"/>
            <a:ext cx="38030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pleurer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5237016" y="1696859"/>
            <a:ext cx="30697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contrairer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3464418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365" y="1087047"/>
            <a:ext cx="4185271" cy="2894813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832" y="2711150"/>
            <a:ext cx="3521605" cy="3521605"/>
          </a:xfrm>
        </p:spPr>
      </p:pic>
      <p:sp>
        <p:nvSpPr>
          <p:cNvPr id="2" name="TextBox 1"/>
          <p:cNvSpPr txBox="1"/>
          <p:nvPr/>
        </p:nvSpPr>
        <p:spPr>
          <a:xfrm>
            <a:off x="426026" y="4447310"/>
            <a:ext cx="38030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Ma </a:t>
            </a:r>
            <a:r>
              <a:rPr lang="en-US" sz="3600" dirty="0" err="1" smtClean="0"/>
              <a:t>soeur</a:t>
            </a:r>
            <a:r>
              <a:rPr lang="en-US" sz="3600" dirty="0" smtClean="0"/>
              <a:t> </a:t>
            </a:r>
            <a:r>
              <a:rPr lang="en-US" sz="3600" dirty="0" err="1" smtClean="0"/>
              <a:t>pleure</a:t>
            </a:r>
            <a:r>
              <a:rPr lang="en-US" sz="3600" dirty="0" smtClean="0"/>
              <a:t> beaucoup.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4953831" y="432812"/>
            <a:ext cx="36706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Elle contraire ma </a:t>
            </a:r>
            <a:r>
              <a:rPr lang="en-US" sz="3600" dirty="0" err="1" smtClean="0"/>
              <a:t>mère</a:t>
            </a:r>
            <a:r>
              <a:rPr lang="en-US" sz="3600" dirty="0" smtClean="0"/>
              <a:t> </a:t>
            </a:r>
            <a:r>
              <a:rPr lang="en-US" sz="3600" dirty="0" err="1" smtClean="0"/>
              <a:t>quand</a:t>
            </a:r>
            <a:r>
              <a:rPr lang="en-US" sz="3600" dirty="0" smtClean="0"/>
              <a:t> </a:t>
            </a:r>
            <a:r>
              <a:rPr lang="en-US" sz="3600" dirty="0" err="1" smtClean="0"/>
              <a:t>elle</a:t>
            </a:r>
            <a:r>
              <a:rPr lang="en-US" sz="3600" dirty="0" smtClean="0"/>
              <a:t> </a:t>
            </a:r>
            <a:r>
              <a:rPr lang="en-US" sz="3600" dirty="0" err="1" smtClean="0"/>
              <a:t>pleure</a:t>
            </a:r>
            <a:r>
              <a:rPr lang="en-US" sz="3600" dirty="0" smtClean="0"/>
              <a:t>.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7003473" y="2600650"/>
            <a:ext cx="1620982" cy="369331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9412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06" y="856240"/>
            <a:ext cx="4465312" cy="2960695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7400" y="3459907"/>
            <a:ext cx="4481833" cy="2982457"/>
          </a:xfrm>
        </p:spPr>
      </p:pic>
      <p:sp>
        <p:nvSpPr>
          <p:cNvPr id="2" name="TextBox 1"/>
          <p:cNvSpPr txBox="1"/>
          <p:nvPr/>
        </p:nvSpPr>
        <p:spPr>
          <a:xfrm>
            <a:off x="426026" y="4447310"/>
            <a:ext cx="38030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résoudre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5257798" y="1967020"/>
            <a:ext cx="30697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partager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5805488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06" y="856240"/>
            <a:ext cx="4465312" cy="2960695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7400" y="3459907"/>
            <a:ext cx="4481833" cy="2982457"/>
          </a:xfrm>
        </p:spPr>
      </p:pic>
      <p:sp>
        <p:nvSpPr>
          <p:cNvPr id="2" name="TextBox 1"/>
          <p:cNvSpPr txBox="1"/>
          <p:nvPr/>
        </p:nvSpPr>
        <p:spPr>
          <a:xfrm>
            <a:off x="94906" y="4134040"/>
            <a:ext cx="380307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Mon </a:t>
            </a:r>
            <a:r>
              <a:rPr lang="en-US" sz="3600" dirty="0" err="1" smtClean="0"/>
              <a:t>père</a:t>
            </a:r>
            <a:r>
              <a:rPr lang="en-US" sz="3600" dirty="0" smtClean="0"/>
              <a:t> et </a:t>
            </a:r>
            <a:r>
              <a:rPr lang="en-US" sz="3600" dirty="0" err="1" smtClean="0"/>
              <a:t>moi</a:t>
            </a:r>
            <a:r>
              <a:rPr lang="en-US" sz="3600" dirty="0" smtClean="0"/>
              <a:t>, nous </a:t>
            </a:r>
            <a:r>
              <a:rPr lang="en-US" sz="3600" dirty="0" err="1" smtClean="0"/>
              <a:t>résolvons</a:t>
            </a:r>
            <a:r>
              <a:rPr lang="en-US" sz="3600" dirty="0" smtClean="0"/>
              <a:t> </a:t>
            </a:r>
            <a:r>
              <a:rPr lang="en-US" sz="3600" dirty="0" err="1" smtClean="0"/>
              <a:t>rapidement</a:t>
            </a:r>
            <a:r>
              <a:rPr lang="en-US" sz="3600" dirty="0" smtClean="0"/>
              <a:t> </a:t>
            </a:r>
            <a:r>
              <a:rPr lang="en-US" sz="3600" dirty="0" err="1" smtClean="0"/>
              <a:t>nos</a:t>
            </a:r>
            <a:r>
              <a:rPr lang="en-US" sz="3600" dirty="0" smtClean="0"/>
              <a:t> </a:t>
            </a:r>
            <a:r>
              <a:rPr lang="en-US" sz="3600" dirty="0" err="1" smtClean="0"/>
              <a:t>problèmes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4862943" y="1151583"/>
            <a:ext cx="351213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Ma </a:t>
            </a:r>
            <a:r>
              <a:rPr lang="en-US" sz="3600" dirty="0" err="1" smtClean="0"/>
              <a:t>soeur</a:t>
            </a:r>
            <a:r>
              <a:rPr lang="en-US" sz="3600" dirty="0" smtClean="0"/>
              <a:t> et </a:t>
            </a:r>
            <a:r>
              <a:rPr lang="en-US" sz="3600" dirty="0" err="1" smtClean="0"/>
              <a:t>moi</a:t>
            </a:r>
            <a:r>
              <a:rPr lang="en-US" sz="3600" dirty="0" smtClean="0"/>
              <a:t>, nous </a:t>
            </a:r>
            <a:r>
              <a:rPr lang="en-US" sz="3600" dirty="0" err="1" smtClean="0"/>
              <a:t>partageons</a:t>
            </a:r>
            <a:r>
              <a:rPr lang="en-US" sz="3600" dirty="0" smtClean="0"/>
              <a:t> </a:t>
            </a:r>
            <a:r>
              <a:rPr lang="en-US" sz="3600" dirty="0" err="1" smtClean="0"/>
              <a:t>souvent</a:t>
            </a:r>
            <a:r>
              <a:rPr lang="en-US" sz="3600" dirty="0" smtClean="0"/>
              <a:t>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2925315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7666" y="1610350"/>
            <a:ext cx="5324994" cy="3543541"/>
          </a:xfrm>
        </p:spPr>
      </p:pic>
      <p:sp>
        <p:nvSpPr>
          <p:cNvPr id="2" name="TextBox 1"/>
          <p:cNvSpPr txBox="1"/>
          <p:nvPr/>
        </p:nvSpPr>
        <p:spPr>
          <a:xfrm>
            <a:off x="4053716" y="5479832"/>
            <a:ext cx="16046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crier</a:t>
            </a:r>
            <a:endParaRPr lang="en-US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13397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7666" y="1610350"/>
            <a:ext cx="5324994" cy="3543541"/>
          </a:xfrm>
        </p:spPr>
      </p:pic>
      <p:sp>
        <p:nvSpPr>
          <p:cNvPr id="2" name="TextBox 1"/>
          <p:cNvSpPr txBox="1"/>
          <p:nvPr/>
        </p:nvSpPr>
        <p:spPr>
          <a:xfrm>
            <a:off x="1080654" y="5479832"/>
            <a:ext cx="73983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Ma </a:t>
            </a:r>
            <a:r>
              <a:rPr lang="en-US" sz="3600" dirty="0" err="1" smtClean="0"/>
              <a:t>mère</a:t>
            </a:r>
            <a:r>
              <a:rPr lang="en-US" sz="3600" dirty="0" smtClean="0"/>
              <a:t> </a:t>
            </a:r>
            <a:r>
              <a:rPr lang="en-US" sz="3600" dirty="0" err="1" smtClean="0"/>
              <a:t>crie</a:t>
            </a:r>
            <a:r>
              <a:rPr lang="en-US" sz="3600" dirty="0" smtClean="0"/>
              <a:t> </a:t>
            </a:r>
            <a:r>
              <a:rPr lang="en-US" sz="3600" dirty="0" err="1"/>
              <a:t>q</a:t>
            </a:r>
            <a:r>
              <a:rPr lang="en-US" sz="3600" dirty="0" err="1" smtClean="0"/>
              <a:t>uand</a:t>
            </a:r>
            <a:r>
              <a:rPr lang="en-US" sz="3600" dirty="0" smtClean="0"/>
              <a:t> </a:t>
            </a:r>
            <a:r>
              <a:rPr lang="en-US" sz="3600" dirty="0" err="1" smtClean="0"/>
              <a:t>elle</a:t>
            </a:r>
            <a:r>
              <a:rPr lang="en-US" sz="3600" dirty="0" smtClean="0"/>
              <a:t> </a:t>
            </a:r>
            <a:r>
              <a:rPr lang="en-US" sz="3600" dirty="0" err="1" smtClean="0"/>
              <a:t>est</a:t>
            </a:r>
            <a:r>
              <a:rPr lang="en-US" sz="3600" dirty="0" smtClean="0"/>
              <a:t> </a:t>
            </a:r>
            <a:r>
              <a:rPr lang="en-US" sz="3600" dirty="0" err="1" smtClean="0"/>
              <a:t>furieuse</a:t>
            </a:r>
            <a:r>
              <a:rPr lang="en-US" sz="3600" dirty="0" smtClean="0"/>
              <a:t>.</a:t>
            </a:r>
            <a:endParaRPr lang="en-US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73867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471035"/>
          </a:xfrm>
        </p:spPr>
        <p:txBody>
          <a:bodyPr>
            <a:normAutofit/>
          </a:bodyPr>
          <a:lstStyle/>
          <a:p>
            <a:r>
              <a:rPr lang="en-US" dirty="0" smtClean="0"/>
              <a:t>Comment </a:t>
            </a:r>
            <a:r>
              <a:rPr lang="en-US" dirty="0" err="1" smtClean="0"/>
              <a:t>sont</a:t>
            </a:r>
            <a:r>
              <a:rPr lang="en-US" dirty="0" smtClean="0"/>
              <a:t> </a:t>
            </a:r>
            <a:r>
              <a:rPr lang="en-US" dirty="0" err="1" smtClean="0"/>
              <a:t>tes</a:t>
            </a:r>
            <a:r>
              <a:rPr lang="en-US" dirty="0" smtClean="0"/>
              <a:t> relations </a:t>
            </a:r>
            <a:r>
              <a:rPr lang="en-US" dirty="0" err="1" smtClean="0"/>
              <a:t>familiales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89909"/>
            <a:ext cx="8229600" cy="41148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Avec ton </a:t>
            </a:r>
            <a:r>
              <a:rPr lang="en-US" sz="3600" dirty="0" err="1" smtClean="0"/>
              <a:t>père</a:t>
            </a:r>
            <a:r>
              <a:rPr lang="en-US" sz="3600" dirty="0" smtClean="0"/>
              <a:t>?</a:t>
            </a:r>
          </a:p>
          <a:p>
            <a:pPr lvl="1"/>
            <a:r>
              <a:rPr lang="en-US" dirty="0" smtClean="0"/>
              <a:t>Nous </a:t>
            </a:r>
            <a:r>
              <a:rPr lang="en-US" dirty="0" err="1" smtClean="0"/>
              <a:t>sommes</a:t>
            </a:r>
            <a:r>
              <a:rPr lang="en-US" dirty="0" smtClean="0"/>
              <a:t> </a:t>
            </a:r>
            <a:r>
              <a:rPr lang="en-US" dirty="0" err="1" smtClean="0"/>
              <a:t>heureux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Nous ne </a:t>
            </a:r>
            <a:r>
              <a:rPr lang="en-US" dirty="0" err="1" smtClean="0"/>
              <a:t>pleurons</a:t>
            </a:r>
            <a:r>
              <a:rPr lang="en-US" dirty="0" smtClean="0"/>
              <a:t> pas beaucoup </a:t>
            </a:r>
            <a:r>
              <a:rPr lang="en-US" dirty="0" err="1" smtClean="0"/>
              <a:t>mais</a:t>
            </a:r>
            <a:r>
              <a:rPr lang="en-US" dirty="0" smtClean="0"/>
              <a:t> je </a:t>
            </a:r>
            <a:r>
              <a:rPr lang="en-US" dirty="0" err="1" smtClean="0"/>
              <a:t>pleure</a:t>
            </a:r>
            <a:r>
              <a:rPr lang="en-US" dirty="0" smtClean="0"/>
              <a:t> </a:t>
            </a:r>
            <a:r>
              <a:rPr lang="en-US" dirty="0" err="1" smtClean="0"/>
              <a:t>quand</a:t>
            </a:r>
            <a:r>
              <a:rPr lang="en-US" dirty="0" smtClean="0"/>
              <a:t> </a:t>
            </a:r>
            <a:r>
              <a:rPr lang="en-US" dirty="0" err="1" smtClean="0"/>
              <a:t>il</a:t>
            </a:r>
            <a:r>
              <a:rPr lang="en-US" dirty="0" smtClean="0"/>
              <a:t> </a:t>
            </a:r>
            <a:r>
              <a:rPr lang="en-US" dirty="0" err="1" smtClean="0"/>
              <a:t>crie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327" y="4761634"/>
            <a:ext cx="2605139" cy="17430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6466" y="4923559"/>
            <a:ext cx="2286000" cy="15811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0551" y="4899775"/>
            <a:ext cx="2286867" cy="1521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4746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471035"/>
          </a:xfrm>
        </p:spPr>
        <p:txBody>
          <a:bodyPr>
            <a:normAutofit/>
          </a:bodyPr>
          <a:lstStyle/>
          <a:p>
            <a:r>
              <a:rPr lang="en-US" dirty="0" smtClean="0"/>
              <a:t>Comment </a:t>
            </a:r>
            <a:r>
              <a:rPr lang="en-US" dirty="0" err="1" smtClean="0"/>
              <a:t>sont</a:t>
            </a:r>
            <a:r>
              <a:rPr lang="en-US" dirty="0" smtClean="0"/>
              <a:t> </a:t>
            </a:r>
            <a:r>
              <a:rPr lang="en-US" dirty="0" err="1" smtClean="0"/>
              <a:t>tes</a:t>
            </a:r>
            <a:r>
              <a:rPr lang="en-US" dirty="0" smtClean="0"/>
              <a:t> relations </a:t>
            </a:r>
            <a:r>
              <a:rPr lang="en-US" dirty="0" err="1" smtClean="0"/>
              <a:t>familiales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36618"/>
            <a:ext cx="8229600" cy="4468091"/>
          </a:xfrm>
        </p:spPr>
        <p:txBody>
          <a:bodyPr>
            <a:normAutofit/>
          </a:bodyPr>
          <a:lstStyle/>
          <a:p>
            <a:r>
              <a:rPr lang="en-US" sz="3600" dirty="0" smtClean="0"/>
              <a:t>Avec ton </a:t>
            </a:r>
            <a:r>
              <a:rPr lang="en-US" sz="3600" dirty="0" err="1" smtClean="0"/>
              <a:t>père</a:t>
            </a:r>
            <a:r>
              <a:rPr lang="en-US" sz="3600" dirty="0" smtClean="0"/>
              <a:t>?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8" y="2924605"/>
            <a:ext cx="2516739" cy="17430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254" y="3038283"/>
            <a:ext cx="2286000" cy="15157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2931" y="2910318"/>
            <a:ext cx="1757362" cy="17573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8" y="4990233"/>
            <a:ext cx="2619375" cy="17430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379" y="4987029"/>
            <a:ext cx="2571750" cy="171138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2931" y="4869439"/>
            <a:ext cx="1863869" cy="1863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1794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47103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Comment </a:t>
            </a:r>
            <a:r>
              <a:rPr lang="en-US" dirty="0" err="1" smtClean="0"/>
              <a:t>sont</a:t>
            </a:r>
            <a:r>
              <a:rPr lang="en-US" dirty="0" smtClean="0"/>
              <a:t> </a:t>
            </a:r>
            <a:r>
              <a:rPr lang="en-US" dirty="0" err="1" smtClean="0"/>
              <a:t>tes</a:t>
            </a:r>
            <a:r>
              <a:rPr lang="en-US" dirty="0" smtClean="0"/>
              <a:t> relations </a:t>
            </a:r>
            <a:r>
              <a:rPr lang="en-US" dirty="0" err="1" smtClean="0"/>
              <a:t>familiales</a:t>
            </a:r>
            <a:r>
              <a:rPr lang="en-US" dirty="0" smtClean="0"/>
              <a:t>?</a:t>
            </a:r>
            <a:br>
              <a:rPr lang="en-US" dirty="0" smtClean="0"/>
            </a:br>
            <a:r>
              <a:rPr lang="en-US" dirty="0" smtClean="0"/>
              <a:t>Y a-t-</a:t>
            </a:r>
            <a:r>
              <a:rPr lang="en-US" dirty="0" err="1" smtClean="0"/>
              <a:t>il</a:t>
            </a:r>
            <a:r>
              <a:rPr lang="en-US" dirty="0" smtClean="0"/>
              <a:t> des </a:t>
            </a:r>
            <a:r>
              <a:rPr lang="en-US" dirty="0" err="1" smtClean="0"/>
              <a:t>problèmes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89909"/>
            <a:ext cx="8229600" cy="41148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Avec ton </a:t>
            </a:r>
            <a:r>
              <a:rPr lang="en-US" sz="3600" dirty="0" err="1" smtClean="0"/>
              <a:t>père</a:t>
            </a:r>
            <a:r>
              <a:rPr lang="en-US" sz="3600" dirty="0" smtClean="0"/>
              <a:t>?</a:t>
            </a:r>
          </a:p>
          <a:p>
            <a:r>
              <a:rPr lang="en-US" sz="3600" dirty="0" smtClean="0"/>
              <a:t>Avec ta </a:t>
            </a:r>
            <a:r>
              <a:rPr lang="en-US" sz="3600" dirty="0" err="1" smtClean="0"/>
              <a:t>mère</a:t>
            </a:r>
            <a:r>
              <a:rPr lang="en-US" sz="3600" dirty="0" smtClean="0"/>
              <a:t>?</a:t>
            </a:r>
          </a:p>
          <a:p>
            <a:r>
              <a:rPr lang="en-US" sz="3600" dirty="0" smtClean="0"/>
              <a:t>Avec ton frère?</a:t>
            </a:r>
          </a:p>
          <a:p>
            <a:r>
              <a:rPr lang="en-US" sz="3600" dirty="0" smtClean="0"/>
              <a:t>Avec ta </a:t>
            </a:r>
            <a:r>
              <a:rPr lang="en-US" sz="3600" dirty="0" err="1" smtClean="0"/>
              <a:t>soeur</a:t>
            </a:r>
            <a:r>
              <a:rPr lang="en-US" sz="3600" dirty="0" smtClean="0"/>
              <a:t>?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492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471035"/>
          </a:xfrm>
        </p:spPr>
        <p:txBody>
          <a:bodyPr>
            <a:normAutofit/>
          </a:bodyPr>
          <a:lstStyle/>
          <a:p>
            <a:r>
              <a:rPr lang="en-US" dirty="0" smtClean="0"/>
              <a:t>Comment </a:t>
            </a:r>
            <a:r>
              <a:rPr lang="en-US" dirty="0" err="1" smtClean="0"/>
              <a:t>sont</a:t>
            </a:r>
            <a:r>
              <a:rPr lang="en-US" dirty="0" smtClean="0"/>
              <a:t> </a:t>
            </a:r>
            <a:r>
              <a:rPr lang="en-US" dirty="0" err="1" smtClean="0"/>
              <a:t>tes</a:t>
            </a:r>
            <a:r>
              <a:rPr lang="en-US" dirty="0" smtClean="0"/>
              <a:t> relations </a:t>
            </a:r>
            <a:r>
              <a:rPr lang="en-US" dirty="0" err="1" smtClean="0"/>
              <a:t>familiales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36618"/>
            <a:ext cx="8229600" cy="4468091"/>
          </a:xfrm>
        </p:spPr>
        <p:txBody>
          <a:bodyPr>
            <a:normAutofit/>
          </a:bodyPr>
          <a:lstStyle/>
          <a:p>
            <a:r>
              <a:rPr lang="en-US" sz="3600" dirty="0" smtClean="0"/>
              <a:t>Avec ta </a:t>
            </a:r>
            <a:r>
              <a:rPr lang="en-US" sz="3600" dirty="0" err="1"/>
              <a:t>m</a:t>
            </a:r>
            <a:r>
              <a:rPr lang="en-US" sz="3600" dirty="0" err="1" smtClean="0"/>
              <a:t>ère</a:t>
            </a:r>
            <a:r>
              <a:rPr lang="en-US" sz="3600" dirty="0" smtClean="0"/>
              <a:t>?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8" y="2969344"/>
            <a:ext cx="2516739" cy="165359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715" y="5084470"/>
            <a:ext cx="2277716" cy="15157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9572" y="2917461"/>
            <a:ext cx="2104809" cy="17573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8" y="4990233"/>
            <a:ext cx="2619375" cy="174307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2135" y="2911559"/>
            <a:ext cx="2474287" cy="171138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2931" y="4869439"/>
            <a:ext cx="1863869" cy="1863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9465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471035"/>
          </a:xfrm>
        </p:spPr>
        <p:txBody>
          <a:bodyPr>
            <a:normAutofit/>
          </a:bodyPr>
          <a:lstStyle/>
          <a:p>
            <a:r>
              <a:rPr lang="en-US" dirty="0" smtClean="0"/>
              <a:t>Comment </a:t>
            </a:r>
            <a:r>
              <a:rPr lang="en-US" dirty="0" err="1" smtClean="0"/>
              <a:t>sont</a:t>
            </a:r>
            <a:r>
              <a:rPr lang="en-US" dirty="0" smtClean="0"/>
              <a:t> </a:t>
            </a:r>
            <a:r>
              <a:rPr lang="en-US" dirty="0" err="1" smtClean="0"/>
              <a:t>tes</a:t>
            </a:r>
            <a:r>
              <a:rPr lang="en-US" dirty="0" smtClean="0"/>
              <a:t> relations </a:t>
            </a:r>
            <a:r>
              <a:rPr lang="en-US" dirty="0" err="1" smtClean="0"/>
              <a:t>familiales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36618"/>
            <a:ext cx="8229600" cy="4468091"/>
          </a:xfrm>
        </p:spPr>
        <p:txBody>
          <a:bodyPr>
            <a:normAutofit/>
          </a:bodyPr>
          <a:lstStyle/>
          <a:p>
            <a:r>
              <a:rPr lang="en-US" sz="3600" dirty="0" smtClean="0"/>
              <a:t>Avec </a:t>
            </a:r>
            <a:r>
              <a:rPr lang="en-US" sz="3600" dirty="0" err="1" smtClean="0"/>
              <a:t>tes</a:t>
            </a:r>
            <a:r>
              <a:rPr lang="en-US" sz="3600" dirty="0" smtClean="0"/>
              <a:t> frères et </a:t>
            </a:r>
            <a:r>
              <a:rPr lang="en-US" sz="3600" dirty="0" err="1" smtClean="0"/>
              <a:t>soeurs</a:t>
            </a:r>
            <a:r>
              <a:rPr lang="en-US" sz="3600" dirty="0" smtClean="0"/>
              <a:t>?</a:t>
            </a:r>
          </a:p>
          <a:p>
            <a:endParaRPr lang="en-US" sz="3600" dirty="0" smtClean="0"/>
          </a:p>
          <a:p>
            <a:r>
              <a:rPr lang="en-US" sz="3600" dirty="0" smtClean="0"/>
              <a:t>3 minutes: </a:t>
            </a:r>
            <a:r>
              <a:rPr lang="en-US" sz="3600" dirty="0" err="1" smtClean="0"/>
              <a:t>Prépare</a:t>
            </a:r>
            <a:r>
              <a:rPr lang="en-US" sz="3600" dirty="0" smtClean="0"/>
              <a:t> un petit </a:t>
            </a:r>
            <a:r>
              <a:rPr lang="en-US" sz="3600" dirty="0" err="1" smtClean="0"/>
              <a:t>paragraphe</a:t>
            </a:r>
            <a:r>
              <a:rPr lang="en-US" sz="3600" dirty="0" smtClean="0"/>
              <a:t> qui </a:t>
            </a:r>
            <a:r>
              <a:rPr lang="en-US" sz="3600" dirty="0" err="1" smtClean="0"/>
              <a:t>répond</a:t>
            </a:r>
            <a:r>
              <a:rPr lang="en-US" sz="3600" dirty="0" smtClean="0"/>
              <a:t> à la question.</a:t>
            </a:r>
          </a:p>
          <a:p>
            <a:r>
              <a:rPr lang="en-US" sz="3600" dirty="0" err="1" smtClean="0"/>
              <a:t>Présente</a:t>
            </a:r>
            <a:r>
              <a:rPr lang="en-US" sz="3600" dirty="0" smtClean="0"/>
              <a:t> en </a:t>
            </a:r>
            <a:r>
              <a:rPr lang="en-US" sz="3600" dirty="0" err="1" smtClean="0"/>
              <a:t>groupe</a:t>
            </a:r>
            <a:r>
              <a:rPr lang="en-US" sz="3600" dirty="0" smtClean="0"/>
              <a:t>.</a:t>
            </a:r>
          </a:p>
          <a:p>
            <a:r>
              <a:rPr lang="en-US" sz="3600" dirty="0" err="1" smtClean="0"/>
              <a:t>Choisis</a:t>
            </a:r>
            <a:r>
              <a:rPr lang="en-US" sz="3600" dirty="0" smtClean="0"/>
              <a:t> la </a:t>
            </a:r>
            <a:r>
              <a:rPr lang="en-US" sz="3600" dirty="0" err="1" smtClean="0"/>
              <a:t>meilleure</a:t>
            </a:r>
            <a:r>
              <a:rPr lang="en-US" sz="3600" dirty="0" smtClean="0"/>
              <a:t> phrase à </a:t>
            </a:r>
            <a:r>
              <a:rPr lang="en-US" sz="3600" dirty="0" err="1" smtClean="0"/>
              <a:t>écrire</a:t>
            </a:r>
            <a:r>
              <a:rPr lang="en-US" sz="3600" dirty="0" smtClean="0"/>
              <a:t> au tableau.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1506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sondage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1286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2.2 les </a:t>
            </a:r>
            <a:r>
              <a:rPr lang="en-US" dirty="0" err="1" smtClean="0"/>
              <a:t>verbes</a:t>
            </a:r>
            <a:r>
              <a:rPr lang="en-US" dirty="0" smtClean="0"/>
              <a:t> </a:t>
            </a:r>
            <a:r>
              <a:rPr lang="en-US" dirty="0" err="1" smtClean="0"/>
              <a:t>réciproques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Je me…</a:t>
            </a:r>
          </a:p>
          <a:p>
            <a:r>
              <a:rPr lang="en-US" dirty="0" err="1" smtClean="0"/>
              <a:t>Tu</a:t>
            </a:r>
            <a:r>
              <a:rPr lang="en-US" dirty="0" smtClean="0"/>
              <a:t> </a:t>
            </a:r>
            <a:r>
              <a:rPr lang="en-US" dirty="0" err="1" smtClean="0"/>
              <a:t>te</a:t>
            </a:r>
            <a:r>
              <a:rPr lang="en-US" dirty="0" smtClean="0"/>
              <a:t>…</a:t>
            </a:r>
          </a:p>
          <a:p>
            <a:r>
              <a:rPr lang="en-US" dirty="0" smtClean="0"/>
              <a:t>Il/</a:t>
            </a:r>
            <a:r>
              <a:rPr lang="en-US" dirty="0" err="1" smtClean="0"/>
              <a:t>elle</a:t>
            </a:r>
            <a:r>
              <a:rPr lang="en-US" dirty="0" smtClean="0"/>
              <a:t> se…</a:t>
            </a:r>
          </a:p>
          <a:p>
            <a:r>
              <a:rPr lang="en-US" dirty="0" smtClean="0"/>
              <a:t>Nous </a:t>
            </a:r>
            <a:r>
              <a:rPr lang="en-US" dirty="0" err="1" smtClean="0"/>
              <a:t>nous</a:t>
            </a:r>
            <a:r>
              <a:rPr lang="en-US" dirty="0" smtClean="0"/>
              <a:t>…</a:t>
            </a:r>
          </a:p>
          <a:p>
            <a:r>
              <a:rPr lang="en-US" dirty="0" err="1" smtClean="0"/>
              <a:t>Vous</a:t>
            </a:r>
            <a:r>
              <a:rPr lang="en-US" dirty="0" smtClean="0"/>
              <a:t> </a:t>
            </a:r>
            <a:r>
              <a:rPr lang="en-US" dirty="0" err="1" smtClean="0"/>
              <a:t>vous</a:t>
            </a:r>
            <a:r>
              <a:rPr lang="en-US" dirty="0" smtClean="0"/>
              <a:t>…</a:t>
            </a:r>
          </a:p>
          <a:p>
            <a:r>
              <a:rPr lang="en-US" dirty="0" err="1" smtClean="0"/>
              <a:t>Ils</a:t>
            </a:r>
            <a:r>
              <a:rPr lang="en-US" dirty="0" smtClean="0"/>
              <a:t>/</a:t>
            </a:r>
            <a:r>
              <a:rPr lang="en-US" dirty="0" err="1" smtClean="0"/>
              <a:t>elles</a:t>
            </a:r>
            <a:r>
              <a:rPr lang="en-US" dirty="0" smtClean="0"/>
              <a:t> se…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21727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803" y="346416"/>
            <a:ext cx="3647211" cy="3789167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9904" y="3510821"/>
            <a:ext cx="4592701" cy="3056234"/>
          </a:xfrm>
        </p:spPr>
      </p:pic>
      <p:sp>
        <p:nvSpPr>
          <p:cNvPr id="2" name="TextBox 1"/>
          <p:cNvSpPr txBox="1"/>
          <p:nvPr/>
        </p:nvSpPr>
        <p:spPr>
          <a:xfrm>
            <a:off x="426024" y="4135583"/>
            <a:ext cx="38030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s</a:t>
            </a:r>
            <a:r>
              <a:rPr lang="en-US" sz="3600" dirty="0" smtClean="0"/>
              <a:t>e disputer</a:t>
            </a:r>
          </a:p>
          <a:p>
            <a:r>
              <a:rPr lang="en-US" sz="3600" dirty="0"/>
              <a:t>s</a:t>
            </a:r>
            <a:r>
              <a:rPr lang="en-US" sz="3600" dirty="0" smtClean="0"/>
              <a:t>e </a:t>
            </a:r>
            <a:r>
              <a:rPr lang="en-US" sz="3600" dirty="0" err="1" smtClean="0"/>
              <a:t>chamailler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5237017" y="2473036"/>
            <a:ext cx="30697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s</a:t>
            </a:r>
            <a:r>
              <a:rPr lang="en-US" sz="3600" dirty="0" smtClean="0"/>
              <a:t>e respecter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9166781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803" y="346416"/>
            <a:ext cx="3647211" cy="3789167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0197" y="2833675"/>
            <a:ext cx="4592701" cy="3056234"/>
          </a:xfrm>
        </p:spPr>
      </p:pic>
      <p:sp>
        <p:nvSpPr>
          <p:cNvPr id="2" name="TextBox 1"/>
          <p:cNvSpPr txBox="1"/>
          <p:nvPr/>
        </p:nvSpPr>
        <p:spPr>
          <a:xfrm>
            <a:off x="426024" y="4135583"/>
            <a:ext cx="380307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Mon </a:t>
            </a:r>
            <a:r>
              <a:rPr lang="en-US" sz="3600" dirty="0" err="1" smtClean="0"/>
              <a:t>ami</a:t>
            </a:r>
            <a:r>
              <a:rPr lang="en-US" sz="3600" dirty="0" smtClean="0"/>
              <a:t> David et </a:t>
            </a:r>
            <a:r>
              <a:rPr lang="en-US" sz="3600" dirty="0" err="1" smtClean="0"/>
              <a:t>mon</a:t>
            </a:r>
            <a:r>
              <a:rPr lang="en-US" sz="3600" dirty="0" smtClean="0"/>
              <a:t> </a:t>
            </a:r>
            <a:r>
              <a:rPr lang="en-US" sz="3600" dirty="0" err="1" smtClean="0"/>
              <a:t>amie</a:t>
            </a:r>
            <a:r>
              <a:rPr lang="en-US" sz="3600" dirty="0" smtClean="0"/>
              <a:t> Corinne se </a:t>
            </a:r>
            <a:r>
              <a:rPr lang="en-US" sz="3600" dirty="0" err="1" smtClean="0"/>
              <a:t>disputent</a:t>
            </a:r>
            <a:r>
              <a:rPr lang="en-US" sz="3600" dirty="0" smtClean="0"/>
              <a:t> </a:t>
            </a:r>
            <a:r>
              <a:rPr lang="en-US" sz="3600" dirty="0" err="1" smtClean="0"/>
              <a:t>constamment</a:t>
            </a:r>
            <a:r>
              <a:rPr lang="en-US" sz="3600" dirty="0" smtClean="0"/>
              <a:t>.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4229097" y="1893652"/>
            <a:ext cx="49149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Ils</a:t>
            </a:r>
            <a:r>
              <a:rPr lang="en-US" sz="3600" dirty="0" smtClean="0"/>
              <a:t> ne se </a:t>
            </a:r>
            <a:r>
              <a:rPr lang="en-US" sz="3600" dirty="0" err="1" smtClean="0"/>
              <a:t>respectent</a:t>
            </a:r>
            <a:r>
              <a:rPr lang="en-US" sz="3600" dirty="0" smtClean="0"/>
              <a:t> pas.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9423076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26" y="761181"/>
            <a:ext cx="4306698" cy="2865912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5909" y="3627093"/>
            <a:ext cx="4149913" cy="2761578"/>
          </a:xfrm>
        </p:spPr>
      </p:pic>
      <p:sp>
        <p:nvSpPr>
          <p:cNvPr id="2" name="TextBox 1"/>
          <p:cNvSpPr txBox="1"/>
          <p:nvPr/>
        </p:nvSpPr>
        <p:spPr>
          <a:xfrm>
            <a:off x="426024" y="4217534"/>
            <a:ext cx="40005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/>
              <a:t>s</a:t>
            </a:r>
            <a:r>
              <a:rPr lang="en-US" sz="3600" dirty="0" err="1" smtClean="0"/>
              <a:t>’envoyer</a:t>
            </a:r>
            <a:r>
              <a:rPr lang="en-US" sz="3600" dirty="0" smtClean="0"/>
              <a:t> des </a:t>
            </a:r>
            <a:r>
              <a:rPr lang="en-US" sz="3600" dirty="0" err="1" smtClean="0"/>
              <a:t>textos</a:t>
            </a:r>
            <a:endParaRPr lang="en-US" sz="3600" dirty="0"/>
          </a:p>
          <a:p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4925292" y="1909417"/>
            <a:ext cx="39605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s</a:t>
            </a:r>
            <a:r>
              <a:rPr lang="en-US" sz="3600" dirty="0" smtClean="0"/>
              <a:t>e </a:t>
            </a:r>
            <a:r>
              <a:rPr lang="en-US" sz="3600" dirty="0" err="1" smtClean="0"/>
              <a:t>fâcher</a:t>
            </a:r>
            <a:endParaRPr lang="en-US" sz="3600" dirty="0" smtClean="0"/>
          </a:p>
          <a:p>
            <a:r>
              <a:rPr lang="en-US" sz="3600" dirty="0"/>
              <a:t>s</a:t>
            </a:r>
            <a:r>
              <a:rPr lang="en-US" sz="3600" dirty="0" smtClean="0"/>
              <a:t>e </a:t>
            </a:r>
            <a:r>
              <a:rPr lang="en-US" sz="3600" dirty="0" err="1" smtClean="0"/>
              <a:t>mettre</a:t>
            </a:r>
            <a:r>
              <a:rPr lang="en-US" sz="3600" dirty="0" smtClean="0"/>
              <a:t> en </a:t>
            </a:r>
            <a:r>
              <a:rPr lang="en-US" sz="3600" dirty="0" err="1" smtClean="0"/>
              <a:t>colère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6453226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26" y="761181"/>
            <a:ext cx="4306698" cy="2865912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5909" y="3627093"/>
            <a:ext cx="4149913" cy="2761578"/>
          </a:xfrm>
        </p:spPr>
      </p:pic>
      <p:sp>
        <p:nvSpPr>
          <p:cNvPr id="2" name="TextBox 1"/>
          <p:cNvSpPr txBox="1"/>
          <p:nvPr/>
        </p:nvSpPr>
        <p:spPr>
          <a:xfrm>
            <a:off x="426024" y="4217534"/>
            <a:ext cx="400050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Mes</a:t>
            </a:r>
            <a:r>
              <a:rPr lang="en-US" sz="3600" dirty="0" smtClean="0"/>
              <a:t> </a:t>
            </a:r>
            <a:r>
              <a:rPr lang="en-US" sz="3600" dirty="0" err="1" smtClean="0"/>
              <a:t>amis</a:t>
            </a:r>
            <a:r>
              <a:rPr lang="en-US" sz="3600" dirty="0" smtClean="0"/>
              <a:t> et </a:t>
            </a:r>
            <a:r>
              <a:rPr lang="en-US" sz="3600" dirty="0" err="1" smtClean="0"/>
              <a:t>moi</a:t>
            </a:r>
            <a:r>
              <a:rPr lang="en-US" sz="3600" dirty="0" smtClean="0"/>
              <a:t>, nous </a:t>
            </a:r>
            <a:r>
              <a:rPr lang="en-US" sz="3600" dirty="0" err="1" smtClean="0"/>
              <a:t>nous</a:t>
            </a:r>
            <a:r>
              <a:rPr lang="en-US" sz="3600" dirty="0" smtClean="0"/>
              <a:t> </a:t>
            </a:r>
            <a:r>
              <a:rPr lang="en-US" sz="3600" dirty="0" err="1" smtClean="0"/>
              <a:t>envoyons</a:t>
            </a:r>
            <a:r>
              <a:rPr lang="en-US" sz="3600" dirty="0" smtClean="0"/>
              <a:t> </a:t>
            </a:r>
            <a:r>
              <a:rPr lang="en-US" sz="3600" dirty="0" err="1" smtClean="0"/>
              <a:t>toujours</a:t>
            </a:r>
            <a:r>
              <a:rPr lang="en-US" sz="3600" dirty="0" smtClean="0"/>
              <a:t> des </a:t>
            </a:r>
            <a:r>
              <a:rPr lang="en-US" sz="3600" dirty="0" err="1" smtClean="0"/>
              <a:t>textos</a:t>
            </a:r>
            <a:r>
              <a:rPr lang="en-US" sz="3600" dirty="0" smtClean="0"/>
              <a:t>.</a:t>
            </a:r>
            <a:endParaRPr lang="en-US" sz="3600" dirty="0"/>
          </a:p>
          <a:p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4925292" y="1909417"/>
            <a:ext cx="39605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Nous </a:t>
            </a:r>
            <a:r>
              <a:rPr lang="en-US" sz="3600" dirty="0" err="1" smtClean="0"/>
              <a:t>nous</a:t>
            </a:r>
            <a:r>
              <a:rPr lang="en-US" sz="3600" dirty="0" smtClean="0"/>
              <a:t> </a:t>
            </a:r>
            <a:r>
              <a:rPr lang="en-US" sz="3600" dirty="0" err="1" smtClean="0"/>
              <a:t>fâchons</a:t>
            </a:r>
            <a:r>
              <a:rPr lang="en-US" sz="3600" dirty="0" smtClean="0"/>
              <a:t> </a:t>
            </a:r>
            <a:r>
              <a:rPr lang="en-US" sz="3600" dirty="0" err="1" smtClean="0"/>
              <a:t>rarement</a:t>
            </a:r>
            <a:r>
              <a:rPr lang="en-US" sz="3600" dirty="0" smtClean="0"/>
              <a:t>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2320336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066" y="1018309"/>
            <a:ext cx="4389062" cy="2770399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4668" y="2490567"/>
            <a:ext cx="3214565" cy="4139971"/>
          </a:xfrm>
        </p:spPr>
      </p:pic>
      <p:sp>
        <p:nvSpPr>
          <p:cNvPr id="2" name="TextBox 1"/>
          <p:cNvSpPr txBox="1"/>
          <p:nvPr/>
        </p:nvSpPr>
        <p:spPr>
          <a:xfrm>
            <a:off x="266066" y="4142280"/>
            <a:ext cx="38030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/>
              <a:t>s</a:t>
            </a:r>
            <a:r>
              <a:rPr lang="en-US" sz="3600" dirty="0" err="1" smtClean="0"/>
              <a:t>’excuser</a:t>
            </a:r>
            <a:endParaRPr lang="en-US" sz="3600" dirty="0" smtClean="0"/>
          </a:p>
          <a:p>
            <a:r>
              <a:rPr lang="en-US" sz="3600" dirty="0" err="1" smtClean="0"/>
              <a:t>pardonner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5569526" y="1309254"/>
            <a:ext cx="30697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s</a:t>
            </a:r>
            <a:r>
              <a:rPr lang="en-US" sz="3600" dirty="0" smtClean="0"/>
              <a:t>e </a:t>
            </a:r>
            <a:r>
              <a:rPr lang="en-US" sz="3600" dirty="0" err="1" smtClean="0"/>
              <a:t>parler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8549471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066" y="1018309"/>
            <a:ext cx="4389062" cy="2770399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4668" y="2490567"/>
            <a:ext cx="3214565" cy="4139971"/>
          </a:xfrm>
        </p:spPr>
      </p:pic>
      <p:sp>
        <p:nvSpPr>
          <p:cNvPr id="2" name="TextBox 1"/>
          <p:cNvSpPr txBox="1"/>
          <p:nvPr/>
        </p:nvSpPr>
        <p:spPr>
          <a:xfrm>
            <a:off x="266066" y="4142280"/>
            <a:ext cx="438906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Quand</a:t>
            </a:r>
            <a:r>
              <a:rPr lang="en-US" sz="3600" dirty="0" smtClean="0"/>
              <a:t> nous </a:t>
            </a:r>
            <a:r>
              <a:rPr lang="en-US" sz="3600" dirty="0" err="1" smtClean="0"/>
              <a:t>nous</a:t>
            </a:r>
            <a:r>
              <a:rPr lang="en-US" sz="3600" dirty="0" smtClean="0"/>
              <a:t> </a:t>
            </a:r>
            <a:r>
              <a:rPr lang="en-US" sz="3600" dirty="0" err="1" smtClean="0"/>
              <a:t>fâchons</a:t>
            </a:r>
            <a:r>
              <a:rPr lang="en-US" sz="3600" dirty="0" smtClean="0"/>
              <a:t>, nous </a:t>
            </a:r>
            <a:r>
              <a:rPr lang="en-US" sz="3600" dirty="0" err="1" smtClean="0"/>
              <a:t>nous</a:t>
            </a:r>
            <a:r>
              <a:rPr lang="en-US" sz="3600" dirty="0" smtClean="0"/>
              <a:t> </a:t>
            </a:r>
            <a:r>
              <a:rPr lang="en-US" sz="3600" dirty="0" err="1" smtClean="0"/>
              <a:t>excusons</a:t>
            </a:r>
            <a:r>
              <a:rPr lang="en-US" sz="3600" dirty="0" smtClean="0"/>
              <a:t>.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5049982" y="561109"/>
            <a:ext cx="358925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Mes</a:t>
            </a:r>
            <a:r>
              <a:rPr lang="en-US" sz="3600" dirty="0" smtClean="0"/>
              <a:t> </a:t>
            </a:r>
            <a:r>
              <a:rPr lang="en-US" sz="3600" dirty="0" err="1" smtClean="0"/>
              <a:t>amis</a:t>
            </a:r>
            <a:r>
              <a:rPr lang="en-US" sz="3600" dirty="0" smtClean="0"/>
              <a:t> et </a:t>
            </a:r>
            <a:r>
              <a:rPr lang="en-US" sz="3600" dirty="0" err="1" smtClean="0"/>
              <a:t>moi</a:t>
            </a:r>
            <a:r>
              <a:rPr lang="en-US" sz="3600" dirty="0" smtClean="0"/>
              <a:t>, nous nous </a:t>
            </a:r>
            <a:r>
              <a:rPr lang="en-US" sz="3600" dirty="0" err="1" smtClean="0"/>
              <a:t>parlons</a:t>
            </a:r>
            <a:r>
              <a:rPr lang="en-US" sz="3600" dirty="0" smtClean="0"/>
              <a:t> en </a:t>
            </a:r>
            <a:r>
              <a:rPr lang="en-US" sz="3600" dirty="0" err="1" smtClean="0"/>
              <a:t>classe</a:t>
            </a:r>
            <a:r>
              <a:rPr lang="en-US" sz="3600" dirty="0" smtClean="0"/>
              <a:t> 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0651487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2.2 les </a:t>
            </a:r>
            <a:r>
              <a:rPr lang="en-US" dirty="0" err="1" smtClean="0"/>
              <a:t>verbes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5669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025" y="519545"/>
            <a:ext cx="3927765" cy="3927765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8094" y="2790320"/>
            <a:ext cx="4245906" cy="3111503"/>
          </a:xfrm>
        </p:spPr>
      </p:pic>
      <p:sp>
        <p:nvSpPr>
          <p:cNvPr id="2" name="TextBox 1"/>
          <p:cNvSpPr txBox="1"/>
          <p:nvPr/>
        </p:nvSpPr>
        <p:spPr>
          <a:xfrm>
            <a:off x="426026" y="4447310"/>
            <a:ext cx="38030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/>
              <a:t>s</a:t>
            </a:r>
            <a:r>
              <a:rPr lang="en-US" sz="3600" dirty="0" err="1" smtClean="0"/>
              <a:t>’appeler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5569525" y="1955585"/>
            <a:ext cx="30697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s’aider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9525976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025" y="519545"/>
            <a:ext cx="3927765" cy="3927765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8094" y="2790320"/>
            <a:ext cx="4245906" cy="3111503"/>
          </a:xfrm>
        </p:spPr>
      </p:pic>
      <p:sp>
        <p:nvSpPr>
          <p:cNvPr id="2" name="TextBox 1"/>
          <p:cNvSpPr txBox="1"/>
          <p:nvPr/>
        </p:nvSpPr>
        <p:spPr>
          <a:xfrm>
            <a:off x="426026" y="4447310"/>
            <a:ext cx="380307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Je </a:t>
            </a:r>
            <a:r>
              <a:rPr lang="en-US" sz="3600" dirty="0" err="1" smtClean="0"/>
              <a:t>m’appelle</a:t>
            </a:r>
            <a:r>
              <a:rPr lang="en-US" sz="3600" dirty="0" smtClean="0"/>
              <a:t> Bill.  Mon </a:t>
            </a:r>
            <a:r>
              <a:rPr lang="en-US" sz="3600" dirty="0" err="1" smtClean="0"/>
              <a:t>amie</a:t>
            </a:r>
            <a:r>
              <a:rPr lang="en-US" sz="3600" dirty="0" smtClean="0"/>
              <a:t> </a:t>
            </a:r>
            <a:r>
              <a:rPr lang="en-US" sz="3600" dirty="0" err="1" smtClean="0"/>
              <a:t>s’appelle</a:t>
            </a:r>
            <a:r>
              <a:rPr lang="en-US" sz="3600" dirty="0" smtClean="0"/>
              <a:t> Suzette.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5216237" y="1454727"/>
            <a:ext cx="34229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Nous </a:t>
            </a:r>
            <a:r>
              <a:rPr lang="en-US" sz="3600" dirty="0" err="1" smtClean="0"/>
              <a:t>nous</a:t>
            </a:r>
            <a:r>
              <a:rPr lang="en-US" sz="3600" dirty="0" smtClean="0"/>
              <a:t> </a:t>
            </a:r>
            <a:r>
              <a:rPr lang="en-US" sz="3600" dirty="0" err="1" smtClean="0"/>
              <a:t>aidons</a:t>
            </a:r>
            <a:r>
              <a:rPr lang="en-US" sz="3600" dirty="0" smtClean="0"/>
              <a:t> </a:t>
            </a:r>
            <a:r>
              <a:rPr lang="en-US" sz="3600" dirty="0" err="1" smtClean="0"/>
              <a:t>souvent</a:t>
            </a:r>
            <a:r>
              <a:rPr lang="en-US" sz="3600" dirty="0" smtClean="0"/>
              <a:t>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1375610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026" y="408607"/>
            <a:ext cx="4649387" cy="3093956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2172" y="3502563"/>
            <a:ext cx="5088788" cy="3107795"/>
          </a:xfrm>
        </p:spPr>
      </p:pic>
      <p:sp>
        <p:nvSpPr>
          <p:cNvPr id="2" name="TextBox 1"/>
          <p:cNvSpPr txBox="1"/>
          <p:nvPr/>
        </p:nvSpPr>
        <p:spPr>
          <a:xfrm>
            <a:off x="218208" y="3842544"/>
            <a:ext cx="38030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s</a:t>
            </a:r>
            <a:r>
              <a:rPr lang="en-US" sz="3600" dirty="0" smtClean="0"/>
              <a:t>e </a:t>
            </a:r>
            <a:r>
              <a:rPr lang="en-US" sz="3600" dirty="0" err="1" smtClean="0"/>
              <a:t>sentir</a:t>
            </a:r>
            <a:r>
              <a:rPr lang="en-US" sz="3600" dirty="0" smtClean="0"/>
              <a:t> mal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6074293" y="2514600"/>
            <a:ext cx="30697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s</a:t>
            </a:r>
            <a:r>
              <a:rPr lang="en-US" sz="3600" dirty="0" smtClean="0"/>
              <a:t>e </a:t>
            </a:r>
            <a:r>
              <a:rPr lang="en-US" sz="3600" dirty="0" err="1" smtClean="0"/>
              <a:t>méfier</a:t>
            </a:r>
            <a:r>
              <a:rPr lang="en-US" sz="3600" dirty="0" smtClean="0"/>
              <a:t> de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0361962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026" y="408607"/>
            <a:ext cx="4649387" cy="3093956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2172" y="3502563"/>
            <a:ext cx="5088788" cy="3107795"/>
          </a:xfrm>
        </p:spPr>
      </p:pic>
      <p:sp>
        <p:nvSpPr>
          <p:cNvPr id="2" name="TextBox 1"/>
          <p:cNvSpPr txBox="1"/>
          <p:nvPr/>
        </p:nvSpPr>
        <p:spPr>
          <a:xfrm>
            <a:off x="218208" y="3842544"/>
            <a:ext cx="380307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Elle se sent mal.  Par </a:t>
            </a:r>
            <a:r>
              <a:rPr lang="en-US" sz="3600" dirty="0" err="1" smtClean="0"/>
              <a:t>conséquence</a:t>
            </a:r>
            <a:r>
              <a:rPr lang="en-US" sz="3600" dirty="0" smtClean="0"/>
              <a:t>, nous </a:t>
            </a:r>
            <a:r>
              <a:rPr lang="en-US" sz="3600" dirty="0" err="1" smtClean="0"/>
              <a:t>nous</a:t>
            </a:r>
            <a:r>
              <a:rPr lang="en-US" sz="3600" dirty="0" smtClean="0"/>
              <a:t> </a:t>
            </a:r>
            <a:r>
              <a:rPr lang="en-US" sz="3600" dirty="0" err="1" smtClean="0"/>
              <a:t>sentons</a:t>
            </a:r>
            <a:r>
              <a:rPr lang="en-US" sz="3600" dirty="0" smtClean="0"/>
              <a:t> mal </a:t>
            </a:r>
            <a:r>
              <a:rPr lang="en-US" sz="3600" dirty="0" err="1" smtClean="0"/>
              <a:t>aussi</a:t>
            </a:r>
            <a:r>
              <a:rPr lang="en-US" sz="3600" dirty="0"/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46928" y="411723"/>
            <a:ext cx="360403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M. Blanc se </a:t>
            </a:r>
            <a:r>
              <a:rPr lang="en-US" sz="3600" dirty="0" err="1" smtClean="0"/>
              <a:t>méfie</a:t>
            </a:r>
            <a:r>
              <a:rPr lang="en-US" sz="3600" dirty="0" smtClean="0"/>
              <a:t> de M. Noir et M. Noir se </a:t>
            </a:r>
            <a:r>
              <a:rPr lang="en-US" sz="3600" dirty="0" err="1" smtClean="0"/>
              <a:t>méfie</a:t>
            </a:r>
            <a:r>
              <a:rPr lang="en-US" sz="3600" dirty="0" smtClean="0"/>
              <a:t> de M. Blanc.  </a:t>
            </a:r>
            <a:r>
              <a:rPr lang="en-US" sz="3600" dirty="0" err="1" smtClean="0"/>
              <a:t>Ils</a:t>
            </a:r>
            <a:r>
              <a:rPr lang="en-US" sz="3600" dirty="0" smtClean="0"/>
              <a:t> se </a:t>
            </a:r>
            <a:r>
              <a:rPr lang="en-US" sz="3600" dirty="0" err="1" smtClean="0"/>
              <a:t>méfient</a:t>
            </a:r>
            <a:r>
              <a:rPr lang="en-US" sz="3600" dirty="0" smtClean="0"/>
              <a:t>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2784789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688" y="387565"/>
            <a:ext cx="3367294" cy="4594953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322" y="2968254"/>
            <a:ext cx="3455423" cy="3455423"/>
          </a:xfrm>
        </p:spPr>
      </p:pic>
      <p:sp>
        <p:nvSpPr>
          <p:cNvPr id="2" name="TextBox 1"/>
          <p:cNvSpPr txBox="1"/>
          <p:nvPr/>
        </p:nvSpPr>
        <p:spPr>
          <a:xfrm>
            <a:off x="986963" y="5093641"/>
            <a:ext cx="38030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/>
              <a:t>s</a:t>
            </a:r>
            <a:r>
              <a:rPr lang="en-US" sz="3600" dirty="0" err="1" smtClean="0"/>
              <a:t>’aimer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5507181" y="2038711"/>
            <a:ext cx="30697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s’aimer</a:t>
            </a:r>
            <a:r>
              <a:rPr lang="en-US" sz="3600" dirty="0" smtClean="0"/>
              <a:t> </a:t>
            </a:r>
            <a:r>
              <a:rPr lang="en-US" sz="3600" dirty="0" err="1" smtClean="0"/>
              <a:t>bien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1225451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688" y="387565"/>
            <a:ext cx="3138694" cy="4283009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9053" y="2361255"/>
            <a:ext cx="4309709" cy="4309709"/>
          </a:xfrm>
        </p:spPr>
      </p:pic>
      <p:sp>
        <p:nvSpPr>
          <p:cNvPr id="2" name="TextBox 1"/>
          <p:cNvSpPr txBox="1"/>
          <p:nvPr/>
        </p:nvSpPr>
        <p:spPr>
          <a:xfrm>
            <a:off x="539687" y="4916638"/>
            <a:ext cx="380307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Jacques et Sophie </a:t>
            </a:r>
            <a:r>
              <a:rPr lang="en-US" sz="3600" dirty="0" err="1" smtClean="0"/>
              <a:t>sont</a:t>
            </a:r>
            <a:r>
              <a:rPr lang="en-US" sz="3600" dirty="0" smtClean="0"/>
              <a:t> </a:t>
            </a:r>
            <a:r>
              <a:rPr lang="en-US" sz="3600" dirty="0" err="1" smtClean="0"/>
              <a:t>amoureux</a:t>
            </a:r>
            <a:r>
              <a:rPr lang="en-US" sz="3600" dirty="0" smtClean="0"/>
              <a:t>.  </a:t>
            </a:r>
            <a:r>
              <a:rPr lang="en-US" sz="3600" dirty="0" err="1" smtClean="0"/>
              <a:t>Ils</a:t>
            </a:r>
            <a:r>
              <a:rPr lang="en-US" sz="3600" dirty="0" smtClean="0"/>
              <a:t> </a:t>
            </a:r>
            <a:r>
              <a:rPr lang="en-US" sz="3600" dirty="0" err="1" smtClean="0"/>
              <a:t>s’aiment</a:t>
            </a:r>
            <a:r>
              <a:rPr lang="en-US" sz="3600" dirty="0" smtClean="0"/>
              <a:t>.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5138931" y="892855"/>
            <a:ext cx="363081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Isabelle et Marie </a:t>
            </a:r>
            <a:r>
              <a:rPr lang="en-US" sz="3600" dirty="0" err="1" smtClean="0"/>
              <a:t>sont</a:t>
            </a:r>
            <a:r>
              <a:rPr lang="en-US" sz="3600" dirty="0" smtClean="0"/>
              <a:t> des </a:t>
            </a:r>
            <a:r>
              <a:rPr lang="en-US" sz="3600" dirty="0" err="1" smtClean="0"/>
              <a:t>amies</a:t>
            </a:r>
            <a:r>
              <a:rPr lang="en-US" sz="3600" dirty="0" smtClean="0"/>
              <a:t>.  </a:t>
            </a:r>
            <a:r>
              <a:rPr lang="en-US" sz="3600" dirty="0" err="1" smtClean="0"/>
              <a:t>Elles</a:t>
            </a:r>
            <a:r>
              <a:rPr lang="en-US" sz="3600" dirty="0" smtClean="0"/>
              <a:t> </a:t>
            </a:r>
            <a:r>
              <a:rPr lang="en-US" sz="3600" dirty="0" err="1" smtClean="0"/>
              <a:t>s’aiment</a:t>
            </a:r>
            <a:r>
              <a:rPr lang="en-US" sz="3600" dirty="0" smtClean="0"/>
              <a:t> </a:t>
            </a:r>
            <a:r>
              <a:rPr lang="en-US" sz="3600" dirty="0" err="1" smtClean="0"/>
              <a:t>bien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391775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525" y="770887"/>
            <a:ext cx="4450410" cy="2961545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3864" y="3028950"/>
            <a:ext cx="4016339" cy="3483050"/>
          </a:xfrm>
        </p:spPr>
      </p:pic>
      <p:sp>
        <p:nvSpPr>
          <p:cNvPr id="2" name="TextBox 1"/>
          <p:cNvSpPr txBox="1"/>
          <p:nvPr/>
        </p:nvSpPr>
        <p:spPr>
          <a:xfrm>
            <a:off x="269525" y="4124144"/>
            <a:ext cx="38030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s’entendre</a:t>
            </a:r>
            <a:r>
              <a:rPr lang="en-US" sz="3600" dirty="0" smtClean="0"/>
              <a:t> </a:t>
            </a:r>
            <a:r>
              <a:rPr lang="en-US" sz="3600" dirty="0" err="1" smtClean="0"/>
              <a:t>bien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5507181" y="2426314"/>
            <a:ext cx="30697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s</a:t>
            </a:r>
            <a:r>
              <a:rPr lang="en-US" sz="3600" dirty="0" smtClean="0"/>
              <a:t>e </a:t>
            </a:r>
            <a:r>
              <a:rPr lang="en-US" sz="3600" dirty="0" err="1" smtClean="0"/>
              <a:t>plaindre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4938144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525" y="770887"/>
            <a:ext cx="4450410" cy="2961545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3725" y="3259782"/>
            <a:ext cx="4016339" cy="3483050"/>
          </a:xfrm>
        </p:spPr>
      </p:pic>
      <p:sp>
        <p:nvSpPr>
          <p:cNvPr id="2" name="TextBox 1"/>
          <p:cNvSpPr txBox="1"/>
          <p:nvPr/>
        </p:nvSpPr>
        <p:spPr>
          <a:xfrm>
            <a:off x="269525" y="4124144"/>
            <a:ext cx="380307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Mes</a:t>
            </a:r>
            <a:r>
              <a:rPr lang="en-US" sz="3600" dirty="0" smtClean="0"/>
              <a:t> </a:t>
            </a:r>
            <a:r>
              <a:rPr lang="en-US" sz="3600" dirty="0" err="1" smtClean="0"/>
              <a:t>amis</a:t>
            </a:r>
            <a:r>
              <a:rPr lang="en-US" sz="3600" dirty="0" smtClean="0"/>
              <a:t>, nous </a:t>
            </a:r>
            <a:r>
              <a:rPr lang="en-US" sz="3600" dirty="0" err="1" smtClean="0"/>
              <a:t>nous</a:t>
            </a:r>
            <a:r>
              <a:rPr lang="en-US" sz="3600" dirty="0" smtClean="0"/>
              <a:t> </a:t>
            </a:r>
            <a:r>
              <a:rPr lang="en-US" sz="3600" dirty="0" err="1" smtClean="0"/>
              <a:t>entendons</a:t>
            </a:r>
            <a:r>
              <a:rPr lang="en-US" sz="3600" dirty="0" smtClean="0"/>
              <a:t> </a:t>
            </a:r>
            <a:r>
              <a:rPr lang="en-US" sz="3600" dirty="0" err="1" smtClean="0"/>
              <a:t>bien</a:t>
            </a:r>
            <a:r>
              <a:rPr lang="en-US" sz="3600" dirty="0" smtClean="0"/>
              <a:t>.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5033864" y="508237"/>
            <a:ext cx="373606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Nous ne nous </a:t>
            </a:r>
            <a:r>
              <a:rPr lang="en-US" sz="3600" dirty="0" err="1" smtClean="0"/>
              <a:t>plaignons</a:t>
            </a:r>
            <a:r>
              <a:rPr lang="en-US" sz="3600" dirty="0" smtClean="0"/>
              <a:t> pas beaucoup </a:t>
            </a:r>
            <a:r>
              <a:rPr lang="en-US" sz="3600" dirty="0" err="1" smtClean="0"/>
              <a:t>sauf</a:t>
            </a:r>
            <a:r>
              <a:rPr lang="en-US" sz="3600" dirty="0" smtClean="0"/>
              <a:t> </a:t>
            </a:r>
            <a:r>
              <a:rPr lang="en-US" sz="3600" dirty="0" err="1" smtClean="0"/>
              <a:t>mon</a:t>
            </a:r>
            <a:r>
              <a:rPr lang="en-US" sz="3600" dirty="0" smtClean="0"/>
              <a:t> </a:t>
            </a:r>
            <a:r>
              <a:rPr lang="en-US" sz="3600" dirty="0" err="1" smtClean="0"/>
              <a:t>ami</a:t>
            </a:r>
            <a:r>
              <a:rPr lang="en-US" sz="3600" dirty="0" smtClean="0"/>
              <a:t> Paul.  Il se plaint </a:t>
            </a:r>
            <a:r>
              <a:rPr lang="en-US" sz="3600" dirty="0" err="1" smtClean="0"/>
              <a:t>souvent</a:t>
            </a:r>
            <a:r>
              <a:rPr lang="en-US" sz="3600" dirty="0" smtClean="0"/>
              <a:t>.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6710517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471035"/>
          </a:xfrm>
        </p:spPr>
        <p:txBody>
          <a:bodyPr>
            <a:normAutofit/>
          </a:bodyPr>
          <a:lstStyle/>
          <a:p>
            <a:r>
              <a:rPr lang="en-US" dirty="0" smtClean="0"/>
              <a:t>Comment </a:t>
            </a:r>
            <a:r>
              <a:rPr lang="en-US" dirty="0" err="1" smtClean="0"/>
              <a:t>sont</a:t>
            </a:r>
            <a:r>
              <a:rPr lang="en-US" dirty="0" smtClean="0"/>
              <a:t> </a:t>
            </a:r>
            <a:r>
              <a:rPr lang="en-US" dirty="0" err="1" smtClean="0"/>
              <a:t>tes</a:t>
            </a:r>
            <a:r>
              <a:rPr lang="en-US" dirty="0" smtClean="0"/>
              <a:t> rapports entre </a:t>
            </a:r>
            <a:r>
              <a:rPr lang="en-US" dirty="0" err="1" smtClean="0"/>
              <a:t>amis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89909"/>
            <a:ext cx="8229600" cy="41148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Avec ton </a:t>
            </a:r>
            <a:r>
              <a:rPr lang="en-US" sz="3600" dirty="0" err="1" smtClean="0"/>
              <a:t>meilleur</a:t>
            </a:r>
            <a:r>
              <a:rPr lang="en-US" sz="3600" dirty="0" smtClean="0"/>
              <a:t> </a:t>
            </a:r>
            <a:r>
              <a:rPr lang="en-US" sz="3600" dirty="0" err="1" smtClean="0"/>
              <a:t>ami</a:t>
            </a:r>
            <a:r>
              <a:rPr lang="en-US" sz="3600" dirty="0" smtClean="0"/>
              <a:t>?</a:t>
            </a:r>
          </a:p>
          <a:p>
            <a:pPr lvl="1"/>
            <a:r>
              <a:rPr lang="en-US" dirty="0" smtClean="0"/>
              <a:t>Nous </a:t>
            </a:r>
            <a:r>
              <a:rPr lang="en-US" dirty="0" err="1" smtClean="0"/>
              <a:t>nous</a:t>
            </a:r>
            <a:r>
              <a:rPr lang="en-US" dirty="0" smtClean="0"/>
              <a:t> </a:t>
            </a:r>
            <a:r>
              <a:rPr lang="en-US" dirty="0" err="1" smtClean="0"/>
              <a:t>aidons</a:t>
            </a:r>
            <a:r>
              <a:rPr lang="en-US" dirty="0" smtClean="0"/>
              <a:t> </a:t>
            </a:r>
            <a:r>
              <a:rPr lang="en-US" dirty="0" err="1" smtClean="0"/>
              <a:t>souvent</a:t>
            </a:r>
            <a:r>
              <a:rPr lang="en-US" dirty="0" smtClean="0"/>
              <a:t> à </a:t>
            </a:r>
            <a:r>
              <a:rPr lang="en-US" dirty="0" err="1" smtClean="0"/>
              <a:t>finir</a:t>
            </a:r>
            <a:r>
              <a:rPr lang="en-US" dirty="0" smtClean="0"/>
              <a:t> les devoirs.</a:t>
            </a:r>
          </a:p>
          <a:p>
            <a:pPr lvl="1"/>
            <a:r>
              <a:rPr lang="en-US" dirty="0" smtClean="0"/>
              <a:t>Nous ne nous </a:t>
            </a:r>
            <a:r>
              <a:rPr lang="en-US" dirty="0" err="1" smtClean="0"/>
              <a:t>fâchons</a:t>
            </a:r>
            <a:r>
              <a:rPr lang="en-US" dirty="0" smtClean="0"/>
              <a:t> pas beaucoup </a:t>
            </a:r>
            <a:r>
              <a:rPr lang="en-US" dirty="0" err="1" smtClean="0"/>
              <a:t>mais</a:t>
            </a:r>
            <a:r>
              <a:rPr lang="en-US" dirty="0" smtClean="0"/>
              <a:t> de temps en temps nous </a:t>
            </a:r>
            <a:r>
              <a:rPr lang="en-US" dirty="0" err="1" smtClean="0"/>
              <a:t>nous</a:t>
            </a:r>
            <a:r>
              <a:rPr lang="en-US" dirty="0" smtClean="0"/>
              <a:t> </a:t>
            </a:r>
            <a:r>
              <a:rPr lang="en-US" dirty="0" err="1" smtClean="0"/>
              <a:t>disputons</a:t>
            </a:r>
            <a:r>
              <a:rPr lang="en-US" dirty="0"/>
              <a:t>.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629" y="4761634"/>
            <a:ext cx="2378571" cy="17430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6466" y="4953519"/>
            <a:ext cx="2286000" cy="152122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1588" y="4899775"/>
            <a:ext cx="1464793" cy="1521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3795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471035"/>
          </a:xfrm>
        </p:spPr>
        <p:txBody>
          <a:bodyPr>
            <a:normAutofit/>
          </a:bodyPr>
          <a:lstStyle/>
          <a:p>
            <a:r>
              <a:rPr lang="en-US" dirty="0"/>
              <a:t>Comment </a:t>
            </a:r>
            <a:r>
              <a:rPr lang="en-US" dirty="0" err="1"/>
              <a:t>sont</a:t>
            </a:r>
            <a:r>
              <a:rPr lang="en-US" dirty="0"/>
              <a:t> </a:t>
            </a:r>
            <a:r>
              <a:rPr lang="en-US" dirty="0" err="1"/>
              <a:t>tes</a:t>
            </a:r>
            <a:r>
              <a:rPr lang="en-US" dirty="0"/>
              <a:t> rapports entre </a:t>
            </a:r>
            <a:r>
              <a:rPr lang="en-US" dirty="0" err="1"/>
              <a:t>amis</a:t>
            </a:r>
            <a:r>
              <a:rPr lang="en-US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36618"/>
            <a:ext cx="8229600" cy="4468091"/>
          </a:xfrm>
        </p:spPr>
        <p:txBody>
          <a:bodyPr>
            <a:normAutofit/>
          </a:bodyPr>
          <a:lstStyle/>
          <a:p>
            <a:r>
              <a:rPr lang="en-US" sz="3600" dirty="0"/>
              <a:t>Avec ton </a:t>
            </a:r>
            <a:r>
              <a:rPr lang="en-US" sz="3600" dirty="0" err="1"/>
              <a:t>meilleur</a:t>
            </a:r>
            <a:r>
              <a:rPr lang="en-US" sz="3600" dirty="0"/>
              <a:t> </a:t>
            </a:r>
            <a:r>
              <a:rPr lang="en-US" sz="3600" dirty="0" err="1"/>
              <a:t>ami</a:t>
            </a:r>
            <a:r>
              <a:rPr lang="en-US" sz="3600" dirty="0"/>
              <a:t>?</a:t>
            </a:r>
            <a:endParaRPr lang="en-US" sz="3600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8" y="2958755"/>
            <a:ext cx="2516739" cy="16747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9396" y="3038283"/>
            <a:ext cx="2277716" cy="15157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342" y="2910318"/>
            <a:ext cx="1364539" cy="17573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348" y="4990233"/>
            <a:ext cx="1743075" cy="17430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379" y="5031068"/>
            <a:ext cx="2571750" cy="162330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4730" y="5031551"/>
            <a:ext cx="2213762" cy="1473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8517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820158"/>
            <a:ext cx="3689497" cy="3689497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1522" y="2867891"/>
            <a:ext cx="4267712" cy="2839968"/>
          </a:xfrm>
        </p:spPr>
      </p:pic>
      <p:sp>
        <p:nvSpPr>
          <p:cNvPr id="2" name="TextBox 1"/>
          <p:cNvSpPr txBox="1"/>
          <p:nvPr/>
        </p:nvSpPr>
        <p:spPr>
          <a:xfrm>
            <a:off x="457200" y="4721663"/>
            <a:ext cx="38030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f</a:t>
            </a:r>
            <a:r>
              <a:rPr lang="en-US" sz="3600" dirty="0" smtClean="0"/>
              <a:t>aire </a:t>
            </a:r>
            <a:r>
              <a:rPr lang="en-US" sz="3600" dirty="0" err="1" smtClean="0"/>
              <a:t>confiance</a:t>
            </a:r>
            <a:r>
              <a:rPr lang="en-US" sz="3600" dirty="0" smtClean="0"/>
              <a:t> à 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5076766" y="1870363"/>
            <a:ext cx="30697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agacer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471035"/>
          </a:xfrm>
        </p:spPr>
        <p:txBody>
          <a:bodyPr>
            <a:normAutofit/>
          </a:bodyPr>
          <a:lstStyle/>
          <a:p>
            <a:r>
              <a:rPr lang="en-US" dirty="0"/>
              <a:t>Comment </a:t>
            </a:r>
            <a:r>
              <a:rPr lang="en-US" dirty="0" err="1"/>
              <a:t>sont</a:t>
            </a:r>
            <a:r>
              <a:rPr lang="en-US" dirty="0"/>
              <a:t> </a:t>
            </a:r>
            <a:r>
              <a:rPr lang="en-US" dirty="0" err="1"/>
              <a:t>tes</a:t>
            </a:r>
            <a:r>
              <a:rPr lang="en-US" dirty="0"/>
              <a:t> rapports entre </a:t>
            </a:r>
            <a:r>
              <a:rPr lang="en-US" dirty="0" err="1"/>
              <a:t>amis</a:t>
            </a:r>
            <a:r>
              <a:rPr lang="en-US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36618"/>
            <a:ext cx="8229600" cy="4468091"/>
          </a:xfrm>
        </p:spPr>
        <p:txBody>
          <a:bodyPr>
            <a:normAutofit/>
          </a:bodyPr>
          <a:lstStyle/>
          <a:p>
            <a:r>
              <a:rPr lang="en-US" sz="3600" dirty="0"/>
              <a:t>Avec </a:t>
            </a:r>
            <a:r>
              <a:rPr lang="en-US" sz="3600" dirty="0" err="1" smtClean="0"/>
              <a:t>tes</a:t>
            </a:r>
            <a:r>
              <a:rPr lang="en-US" sz="3600" dirty="0" smtClean="0"/>
              <a:t> </a:t>
            </a:r>
            <a:r>
              <a:rPr lang="en-US" sz="3600" dirty="0" err="1" smtClean="0"/>
              <a:t>amis</a:t>
            </a:r>
            <a:r>
              <a:rPr lang="en-US" sz="3600" dirty="0" smtClean="0"/>
              <a:t> </a:t>
            </a:r>
            <a:r>
              <a:rPr lang="en-US" sz="3600" dirty="0" err="1" smtClean="0"/>
              <a:t>proches</a:t>
            </a:r>
            <a:r>
              <a:rPr lang="en-US" sz="3600" dirty="0" smtClean="0"/>
              <a:t>?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180" y="2958755"/>
            <a:ext cx="1674775" cy="16747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9396" y="3100625"/>
            <a:ext cx="2277716" cy="139103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7693" y="2910318"/>
            <a:ext cx="1287837" cy="17573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348" y="5281802"/>
            <a:ext cx="1743075" cy="115993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4953" y="4886751"/>
            <a:ext cx="1871847" cy="162330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3075" y="4996630"/>
            <a:ext cx="1417967" cy="1473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8203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471035"/>
          </a:xfrm>
        </p:spPr>
        <p:txBody>
          <a:bodyPr>
            <a:normAutofit/>
          </a:bodyPr>
          <a:lstStyle/>
          <a:p>
            <a:r>
              <a:rPr lang="en-US" dirty="0"/>
              <a:t>Comment </a:t>
            </a:r>
            <a:r>
              <a:rPr lang="en-US" dirty="0" err="1"/>
              <a:t>sont</a:t>
            </a:r>
            <a:r>
              <a:rPr lang="en-US" dirty="0"/>
              <a:t> </a:t>
            </a:r>
            <a:r>
              <a:rPr lang="en-US" dirty="0" err="1"/>
              <a:t>tes</a:t>
            </a:r>
            <a:r>
              <a:rPr lang="en-US" dirty="0"/>
              <a:t> rapports entre </a:t>
            </a:r>
            <a:r>
              <a:rPr lang="en-US" dirty="0" err="1"/>
              <a:t>amis</a:t>
            </a:r>
            <a:r>
              <a:rPr lang="en-US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36618"/>
            <a:ext cx="8229600" cy="4468091"/>
          </a:xfrm>
        </p:spPr>
        <p:txBody>
          <a:bodyPr>
            <a:normAutofit/>
          </a:bodyPr>
          <a:lstStyle/>
          <a:p>
            <a:r>
              <a:rPr lang="en-US" sz="3600" dirty="0" smtClean="0"/>
              <a:t>3 minutes: </a:t>
            </a:r>
            <a:r>
              <a:rPr lang="en-US" sz="3600" dirty="0" err="1" smtClean="0"/>
              <a:t>Prépare</a:t>
            </a:r>
            <a:r>
              <a:rPr lang="en-US" sz="3600" dirty="0" smtClean="0"/>
              <a:t> un petit </a:t>
            </a:r>
            <a:r>
              <a:rPr lang="en-US" sz="3600" dirty="0" err="1" smtClean="0"/>
              <a:t>paragraphe</a:t>
            </a:r>
            <a:r>
              <a:rPr lang="en-US" sz="3600" dirty="0" smtClean="0"/>
              <a:t> qui </a:t>
            </a:r>
            <a:r>
              <a:rPr lang="en-US" sz="3600" dirty="0" err="1" smtClean="0"/>
              <a:t>répond</a:t>
            </a:r>
            <a:r>
              <a:rPr lang="en-US" sz="3600" dirty="0" smtClean="0"/>
              <a:t> à la question.</a:t>
            </a:r>
          </a:p>
          <a:p>
            <a:r>
              <a:rPr lang="en-US" sz="3600" dirty="0" err="1" smtClean="0"/>
              <a:t>Présente</a:t>
            </a:r>
            <a:r>
              <a:rPr lang="en-US" sz="3600" dirty="0" smtClean="0"/>
              <a:t> en </a:t>
            </a:r>
            <a:r>
              <a:rPr lang="en-US" sz="3600" dirty="0" err="1" smtClean="0"/>
              <a:t>groupe</a:t>
            </a:r>
            <a:r>
              <a:rPr lang="en-US" sz="3600" dirty="0" smtClean="0"/>
              <a:t>.</a:t>
            </a:r>
          </a:p>
          <a:p>
            <a:r>
              <a:rPr lang="en-US" sz="3600" dirty="0" err="1" smtClean="0"/>
              <a:t>Choisis</a:t>
            </a:r>
            <a:r>
              <a:rPr lang="en-US" sz="3600" dirty="0" smtClean="0"/>
              <a:t> la </a:t>
            </a:r>
            <a:r>
              <a:rPr lang="en-US" sz="3600" dirty="0" err="1" smtClean="0"/>
              <a:t>meilleure</a:t>
            </a:r>
            <a:r>
              <a:rPr lang="en-US" sz="3600" dirty="0" smtClean="0"/>
              <a:t> phrase à </a:t>
            </a:r>
            <a:r>
              <a:rPr lang="en-US" sz="3600" dirty="0" err="1" smtClean="0"/>
              <a:t>écrire</a:t>
            </a:r>
            <a:r>
              <a:rPr lang="en-US" sz="3600" dirty="0" smtClean="0"/>
              <a:t> au tableau.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3603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6375545"/>
          </a:xfrm>
        </p:spPr>
        <p:txBody>
          <a:bodyPr>
            <a:normAutofit/>
          </a:bodyPr>
          <a:lstStyle/>
          <a:p>
            <a:r>
              <a:rPr lang="en-US" dirty="0" smtClean="0"/>
              <a:t>Envelope Activity: </a:t>
            </a:r>
            <a:br>
              <a:rPr lang="en-US" dirty="0" smtClean="0"/>
            </a:br>
            <a:r>
              <a:rPr lang="en-US" dirty="0" smtClean="0"/>
              <a:t>1. Inside your envelope are verbs.  </a:t>
            </a:r>
            <a:br>
              <a:rPr lang="en-US" dirty="0" smtClean="0"/>
            </a:br>
            <a:r>
              <a:rPr lang="en-US" dirty="0" smtClean="0"/>
              <a:t>2. Choose one and write a sentence using that verb that describes a relationship in </a:t>
            </a:r>
            <a:r>
              <a:rPr lang="en-US" dirty="0"/>
              <a:t>y</a:t>
            </a:r>
            <a:r>
              <a:rPr lang="en-US" dirty="0" smtClean="0"/>
              <a:t>our life.  </a:t>
            </a:r>
            <a:br>
              <a:rPr lang="en-US" dirty="0" smtClean="0"/>
            </a:br>
            <a:r>
              <a:rPr lang="en-US" dirty="0" smtClean="0"/>
              <a:t>3. Share with your partner and make corrections if necessary.</a:t>
            </a:r>
            <a:br>
              <a:rPr lang="en-US" dirty="0" smtClean="0"/>
            </a:br>
            <a:r>
              <a:rPr lang="en-US" dirty="0" smtClean="0"/>
              <a:t>4.  Practice for 5 minutes.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19467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Four Corners Interview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dirty="0" smtClean="0"/>
              <a:t>You will be assigned a letter, A-D.</a:t>
            </a:r>
          </a:p>
          <a:p>
            <a:r>
              <a:rPr lang="en-US" dirty="0" smtClean="0"/>
              <a:t>Each group will go to a corner of the classroom.</a:t>
            </a:r>
          </a:p>
          <a:p>
            <a:r>
              <a:rPr lang="en-US" dirty="0" smtClean="0"/>
              <a:t>In each corner are posted interview questions.</a:t>
            </a:r>
          </a:p>
          <a:p>
            <a:r>
              <a:rPr lang="en-US" dirty="0" smtClean="0"/>
              <a:t>Ask and answer the questions in pairs.</a:t>
            </a:r>
          </a:p>
          <a:p>
            <a:r>
              <a:rPr lang="en-US" dirty="0" smtClean="0"/>
              <a:t>Move to the next corner.</a:t>
            </a:r>
          </a:p>
          <a:p>
            <a:r>
              <a:rPr lang="en-US" dirty="0" smtClean="0"/>
              <a:t>Repeat the process with a new partner.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3169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507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Flyswatter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7036" y="1267691"/>
            <a:ext cx="8956964" cy="5257799"/>
          </a:xfrm>
        </p:spPr>
        <p:txBody>
          <a:bodyPr numCol="4">
            <a:noAutofit/>
          </a:bodyPr>
          <a:lstStyle/>
          <a:p>
            <a:pPr marL="0" marR="0" indent="0">
              <a:lnSpc>
                <a:spcPct val="200000"/>
              </a:lnSpc>
              <a:spcBef>
                <a:spcPts val="0"/>
              </a:spcBef>
              <a:spcAft>
                <a:spcPts val="1800"/>
              </a:spcAft>
              <a:buNone/>
              <a:tabLst>
                <a:tab pos="844550" algn="l"/>
              </a:tabLst>
            </a:pPr>
            <a:r>
              <a:rPr lang="fr-FR" sz="1600" dirty="0">
                <a:latin typeface="Bookman Old Style"/>
                <a:ea typeface="Calibri"/>
                <a:cs typeface="Times New Roman"/>
              </a:rPr>
              <a:t>faire confiance à	</a:t>
            </a:r>
            <a:endParaRPr lang="en-US" sz="1600" dirty="0">
              <a:ea typeface="Calibri"/>
              <a:cs typeface="Times New Roman"/>
            </a:endParaRPr>
          </a:p>
          <a:p>
            <a:pPr marL="0" marR="0" indent="0">
              <a:lnSpc>
                <a:spcPct val="200000"/>
              </a:lnSpc>
              <a:spcBef>
                <a:spcPts val="0"/>
              </a:spcBef>
              <a:spcAft>
                <a:spcPts val="1800"/>
              </a:spcAft>
              <a:buNone/>
              <a:tabLst>
                <a:tab pos="844550" algn="l"/>
              </a:tabLst>
            </a:pPr>
            <a:r>
              <a:rPr lang="fr-FR" sz="1600" dirty="0">
                <a:latin typeface="Bookman Old Style"/>
                <a:ea typeface="Calibri"/>
                <a:cs typeface="Times New Roman"/>
              </a:rPr>
              <a:t>rire				</a:t>
            </a:r>
            <a:endParaRPr lang="en-US" sz="1600" dirty="0">
              <a:ea typeface="Calibri"/>
              <a:cs typeface="Times New Roman"/>
            </a:endParaRPr>
          </a:p>
          <a:p>
            <a:pPr marL="0" marR="0" indent="0">
              <a:lnSpc>
                <a:spcPct val="200000"/>
              </a:lnSpc>
              <a:spcBef>
                <a:spcPts val="0"/>
              </a:spcBef>
              <a:spcAft>
                <a:spcPts val="1800"/>
              </a:spcAft>
              <a:buNone/>
              <a:tabLst>
                <a:tab pos="844550" algn="l"/>
              </a:tabLst>
            </a:pPr>
            <a:r>
              <a:rPr lang="fr-FR" sz="1600" dirty="0">
                <a:latin typeface="Bookman Old Style"/>
                <a:ea typeface="Calibri"/>
                <a:cs typeface="Times New Roman"/>
              </a:rPr>
              <a:t>contrarier	</a:t>
            </a:r>
            <a:endParaRPr lang="en-US" sz="1600" dirty="0">
              <a:ea typeface="Calibri"/>
              <a:cs typeface="Times New Roman"/>
            </a:endParaRPr>
          </a:p>
          <a:p>
            <a:pPr marL="0" marR="0" indent="0">
              <a:lnSpc>
                <a:spcPct val="200000"/>
              </a:lnSpc>
              <a:spcBef>
                <a:spcPts val="0"/>
              </a:spcBef>
              <a:spcAft>
                <a:spcPts val="1800"/>
              </a:spcAft>
              <a:buNone/>
              <a:tabLst>
                <a:tab pos="844550" algn="l"/>
              </a:tabLst>
            </a:pPr>
            <a:r>
              <a:rPr lang="fr-FR" sz="1600" dirty="0">
                <a:latin typeface="Bookman Old Style"/>
                <a:ea typeface="Calibri"/>
                <a:cs typeface="Times New Roman"/>
              </a:rPr>
              <a:t>agacer				</a:t>
            </a:r>
            <a:endParaRPr lang="en-US" sz="1600" dirty="0">
              <a:ea typeface="Calibri"/>
              <a:cs typeface="Times New Roman"/>
            </a:endParaRPr>
          </a:p>
          <a:p>
            <a:pPr marL="0" marR="0" indent="0">
              <a:lnSpc>
                <a:spcPct val="200000"/>
              </a:lnSpc>
              <a:spcBef>
                <a:spcPts val="0"/>
              </a:spcBef>
              <a:spcAft>
                <a:spcPts val="1800"/>
              </a:spcAft>
              <a:buNone/>
              <a:tabLst>
                <a:tab pos="844550" algn="l"/>
              </a:tabLst>
            </a:pPr>
            <a:r>
              <a:rPr lang="fr-FR" sz="1600" dirty="0">
                <a:latin typeface="Bookman Old Style"/>
                <a:ea typeface="Calibri"/>
                <a:cs typeface="Times New Roman"/>
              </a:rPr>
              <a:t>accuser				</a:t>
            </a:r>
            <a:endParaRPr lang="en-US" sz="1600" dirty="0">
              <a:ea typeface="Calibri"/>
              <a:cs typeface="Times New Roman"/>
            </a:endParaRPr>
          </a:p>
          <a:p>
            <a:pPr marL="0" marR="0" indent="0">
              <a:lnSpc>
                <a:spcPct val="200000"/>
              </a:lnSpc>
              <a:spcBef>
                <a:spcPts val="0"/>
              </a:spcBef>
              <a:spcAft>
                <a:spcPts val="1800"/>
              </a:spcAft>
              <a:buNone/>
              <a:tabLst>
                <a:tab pos="844550" algn="l"/>
              </a:tabLst>
            </a:pPr>
            <a:r>
              <a:rPr lang="fr-FR" sz="1600" dirty="0">
                <a:latin typeface="Bookman Old Style"/>
                <a:ea typeface="Calibri"/>
                <a:cs typeface="Times New Roman"/>
              </a:rPr>
              <a:t>résoudre</a:t>
            </a:r>
            <a:endParaRPr lang="en-US" sz="1600" dirty="0">
              <a:ea typeface="Calibri"/>
              <a:cs typeface="Times New Roman"/>
            </a:endParaRPr>
          </a:p>
          <a:p>
            <a:pPr marL="0" marR="0" indent="0">
              <a:lnSpc>
                <a:spcPct val="200000"/>
              </a:lnSpc>
              <a:spcBef>
                <a:spcPts val="0"/>
              </a:spcBef>
              <a:spcAft>
                <a:spcPts val="1800"/>
              </a:spcAft>
              <a:buNone/>
              <a:tabLst>
                <a:tab pos="844550" algn="l"/>
              </a:tabLst>
            </a:pPr>
            <a:r>
              <a:rPr lang="fr-FR" sz="1600" dirty="0">
                <a:latin typeface="Bookman Old Style"/>
                <a:ea typeface="Calibri"/>
                <a:cs typeface="Times New Roman"/>
              </a:rPr>
              <a:t>garder un secret	</a:t>
            </a:r>
            <a:endParaRPr lang="en-US" sz="1600" dirty="0">
              <a:ea typeface="Calibri"/>
              <a:cs typeface="Times New Roman"/>
            </a:endParaRPr>
          </a:p>
          <a:p>
            <a:pPr marL="0" marR="0" indent="0">
              <a:lnSpc>
                <a:spcPct val="200000"/>
              </a:lnSpc>
              <a:spcBef>
                <a:spcPts val="0"/>
              </a:spcBef>
              <a:spcAft>
                <a:spcPts val="1800"/>
              </a:spcAft>
              <a:buNone/>
              <a:tabLst>
                <a:tab pos="844550" algn="l"/>
              </a:tabLst>
            </a:pPr>
            <a:r>
              <a:rPr lang="fr-FR" sz="1600" dirty="0">
                <a:latin typeface="Bookman Old Style"/>
                <a:ea typeface="Calibri"/>
                <a:cs typeface="Times New Roman"/>
              </a:rPr>
              <a:t>respecter			</a:t>
            </a:r>
            <a:endParaRPr lang="en-US" sz="1600" dirty="0">
              <a:ea typeface="Calibri"/>
              <a:cs typeface="Times New Roman"/>
            </a:endParaRPr>
          </a:p>
          <a:p>
            <a:pPr marL="0" marR="0" indent="0">
              <a:lnSpc>
                <a:spcPct val="200000"/>
              </a:lnSpc>
              <a:spcBef>
                <a:spcPts val="0"/>
              </a:spcBef>
              <a:spcAft>
                <a:spcPts val="1800"/>
              </a:spcAft>
              <a:buNone/>
              <a:tabLst>
                <a:tab pos="844550" algn="l"/>
              </a:tabLst>
            </a:pPr>
            <a:r>
              <a:rPr lang="fr-FR" sz="1600" dirty="0" smtClean="0">
                <a:latin typeface="Bookman Old Style"/>
                <a:ea typeface="Calibri"/>
                <a:cs typeface="Times New Roman"/>
              </a:rPr>
              <a:t>partager</a:t>
            </a:r>
            <a:endParaRPr lang="en-US" sz="1600" dirty="0">
              <a:ea typeface="Calibri"/>
              <a:cs typeface="Times New Roman"/>
            </a:endParaRPr>
          </a:p>
          <a:p>
            <a:pPr marL="0" marR="0" indent="0">
              <a:lnSpc>
                <a:spcPct val="200000"/>
              </a:lnSpc>
              <a:spcBef>
                <a:spcPts val="0"/>
              </a:spcBef>
              <a:spcAft>
                <a:spcPts val="1800"/>
              </a:spcAft>
              <a:buNone/>
              <a:tabLst>
                <a:tab pos="844550" algn="l"/>
              </a:tabLst>
            </a:pPr>
            <a:r>
              <a:rPr lang="fr-FR" sz="1600" dirty="0">
                <a:latin typeface="Bookman Old Style"/>
                <a:ea typeface="Calibri"/>
                <a:cs typeface="Times New Roman"/>
              </a:rPr>
              <a:t>envoyer un email	</a:t>
            </a:r>
            <a:endParaRPr lang="en-US" sz="1600" dirty="0">
              <a:ea typeface="Calibri"/>
              <a:cs typeface="Times New Roman"/>
            </a:endParaRPr>
          </a:p>
          <a:p>
            <a:pPr marL="0" marR="0" indent="0">
              <a:lnSpc>
                <a:spcPct val="200000"/>
              </a:lnSpc>
              <a:spcBef>
                <a:spcPts val="0"/>
              </a:spcBef>
              <a:spcAft>
                <a:spcPts val="1800"/>
              </a:spcAft>
              <a:buNone/>
              <a:tabLst>
                <a:tab pos="844550" algn="l"/>
              </a:tabLst>
            </a:pPr>
            <a:r>
              <a:rPr lang="fr-FR" sz="1600" dirty="0">
                <a:latin typeface="Bookman Old Style"/>
                <a:ea typeface="Calibri"/>
                <a:cs typeface="Times New Roman"/>
              </a:rPr>
              <a:t>pleurer				</a:t>
            </a:r>
            <a:endParaRPr lang="en-US" sz="1600" dirty="0">
              <a:ea typeface="Calibri"/>
              <a:cs typeface="Times New Roman"/>
            </a:endParaRPr>
          </a:p>
          <a:p>
            <a:pPr marL="0" marR="0" indent="0">
              <a:lnSpc>
                <a:spcPct val="200000"/>
              </a:lnSpc>
              <a:spcBef>
                <a:spcPts val="0"/>
              </a:spcBef>
              <a:spcAft>
                <a:spcPts val="1800"/>
              </a:spcAft>
              <a:buNone/>
              <a:tabLst>
                <a:tab pos="844550" algn="l"/>
              </a:tabLst>
            </a:pPr>
            <a:r>
              <a:rPr lang="fr-FR" sz="1600" dirty="0">
                <a:latin typeface="Bookman Old Style"/>
                <a:ea typeface="Calibri"/>
                <a:cs typeface="Times New Roman"/>
              </a:rPr>
              <a:t>crier</a:t>
            </a:r>
            <a:endParaRPr lang="en-US" sz="1600" dirty="0">
              <a:ea typeface="Calibri"/>
              <a:cs typeface="Times New Roman"/>
            </a:endParaRPr>
          </a:p>
          <a:p>
            <a:pPr marL="0" marR="0" indent="0">
              <a:lnSpc>
                <a:spcPct val="200000"/>
              </a:lnSpc>
              <a:spcBef>
                <a:spcPts val="0"/>
              </a:spcBef>
              <a:spcAft>
                <a:spcPts val="1800"/>
              </a:spcAft>
              <a:buNone/>
              <a:tabLst>
                <a:tab pos="844550" algn="l"/>
              </a:tabLst>
            </a:pPr>
            <a:r>
              <a:rPr lang="fr-FR" sz="1600" dirty="0">
                <a:latin typeface="Bookman Old Style"/>
                <a:ea typeface="Calibri"/>
                <a:cs typeface="Times New Roman"/>
              </a:rPr>
              <a:t>être heureux		</a:t>
            </a:r>
            <a:endParaRPr lang="en-US" sz="1600" dirty="0">
              <a:ea typeface="Calibri"/>
              <a:cs typeface="Times New Roman"/>
            </a:endParaRPr>
          </a:p>
          <a:p>
            <a:pPr marL="0" marR="0" indent="0">
              <a:lnSpc>
                <a:spcPct val="200000"/>
              </a:lnSpc>
              <a:spcBef>
                <a:spcPts val="0"/>
              </a:spcBef>
              <a:spcAft>
                <a:spcPts val="1800"/>
              </a:spcAft>
              <a:buNone/>
              <a:tabLst>
                <a:tab pos="844550" algn="l"/>
              </a:tabLst>
            </a:pPr>
            <a:r>
              <a:rPr lang="fr-FR" sz="1600" dirty="0">
                <a:latin typeface="Bookman Old Style"/>
                <a:ea typeface="Calibri"/>
                <a:cs typeface="Times New Roman"/>
              </a:rPr>
              <a:t>se disputer		</a:t>
            </a:r>
            <a:endParaRPr lang="en-US" sz="1600" dirty="0">
              <a:ea typeface="Calibri"/>
              <a:cs typeface="Times New Roman"/>
            </a:endParaRPr>
          </a:p>
          <a:p>
            <a:pPr marL="0" marR="0" indent="0">
              <a:lnSpc>
                <a:spcPct val="200000"/>
              </a:lnSpc>
              <a:spcBef>
                <a:spcPts val="0"/>
              </a:spcBef>
              <a:spcAft>
                <a:spcPts val="1800"/>
              </a:spcAft>
              <a:buNone/>
              <a:tabLst>
                <a:tab pos="844550" algn="l"/>
              </a:tabLst>
            </a:pPr>
            <a:r>
              <a:rPr lang="fr-FR" sz="1600" dirty="0">
                <a:latin typeface="Bookman Old Style"/>
                <a:ea typeface="Calibri"/>
                <a:cs typeface="Times New Roman"/>
              </a:rPr>
              <a:t>se parler			</a:t>
            </a:r>
            <a:endParaRPr lang="en-US" sz="1600" dirty="0">
              <a:ea typeface="Calibri"/>
              <a:cs typeface="Times New Roman"/>
            </a:endParaRPr>
          </a:p>
          <a:p>
            <a:pPr marL="0" marR="0" indent="0">
              <a:lnSpc>
                <a:spcPct val="200000"/>
              </a:lnSpc>
              <a:spcBef>
                <a:spcPts val="0"/>
              </a:spcBef>
              <a:spcAft>
                <a:spcPts val="1800"/>
              </a:spcAft>
              <a:buNone/>
              <a:tabLst>
                <a:tab pos="844550" algn="l"/>
              </a:tabLst>
            </a:pPr>
            <a:r>
              <a:rPr lang="fr-FR" sz="1600" dirty="0">
                <a:latin typeface="Bookman Old Style"/>
                <a:ea typeface="Calibri"/>
                <a:cs typeface="Times New Roman"/>
              </a:rPr>
              <a:t>s’aimer</a:t>
            </a:r>
            <a:endParaRPr lang="en-US" sz="1600" dirty="0">
              <a:ea typeface="Calibri"/>
              <a:cs typeface="Times New Roman"/>
            </a:endParaRPr>
          </a:p>
          <a:p>
            <a:pPr marL="0" marR="0" indent="0">
              <a:lnSpc>
                <a:spcPct val="200000"/>
              </a:lnSpc>
              <a:spcBef>
                <a:spcPts val="0"/>
              </a:spcBef>
              <a:spcAft>
                <a:spcPts val="1800"/>
              </a:spcAft>
              <a:buNone/>
              <a:tabLst>
                <a:tab pos="844550" algn="l"/>
              </a:tabLst>
            </a:pPr>
            <a:r>
              <a:rPr lang="fr-FR" sz="1600" dirty="0">
                <a:latin typeface="Bookman Old Style"/>
                <a:ea typeface="Calibri"/>
                <a:cs typeface="Times New Roman"/>
              </a:rPr>
              <a:t>se respecter </a:t>
            </a:r>
            <a:endParaRPr lang="en-US" sz="1600" dirty="0">
              <a:ea typeface="Calibri"/>
              <a:cs typeface="Times New Roman"/>
            </a:endParaRPr>
          </a:p>
          <a:p>
            <a:pPr marL="0" marR="0" indent="0">
              <a:lnSpc>
                <a:spcPct val="200000"/>
              </a:lnSpc>
              <a:spcBef>
                <a:spcPts val="0"/>
              </a:spcBef>
              <a:spcAft>
                <a:spcPts val="1800"/>
              </a:spcAft>
              <a:buNone/>
              <a:tabLst>
                <a:tab pos="844550" algn="l"/>
              </a:tabLst>
            </a:pPr>
            <a:r>
              <a:rPr lang="fr-FR" sz="1600" dirty="0">
                <a:latin typeface="Bookman Old Style"/>
                <a:ea typeface="Calibri"/>
                <a:cs typeface="Times New Roman"/>
              </a:rPr>
              <a:t>s’appeler		 	</a:t>
            </a:r>
            <a:endParaRPr lang="en-US" sz="1600" dirty="0">
              <a:ea typeface="Calibri"/>
              <a:cs typeface="Times New Roman"/>
            </a:endParaRPr>
          </a:p>
          <a:p>
            <a:pPr marL="0" marR="0" indent="0">
              <a:lnSpc>
                <a:spcPct val="200000"/>
              </a:lnSpc>
              <a:spcBef>
                <a:spcPts val="0"/>
              </a:spcBef>
              <a:spcAft>
                <a:spcPts val="1800"/>
              </a:spcAft>
              <a:buNone/>
              <a:tabLst>
                <a:tab pos="844550" algn="l"/>
              </a:tabLst>
            </a:pPr>
            <a:r>
              <a:rPr lang="fr-FR" sz="1600" dirty="0">
                <a:latin typeface="Bookman Old Style"/>
                <a:ea typeface="Calibri"/>
                <a:cs typeface="Times New Roman"/>
              </a:rPr>
              <a:t>s’aimer bien</a:t>
            </a:r>
            <a:endParaRPr lang="en-US" sz="1600" dirty="0">
              <a:ea typeface="Calibri"/>
              <a:cs typeface="Times New Roman"/>
            </a:endParaRPr>
          </a:p>
          <a:p>
            <a:pPr marL="0" marR="0" indent="0">
              <a:lnSpc>
                <a:spcPct val="200000"/>
              </a:lnSpc>
              <a:spcBef>
                <a:spcPts val="0"/>
              </a:spcBef>
              <a:spcAft>
                <a:spcPts val="1800"/>
              </a:spcAft>
              <a:buNone/>
              <a:tabLst>
                <a:tab pos="844550" algn="l"/>
              </a:tabLst>
            </a:pPr>
            <a:r>
              <a:rPr lang="fr-FR" sz="1600" dirty="0">
                <a:latin typeface="Bookman Old Style"/>
                <a:ea typeface="Calibri"/>
                <a:cs typeface="Times New Roman"/>
              </a:rPr>
              <a:t>s’envoyer des </a:t>
            </a:r>
            <a:r>
              <a:rPr lang="fr-FR" sz="1600" dirty="0" err="1" smtClean="0">
                <a:latin typeface="Bookman Old Style"/>
                <a:ea typeface="Calibri"/>
                <a:cs typeface="Times New Roman"/>
              </a:rPr>
              <a:t>textos</a:t>
            </a:r>
            <a:endParaRPr lang="en-US" sz="1600" dirty="0">
              <a:ea typeface="Calibri"/>
              <a:cs typeface="Times New Roman"/>
            </a:endParaRPr>
          </a:p>
          <a:p>
            <a:pPr marL="0" marR="0" indent="0">
              <a:lnSpc>
                <a:spcPct val="200000"/>
              </a:lnSpc>
              <a:spcBef>
                <a:spcPts val="0"/>
              </a:spcBef>
              <a:spcAft>
                <a:spcPts val="1800"/>
              </a:spcAft>
              <a:buNone/>
              <a:tabLst>
                <a:tab pos="844550" algn="l"/>
              </a:tabLst>
            </a:pPr>
            <a:r>
              <a:rPr lang="fr-FR" sz="1600" dirty="0">
                <a:latin typeface="Bookman Old Style"/>
                <a:ea typeface="Calibri"/>
                <a:cs typeface="Times New Roman"/>
              </a:rPr>
              <a:t>s’aider				</a:t>
            </a:r>
            <a:endParaRPr lang="en-US" sz="1600" dirty="0">
              <a:ea typeface="Calibri"/>
              <a:cs typeface="Times New Roman"/>
            </a:endParaRPr>
          </a:p>
          <a:p>
            <a:pPr marL="0" marR="0" indent="0">
              <a:lnSpc>
                <a:spcPct val="200000"/>
              </a:lnSpc>
              <a:spcBef>
                <a:spcPts val="0"/>
              </a:spcBef>
              <a:spcAft>
                <a:spcPts val="1800"/>
              </a:spcAft>
              <a:buNone/>
              <a:tabLst>
                <a:tab pos="844550" algn="l"/>
              </a:tabLst>
            </a:pPr>
            <a:r>
              <a:rPr lang="fr-FR" sz="1600" dirty="0">
                <a:latin typeface="Bookman Old Style"/>
                <a:ea typeface="Calibri"/>
                <a:cs typeface="Times New Roman"/>
              </a:rPr>
              <a:t>s’entendre bien</a:t>
            </a:r>
            <a:endParaRPr lang="en-US" sz="1600" dirty="0">
              <a:ea typeface="Calibri"/>
              <a:cs typeface="Times New Roman"/>
            </a:endParaRPr>
          </a:p>
          <a:p>
            <a:pPr marL="0" marR="0" indent="0">
              <a:lnSpc>
                <a:spcPct val="200000"/>
              </a:lnSpc>
              <a:spcBef>
                <a:spcPts val="0"/>
              </a:spcBef>
              <a:spcAft>
                <a:spcPts val="1800"/>
              </a:spcAft>
              <a:buNone/>
              <a:tabLst>
                <a:tab pos="844550" algn="l"/>
              </a:tabLst>
            </a:pPr>
            <a:r>
              <a:rPr lang="fr-FR" sz="1600" dirty="0">
                <a:latin typeface="Bookman Old Style"/>
                <a:ea typeface="Calibri"/>
                <a:cs typeface="Times New Roman"/>
              </a:rPr>
              <a:t>se mettre en </a:t>
            </a:r>
            <a:r>
              <a:rPr lang="fr-FR" sz="1600" dirty="0" smtClean="0">
                <a:latin typeface="Bookman Old Style"/>
                <a:ea typeface="Calibri"/>
                <a:cs typeface="Times New Roman"/>
              </a:rPr>
              <a:t>colère</a:t>
            </a:r>
          </a:p>
          <a:p>
            <a:pPr marL="0" marR="0" indent="0">
              <a:lnSpc>
                <a:spcPct val="200000"/>
              </a:lnSpc>
              <a:spcBef>
                <a:spcPts val="0"/>
              </a:spcBef>
              <a:spcAft>
                <a:spcPts val="1800"/>
              </a:spcAft>
              <a:buNone/>
              <a:tabLst>
                <a:tab pos="844550" algn="l"/>
              </a:tabLst>
            </a:pPr>
            <a:r>
              <a:rPr lang="fr-FR" sz="1600" dirty="0" smtClean="0">
                <a:latin typeface="Bookman Old Style"/>
                <a:ea typeface="Calibri"/>
                <a:cs typeface="Times New Roman"/>
              </a:rPr>
              <a:t>se </a:t>
            </a:r>
            <a:r>
              <a:rPr lang="fr-FR" sz="1600" dirty="0">
                <a:latin typeface="Bookman Old Style"/>
                <a:ea typeface="Calibri"/>
                <a:cs typeface="Times New Roman"/>
              </a:rPr>
              <a:t>sentir mal		</a:t>
            </a:r>
            <a:endParaRPr lang="fr-FR" sz="1600" dirty="0" smtClean="0">
              <a:latin typeface="Bookman Old Style"/>
              <a:ea typeface="Calibri"/>
              <a:cs typeface="Times New Roman"/>
            </a:endParaRPr>
          </a:p>
          <a:p>
            <a:pPr marL="0" marR="0" indent="0">
              <a:lnSpc>
                <a:spcPct val="200000"/>
              </a:lnSpc>
              <a:spcBef>
                <a:spcPts val="0"/>
              </a:spcBef>
              <a:spcAft>
                <a:spcPts val="1800"/>
              </a:spcAft>
              <a:buNone/>
              <a:tabLst>
                <a:tab pos="844550" algn="l"/>
              </a:tabLst>
            </a:pPr>
            <a:r>
              <a:rPr lang="fr-FR" sz="1600" dirty="0" smtClean="0">
                <a:latin typeface="Bookman Old Style"/>
                <a:ea typeface="Calibri"/>
                <a:cs typeface="Times New Roman"/>
              </a:rPr>
              <a:t>se </a:t>
            </a:r>
            <a:r>
              <a:rPr lang="fr-FR" sz="1600" dirty="0">
                <a:latin typeface="Bookman Old Style"/>
                <a:ea typeface="Calibri"/>
                <a:cs typeface="Times New Roman"/>
              </a:rPr>
              <a:t>plaindre</a:t>
            </a:r>
            <a:endParaRPr lang="en-US" sz="1600" dirty="0">
              <a:ea typeface="Calibri"/>
              <a:cs typeface="Times New Roman"/>
            </a:endParaRPr>
          </a:p>
          <a:p>
            <a:pPr marL="0" marR="0" indent="0">
              <a:lnSpc>
                <a:spcPct val="200000"/>
              </a:lnSpc>
              <a:spcBef>
                <a:spcPts val="0"/>
              </a:spcBef>
              <a:spcAft>
                <a:spcPts val="1800"/>
              </a:spcAft>
              <a:buNone/>
              <a:tabLst>
                <a:tab pos="844550" algn="l"/>
              </a:tabLst>
            </a:pPr>
            <a:r>
              <a:rPr lang="fr-FR" sz="1600" dirty="0">
                <a:latin typeface="Bookman Old Style"/>
                <a:ea typeface="Calibri"/>
                <a:cs typeface="Times New Roman"/>
              </a:rPr>
              <a:t>s’excuser		</a:t>
            </a:r>
            <a:endParaRPr lang="en-US" sz="1600" dirty="0">
              <a:ea typeface="Calibri"/>
              <a:cs typeface="Times New Roman"/>
            </a:endParaRP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039150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18" y="778087"/>
            <a:ext cx="3689497" cy="3689497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3904" y="3301679"/>
            <a:ext cx="4267712" cy="2839968"/>
          </a:xfrm>
        </p:spPr>
      </p:pic>
      <p:sp>
        <p:nvSpPr>
          <p:cNvPr id="2" name="TextBox 1"/>
          <p:cNvSpPr txBox="1"/>
          <p:nvPr/>
        </p:nvSpPr>
        <p:spPr>
          <a:xfrm>
            <a:off x="207818" y="4651355"/>
            <a:ext cx="43226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Je </a:t>
            </a:r>
            <a:r>
              <a:rPr lang="en-US" sz="3600" dirty="0" err="1" smtClean="0"/>
              <a:t>fais</a:t>
            </a:r>
            <a:r>
              <a:rPr lang="en-US" sz="3600" dirty="0" smtClean="0"/>
              <a:t> </a:t>
            </a:r>
            <a:r>
              <a:rPr lang="en-US" sz="3600" dirty="0" err="1" smtClean="0"/>
              <a:t>confiance</a:t>
            </a:r>
            <a:r>
              <a:rPr lang="en-US" sz="3600" dirty="0" smtClean="0"/>
              <a:t> à </a:t>
            </a:r>
            <a:r>
              <a:rPr lang="en-US" sz="3600" dirty="0" err="1" smtClean="0"/>
              <a:t>mon</a:t>
            </a:r>
            <a:r>
              <a:rPr lang="en-US" sz="3600" dirty="0" smtClean="0"/>
              <a:t> </a:t>
            </a:r>
            <a:r>
              <a:rPr lang="en-US" sz="3600" dirty="0" err="1"/>
              <a:t>p</a:t>
            </a:r>
            <a:r>
              <a:rPr lang="en-US" sz="3600" dirty="0" err="1" smtClean="0"/>
              <a:t>ère</a:t>
            </a:r>
            <a:r>
              <a:rPr lang="en-US" sz="3600" dirty="0" smtClean="0"/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735253" y="1745673"/>
            <a:ext cx="440874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J’agace</a:t>
            </a:r>
            <a:r>
              <a:rPr lang="en-US" sz="3600" dirty="0" smtClean="0"/>
              <a:t> </a:t>
            </a:r>
            <a:r>
              <a:rPr lang="en-US" sz="3600" dirty="0" err="1" smtClean="0"/>
              <a:t>souvent</a:t>
            </a:r>
            <a:r>
              <a:rPr lang="en-US" sz="3600" dirty="0" smtClean="0"/>
              <a:t> </a:t>
            </a:r>
            <a:r>
              <a:rPr lang="en-US" sz="3600" dirty="0" err="1" smtClean="0"/>
              <a:t>mon</a:t>
            </a:r>
            <a:r>
              <a:rPr lang="en-US" sz="3600" dirty="0" smtClean="0"/>
              <a:t> </a:t>
            </a:r>
            <a:r>
              <a:rPr lang="en-US" sz="3600" dirty="0" err="1" smtClean="0"/>
              <a:t>père</a:t>
            </a:r>
            <a:r>
              <a:rPr lang="en-US" sz="3600" dirty="0" smtClean="0"/>
              <a:t>.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3317057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067044"/>
            <a:ext cx="4218709" cy="2807359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3727" y="2509583"/>
            <a:ext cx="3963324" cy="3963324"/>
          </a:xfrm>
        </p:spPr>
      </p:pic>
      <p:sp>
        <p:nvSpPr>
          <p:cNvPr id="2" name="TextBox 1"/>
          <p:cNvSpPr txBox="1"/>
          <p:nvPr/>
        </p:nvSpPr>
        <p:spPr>
          <a:xfrm>
            <a:off x="457200" y="4094018"/>
            <a:ext cx="38030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/>
              <a:t>g</a:t>
            </a:r>
            <a:r>
              <a:rPr lang="en-US" sz="3600" dirty="0" err="1" smtClean="0"/>
              <a:t>arder</a:t>
            </a:r>
            <a:r>
              <a:rPr lang="en-US" sz="3600" dirty="0" smtClean="0"/>
              <a:t> un secret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5195456" y="1673982"/>
            <a:ext cx="34437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/>
              <a:t>e</a:t>
            </a:r>
            <a:r>
              <a:rPr lang="en-US" sz="3600" dirty="0" err="1" smtClean="0"/>
              <a:t>nvoyer</a:t>
            </a:r>
            <a:r>
              <a:rPr lang="en-US" sz="3600" dirty="0" smtClean="0"/>
              <a:t> un email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58000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" y="1067044"/>
            <a:ext cx="4218709" cy="2807359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3007570"/>
            <a:ext cx="3963324" cy="3963324"/>
          </a:xfrm>
        </p:spPr>
      </p:pic>
      <p:sp>
        <p:nvSpPr>
          <p:cNvPr id="2" name="TextBox 1"/>
          <p:cNvSpPr txBox="1"/>
          <p:nvPr/>
        </p:nvSpPr>
        <p:spPr>
          <a:xfrm>
            <a:off x="114300" y="4260273"/>
            <a:ext cx="38030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Je </a:t>
            </a:r>
            <a:r>
              <a:rPr lang="en-US" sz="3600" dirty="0" err="1" smtClean="0"/>
              <a:t>garde</a:t>
            </a:r>
            <a:r>
              <a:rPr lang="en-US" sz="3600" dirty="0" smtClean="0"/>
              <a:t> les secrets de ma </a:t>
            </a:r>
            <a:r>
              <a:rPr lang="en-US" sz="3600" dirty="0" err="1" smtClean="0"/>
              <a:t>soeur</a:t>
            </a:r>
            <a:r>
              <a:rPr lang="en-US" sz="3600" dirty="0" smtClean="0"/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821382" y="1642647"/>
            <a:ext cx="44888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J’envoie</a:t>
            </a:r>
            <a:r>
              <a:rPr lang="en-US" sz="3600" dirty="0" smtClean="0"/>
              <a:t> des emails à ma </a:t>
            </a:r>
            <a:r>
              <a:rPr lang="en-US" sz="3600" dirty="0" err="1" smtClean="0"/>
              <a:t>soeur</a:t>
            </a:r>
            <a:r>
              <a:rPr lang="en-US" sz="36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896227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1340" y="852055"/>
            <a:ext cx="5205980" cy="3483273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640" y="3086917"/>
            <a:ext cx="4424682" cy="3064501"/>
          </a:xfrm>
        </p:spPr>
      </p:pic>
      <p:sp>
        <p:nvSpPr>
          <p:cNvPr id="2" name="TextBox 1"/>
          <p:cNvSpPr txBox="1"/>
          <p:nvPr/>
        </p:nvSpPr>
        <p:spPr>
          <a:xfrm>
            <a:off x="426026" y="4447310"/>
            <a:ext cx="38030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/>
              <a:t>ê</a:t>
            </a:r>
            <a:r>
              <a:rPr lang="en-US" sz="3600" dirty="0" err="1" smtClean="0"/>
              <a:t>tre</a:t>
            </a:r>
            <a:r>
              <a:rPr lang="en-US" sz="3600" dirty="0" smtClean="0"/>
              <a:t> </a:t>
            </a:r>
            <a:r>
              <a:rPr lang="en-US" sz="3600" dirty="0" err="1" smtClean="0"/>
              <a:t>heureux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5242128" y="1955585"/>
            <a:ext cx="30697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rire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9521716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1340" y="852055"/>
            <a:ext cx="5205980" cy="3483273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640" y="3086917"/>
            <a:ext cx="4424682" cy="3064501"/>
          </a:xfrm>
        </p:spPr>
      </p:pic>
      <p:sp>
        <p:nvSpPr>
          <p:cNvPr id="2" name="TextBox 1"/>
          <p:cNvSpPr txBox="1"/>
          <p:nvPr/>
        </p:nvSpPr>
        <p:spPr>
          <a:xfrm>
            <a:off x="426026" y="4447310"/>
            <a:ext cx="38030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Ma </a:t>
            </a:r>
            <a:r>
              <a:rPr lang="en-US" sz="3600" dirty="0" err="1"/>
              <a:t>f</a:t>
            </a:r>
            <a:r>
              <a:rPr lang="en-US" sz="3600" dirty="0" err="1" smtClean="0"/>
              <a:t>amille</a:t>
            </a:r>
            <a:r>
              <a:rPr lang="en-US" sz="3600" dirty="0" smtClean="0"/>
              <a:t>, nous </a:t>
            </a:r>
            <a:r>
              <a:rPr lang="en-US" sz="3600" dirty="0" err="1" smtClean="0"/>
              <a:t>sommes</a:t>
            </a:r>
            <a:r>
              <a:rPr lang="en-US" sz="3600" dirty="0" smtClean="0"/>
              <a:t> </a:t>
            </a:r>
            <a:r>
              <a:rPr lang="en-US" sz="3600" dirty="0" err="1" smtClean="0"/>
              <a:t>heureux</a:t>
            </a:r>
            <a:r>
              <a:rPr lang="en-US" sz="3600" dirty="0" smtClean="0"/>
              <a:t>.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4564641" y="1955585"/>
            <a:ext cx="42052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Ma </a:t>
            </a:r>
            <a:r>
              <a:rPr lang="en-US" sz="3600" dirty="0" err="1" smtClean="0"/>
              <a:t>famille</a:t>
            </a:r>
            <a:r>
              <a:rPr lang="en-US" sz="3600" dirty="0" smtClean="0"/>
              <a:t>, nous </a:t>
            </a:r>
            <a:r>
              <a:rPr lang="en-US" sz="3600" dirty="0" err="1" smtClean="0"/>
              <a:t>rions</a:t>
            </a:r>
            <a:r>
              <a:rPr lang="en-US" sz="3600" dirty="0" smtClean="0"/>
              <a:t> beaucoup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1700981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974</TotalTime>
  <Words>606</Words>
  <Application>Microsoft Macintosh PowerPoint</Application>
  <PresentationFormat>On-screen Show (4:3)</PresentationFormat>
  <Paragraphs>146</Paragraphs>
  <Slides>44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Office Theme</vt:lpstr>
      <vt:lpstr>Unité 2 Leçon 2 I can talk about relationships.</vt:lpstr>
      <vt:lpstr>Comment sont tes relations familiales? Y a-t-il des problèmes?</vt:lpstr>
      <vt:lpstr>2.2 les verbes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Comment sont tes relations familiales?</vt:lpstr>
      <vt:lpstr>Comment sont tes relations familiales?</vt:lpstr>
      <vt:lpstr>Comment sont tes relations familiales?</vt:lpstr>
      <vt:lpstr>Comment sont tes relations familiales?</vt:lpstr>
      <vt:lpstr>sondage</vt:lpstr>
      <vt:lpstr>2.2 les verbes réciproques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Comment sont tes rapports entre amis?</vt:lpstr>
      <vt:lpstr>Comment sont tes rapports entre amis?</vt:lpstr>
      <vt:lpstr>Comment sont tes rapports entre amis?</vt:lpstr>
      <vt:lpstr>Comment sont tes rapports entre amis?</vt:lpstr>
      <vt:lpstr>Envelope Activity:  1. Inside your envelope are verbs.   2. Choose one and write a sentence using that verb that describes a relationship in your life.   3. Share with your partner and make corrections if necessary. 4.  Practice for 5 minutes.</vt:lpstr>
      <vt:lpstr>Four Corners Interview</vt:lpstr>
      <vt:lpstr>Flyswatter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caractéristiques</dc:title>
  <dc:creator>John McFarland</dc:creator>
  <cp:lastModifiedBy>Teacher</cp:lastModifiedBy>
  <cp:revision>48</cp:revision>
  <dcterms:created xsi:type="dcterms:W3CDTF">2013-10-03T00:47:20Z</dcterms:created>
  <dcterms:modified xsi:type="dcterms:W3CDTF">2016-09-19T19:04:19Z</dcterms:modified>
</cp:coreProperties>
</file>