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82" r:id="rId2"/>
    <p:sldId id="383" r:id="rId3"/>
    <p:sldId id="384"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4595"/>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989E3-520A-4FA4-AC18-A3B4ABBE44C4}"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744F8-66BD-42FC-A67E-6523D487D1F8}" type="slidenum">
              <a:rPr lang="en-US" smtClean="0"/>
              <a:pPr/>
              <a:t>‹#›</a:t>
            </a:fld>
            <a:endParaRPr lang="en-US"/>
          </a:p>
        </p:txBody>
      </p:sp>
    </p:spTree>
    <p:extLst>
      <p:ext uri="{BB962C8B-B14F-4D97-AF65-F5344CB8AC3E}">
        <p14:creationId xmlns:p14="http://schemas.microsoft.com/office/powerpoint/2010/main" val="91252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a:t>
            </a:r>
            <a:r>
              <a:rPr lang="en-US" baseline="0" dirty="0" smtClean="0"/>
              <a:t>t everyday, I start my classes off with conversations, rotating partners several times. They are very used to asking and answering questions!  So, this is what they will be doing here.  If they need help forming questions, you could run a quick brainstorming session</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a:t>
            </a:fld>
            <a:endParaRPr lang="en-US"/>
          </a:p>
        </p:txBody>
      </p:sp>
    </p:spTree>
    <p:extLst>
      <p:ext uri="{BB962C8B-B14F-4D97-AF65-F5344CB8AC3E}">
        <p14:creationId xmlns:p14="http://schemas.microsoft.com/office/powerpoint/2010/main" val="192077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16</a:t>
            </a:fld>
            <a:endParaRPr lang="en-US"/>
          </a:p>
        </p:txBody>
      </p:sp>
    </p:spTree>
    <p:extLst>
      <p:ext uri="{BB962C8B-B14F-4D97-AF65-F5344CB8AC3E}">
        <p14:creationId xmlns:p14="http://schemas.microsoft.com/office/powerpoint/2010/main" val="285181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17</a:t>
            </a:fld>
            <a:endParaRPr lang="en-US"/>
          </a:p>
        </p:txBody>
      </p:sp>
    </p:spTree>
    <p:extLst>
      <p:ext uri="{BB962C8B-B14F-4D97-AF65-F5344CB8AC3E}">
        <p14:creationId xmlns:p14="http://schemas.microsoft.com/office/powerpoint/2010/main" val="207972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 practice with flyswatter</a:t>
            </a:r>
            <a:r>
              <a:rPr lang="en-US" baseline="0" dirty="0" smtClean="0"/>
              <a:t> (full sentences) – they need to hit the one that is the best (</a:t>
            </a:r>
            <a:r>
              <a:rPr lang="en-US" baseline="0" dirty="0" err="1" smtClean="0"/>
              <a:t>etre</a:t>
            </a:r>
            <a:r>
              <a:rPr lang="en-US" baseline="0" dirty="0" smtClean="0"/>
              <a:t> </a:t>
            </a:r>
            <a:r>
              <a:rPr lang="en-US" baseline="0" dirty="0" err="1" smtClean="0"/>
              <a:t>banquier</a:t>
            </a:r>
            <a:r>
              <a:rPr lang="en-US" baseline="0" dirty="0" smtClean="0"/>
              <a:t> </a:t>
            </a:r>
            <a:r>
              <a:rPr lang="en-US" baseline="0" dirty="0" err="1" smtClean="0"/>
              <a:t>est</a:t>
            </a:r>
            <a:r>
              <a:rPr lang="en-US" baseline="0" dirty="0" smtClean="0"/>
              <a:t> </a:t>
            </a:r>
            <a:r>
              <a:rPr lang="en-US" baseline="0" dirty="0" err="1" smtClean="0"/>
              <a:t>pire</a:t>
            </a:r>
            <a:r>
              <a:rPr lang="en-US" baseline="0" dirty="0" smtClean="0"/>
              <a:t> </a:t>
            </a:r>
            <a:r>
              <a:rPr lang="en-US" baseline="0" dirty="0" err="1" smtClean="0"/>
              <a:t>qu’etre</a:t>
            </a:r>
            <a:r>
              <a:rPr lang="en-US" baseline="0" dirty="0" smtClean="0"/>
              <a:t> artiste, they hit artiste)</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25</a:t>
            </a:fld>
            <a:endParaRPr lang="en-US"/>
          </a:p>
        </p:txBody>
      </p:sp>
    </p:spTree>
    <p:extLst>
      <p:ext uri="{BB962C8B-B14F-4D97-AF65-F5344CB8AC3E}">
        <p14:creationId xmlns:p14="http://schemas.microsoft.com/office/powerpoint/2010/main" val="137957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Sondage</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27</a:t>
            </a:fld>
            <a:endParaRPr lang="en-US"/>
          </a:p>
        </p:txBody>
      </p:sp>
    </p:spTree>
    <p:extLst>
      <p:ext uri="{BB962C8B-B14F-4D97-AF65-F5344CB8AC3E}">
        <p14:creationId xmlns:p14="http://schemas.microsoft.com/office/powerpoint/2010/main" val="404991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fld id="{54E0C35D-F917-4C1E-B008-D11CFF41847E}" type="datetimeFigureOut">
              <a:rPr lang="en-US" smtClean="0"/>
              <a:pPr/>
              <a:t>1/11/2017</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Slide Number Placeholder 5"/>
          <p:cNvSpPr>
            <a:spLocks noGrp="1"/>
          </p:cNvSpPr>
          <p:nvPr>
            <p:ph type="sldNum" sz="quarter" idx="16"/>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fld id="{54E0C35D-F917-4C1E-B008-D11CFF41847E}" type="datetimeFigureOut">
              <a:rPr lang="en-US" smtClean="0"/>
              <a:pPr/>
              <a:t>1/11/2017</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4E0C35D-F917-4C1E-B008-D11CFF41847E}" type="datetimeFigureOut">
              <a:rPr lang="en-US" smtClean="0"/>
              <a:pPr/>
              <a:t>1/11/2017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1F88ED1-592C-47D5-92CE-8F754DE739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4E0C35D-F917-4C1E-B008-D11CFF41847E}" type="datetimeFigureOut">
              <a:rPr lang="en-US" smtClean="0"/>
              <a:pPr/>
              <a:t>1/11/2017</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1F88ED1-592C-47D5-92CE-8F754DE7391A}" type="slidenum">
              <a:rPr lang="en-US" smtClean="0"/>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1" fontAlgn="base" hangingPunct="1">
        <a:lnSpc>
          <a:spcPts val="5800"/>
        </a:lnSpc>
        <a:spcBef>
          <a:spcPct val="0"/>
        </a:spcBef>
        <a:spcAft>
          <a:spcPct val="0"/>
        </a:spcAft>
        <a:defRPr sz="5400">
          <a:solidFill>
            <a:schemeClr val="tx2"/>
          </a:solidFill>
          <a:latin typeface="Palatino Linotype" pitchFamily="18" charset="0"/>
        </a:defRPr>
      </a:lvl2pPr>
      <a:lvl3pPr algn="ctr" rtl="0" eaLnBrk="1" fontAlgn="base" hangingPunct="1">
        <a:lnSpc>
          <a:spcPts val="5800"/>
        </a:lnSpc>
        <a:spcBef>
          <a:spcPct val="0"/>
        </a:spcBef>
        <a:spcAft>
          <a:spcPct val="0"/>
        </a:spcAft>
        <a:defRPr sz="5400">
          <a:solidFill>
            <a:schemeClr val="tx2"/>
          </a:solidFill>
          <a:latin typeface="Palatino Linotype" pitchFamily="18" charset="0"/>
        </a:defRPr>
      </a:lvl3pPr>
      <a:lvl4pPr algn="ctr" rtl="0" eaLnBrk="1" fontAlgn="base" hangingPunct="1">
        <a:lnSpc>
          <a:spcPts val="5800"/>
        </a:lnSpc>
        <a:spcBef>
          <a:spcPct val="0"/>
        </a:spcBef>
        <a:spcAft>
          <a:spcPct val="0"/>
        </a:spcAft>
        <a:defRPr sz="5400">
          <a:solidFill>
            <a:schemeClr val="tx2"/>
          </a:solidFill>
          <a:latin typeface="Palatino Linotype" pitchFamily="18" charset="0"/>
        </a:defRPr>
      </a:lvl4pPr>
      <a:lvl5pPr algn="ctr" rtl="0" eaLnBrk="1" fontAlgn="base" hangingPunct="1">
        <a:lnSpc>
          <a:spcPts val="5800"/>
        </a:lnSpc>
        <a:spcBef>
          <a:spcPct val="0"/>
        </a:spcBef>
        <a:spcAft>
          <a:spcPct val="0"/>
        </a:spcAft>
        <a:defRPr sz="5400">
          <a:solidFill>
            <a:schemeClr val="tx2"/>
          </a:solidFill>
          <a:latin typeface="Palatino Linotype" pitchFamily="18" charset="0"/>
        </a:defRPr>
      </a:lvl5pPr>
      <a:lvl6pPr marL="457200" algn="ctr" rtl="0" eaLnBrk="1" fontAlgn="base" hangingPunct="1">
        <a:lnSpc>
          <a:spcPts val="5800"/>
        </a:lnSpc>
        <a:spcBef>
          <a:spcPct val="0"/>
        </a:spcBef>
        <a:spcAft>
          <a:spcPct val="0"/>
        </a:spcAft>
        <a:defRPr sz="5400">
          <a:solidFill>
            <a:schemeClr val="tx2"/>
          </a:solidFill>
          <a:latin typeface="Palatino Linotype" pitchFamily="18" charset="0"/>
        </a:defRPr>
      </a:lvl6pPr>
      <a:lvl7pPr marL="914400" algn="ctr" rtl="0" eaLnBrk="1" fontAlgn="base" hangingPunct="1">
        <a:lnSpc>
          <a:spcPts val="5800"/>
        </a:lnSpc>
        <a:spcBef>
          <a:spcPct val="0"/>
        </a:spcBef>
        <a:spcAft>
          <a:spcPct val="0"/>
        </a:spcAft>
        <a:defRPr sz="5400">
          <a:solidFill>
            <a:schemeClr val="tx2"/>
          </a:solidFill>
          <a:latin typeface="Palatino Linotype" pitchFamily="18" charset="0"/>
        </a:defRPr>
      </a:lvl7pPr>
      <a:lvl8pPr marL="1371600" algn="ctr" rtl="0" eaLnBrk="1" fontAlgn="base" hangingPunct="1">
        <a:lnSpc>
          <a:spcPts val="5800"/>
        </a:lnSpc>
        <a:spcBef>
          <a:spcPct val="0"/>
        </a:spcBef>
        <a:spcAft>
          <a:spcPct val="0"/>
        </a:spcAft>
        <a:defRPr sz="5400">
          <a:solidFill>
            <a:schemeClr val="tx2"/>
          </a:solidFill>
          <a:latin typeface="Palatino Linotype" pitchFamily="18" charset="0"/>
        </a:defRPr>
      </a:lvl8pPr>
      <a:lvl9pPr marL="1828800" algn="ctr" rtl="0" eaLnBrk="1" fontAlgn="base" hangingPunct="1">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1" fontAlgn="base" hangingPunct="1">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1" fontAlgn="base" hangingPunct="1">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3.jpeg"/><Relationship Id="rId7"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44.jpeg"/><Relationship Id="rId4" Type="http://schemas.openxmlformats.org/officeDocument/2006/relationships/image" Target="../media/image45.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8.jpeg"/><Relationship Id="rId18" Type="http://schemas.openxmlformats.org/officeDocument/2006/relationships/image" Target="../media/image44.jpeg"/><Relationship Id="rId3" Type="http://schemas.openxmlformats.org/officeDocument/2006/relationships/image" Target="../media/image8.jpeg"/><Relationship Id="rId21" Type="http://schemas.openxmlformats.org/officeDocument/2006/relationships/image" Target="../media/image53.png"/><Relationship Id="rId7" Type="http://schemas.openxmlformats.org/officeDocument/2006/relationships/image" Target="../media/image18.jpeg"/><Relationship Id="rId12" Type="http://schemas.openxmlformats.org/officeDocument/2006/relationships/image" Target="../media/image26.jpeg"/><Relationship Id="rId17" Type="http://schemas.openxmlformats.org/officeDocument/2006/relationships/image" Target="../media/image48.jpeg"/><Relationship Id="rId2" Type="http://schemas.openxmlformats.org/officeDocument/2006/relationships/notesSlide" Target="../notesSlides/notesSlide4.xml"/><Relationship Id="rId16" Type="http://schemas.openxmlformats.org/officeDocument/2006/relationships/image" Target="../media/image37.jpeg"/><Relationship Id="rId20"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5.jpeg"/><Relationship Id="rId5" Type="http://schemas.openxmlformats.org/officeDocument/2006/relationships/image" Target="../media/image12.jpeg"/><Relationship Id="rId15" Type="http://schemas.openxmlformats.org/officeDocument/2006/relationships/image" Target="../media/image34.jpeg"/><Relationship Id="rId10" Type="http://schemas.openxmlformats.org/officeDocument/2006/relationships/image" Target="../media/image22.jpeg"/><Relationship Id="rId19" Type="http://schemas.openxmlformats.org/officeDocument/2006/relationships/image" Target="../media/image45.jpeg"/><Relationship Id="rId4" Type="http://schemas.openxmlformats.org/officeDocument/2006/relationships/image" Target="../media/image10.jpeg"/><Relationship Id="rId9" Type="http://schemas.openxmlformats.org/officeDocument/2006/relationships/image" Target="../media/image20.jpeg"/><Relationship Id="rId1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39.jpeg"/><Relationship Id="rId18" Type="http://schemas.openxmlformats.org/officeDocument/2006/relationships/image" Target="../media/image49.jpeg"/><Relationship Id="rId3" Type="http://schemas.openxmlformats.org/officeDocument/2006/relationships/image" Target="../media/image13.jpeg"/><Relationship Id="rId21" Type="http://schemas.openxmlformats.org/officeDocument/2006/relationships/image" Target="../media/image52.jpeg"/><Relationship Id="rId7" Type="http://schemas.openxmlformats.org/officeDocument/2006/relationships/image" Target="../media/image23.jpeg"/><Relationship Id="rId12" Type="http://schemas.openxmlformats.org/officeDocument/2006/relationships/image" Target="../media/image36.jpeg"/><Relationship Id="rId17" Type="http://schemas.openxmlformats.org/officeDocument/2006/relationships/image" Target="../media/image43.jpeg"/><Relationship Id="rId2" Type="http://schemas.openxmlformats.org/officeDocument/2006/relationships/image" Target="../media/image9.jpeg"/><Relationship Id="rId16" Type="http://schemas.openxmlformats.org/officeDocument/2006/relationships/image" Target="../media/image47.png"/><Relationship Id="rId20"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41.jpeg"/><Relationship Id="rId10" Type="http://schemas.openxmlformats.org/officeDocument/2006/relationships/image" Target="../media/image32.jpeg"/><Relationship Id="rId19" Type="http://schemas.openxmlformats.org/officeDocument/2006/relationships/image" Target="../media/image50.jpeg"/><Relationship Id="rId4" Type="http://schemas.openxmlformats.org/officeDocument/2006/relationships/image" Target="../media/image15.jpeg"/><Relationship Id="rId9" Type="http://schemas.openxmlformats.org/officeDocument/2006/relationships/image" Target="../media/image27.jpeg"/><Relationship Id="rId1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4.1.1</a:t>
            </a:r>
            <a:br>
              <a:rPr lang="en-US" dirty="0" smtClean="0"/>
            </a:br>
            <a:r>
              <a:rPr lang="en-US" dirty="0" smtClean="0"/>
              <a:t> Je </a:t>
            </a:r>
            <a:r>
              <a:rPr lang="en-US" dirty="0" err="1" smtClean="0"/>
              <a:t>peux</a:t>
            </a:r>
            <a:r>
              <a:rPr lang="en-US" dirty="0" smtClean="0"/>
              <a:t> </a:t>
            </a:r>
            <a:r>
              <a:rPr lang="en-US" dirty="0" err="1" smtClean="0"/>
              <a:t>parler</a:t>
            </a:r>
            <a:r>
              <a:rPr lang="en-US" dirty="0" smtClean="0"/>
              <a:t> </a:t>
            </a:r>
            <a:r>
              <a:rPr lang="en-US" dirty="0" smtClean="0"/>
              <a:t>des professions.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043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pic>
        <p:nvPicPr>
          <p:cNvPr id="4" name="Picture 8" descr="http://www.fourth-wall.fr/wp-content/uploads/2015/04/reunion.jpg"/>
          <p:cNvPicPr>
            <a:picLocks noChangeAspect="1" noChangeArrowheads="1"/>
          </p:cNvPicPr>
          <p:nvPr/>
        </p:nvPicPr>
        <p:blipFill>
          <a:blip r:embed="rId2" cstate="print"/>
          <a:srcRect/>
          <a:stretch>
            <a:fillRect/>
          </a:stretch>
        </p:blipFill>
        <p:spPr bwMode="auto">
          <a:xfrm>
            <a:off x="381000" y="2514600"/>
            <a:ext cx="3956050" cy="2526118"/>
          </a:xfrm>
          <a:prstGeom prst="rect">
            <a:avLst/>
          </a:prstGeom>
          <a:noFill/>
        </p:spPr>
      </p:pic>
      <p:pic>
        <p:nvPicPr>
          <p:cNvPr id="5" name="Picture 6" descr="https://encrypted-tbn0.gstatic.com/images?q=tbn:ANd9GcSRY7DtWyguiqJddIGPEI5Rv7ukbQwYl1ufDnlWtayGRsx_Zplz"/>
          <p:cNvPicPr>
            <a:picLocks noChangeAspect="1" noChangeArrowheads="1"/>
          </p:cNvPicPr>
          <p:nvPr/>
        </p:nvPicPr>
        <p:blipFill>
          <a:blip r:embed="rId3" cstate="print"/>
          <a:srcRect l="18987" t="7512"/>
          <a:stretch>
            <a:fillRect/>
          </a:stretch>
        </p:blipFill>
        <p:spPr bwMode="auto">
          <a:xfrm>
            <a:off x="5257800" y="1981200"/>
            <a:ext cx="3193436" cy="3276600"/>
          </a:xfrm>
          <a:prstGeom prst="rect">
            <a:avLst/>
          </a:prstGeom>
          <a:noFill/>
        </p:spPr>
      </p:pic>
      <p:pic>
        <p:nvPicPr>
          <p:cNvPr id="6" name="Picture 10" descr="http://www.ouestfrance-emploi.com/sites/default/files/styles/610-largeur/public/fiches_metiers/416_78365740.jpg?itok=y7lVDBdo"/>
          <p:cNvPicPr>
            <a:picLocks noChangeAspect="1" noChangeArrowheads="1"/>
          </p:cNvPicPr>
          <p:nvPr/>
        </p:nvPicPr>
        <p:blipFill>
          <a:blip r:embed="rId4" cstate="print"/>
          <a:srcRect l="17505"/>
          <a:stretch>
            <a:fillRect/>
          </a:stretch>
        </p:blipFill>
        <p:spPr bwMode="auto">
          <a:xfrm>
            <a:off x="304800" y="1913686"/>
            <a:ext cx="4428200" cy="3572714"/>
          </a:xfrm>
          <a:prstGeom prst="rect">
            <a:avLst/>
          </a:prstGeom>
          <a:noFill/>
        </p:spPr>
      </p:pic>
      <p:pic>
        <p:nvPicPr>
          <p:cNvPr id="7" name="Picture 12" descr="http://static.pratique.fr/images/unsized/co/comptable.jpg"/>
          <p:cNvPicPr>
            <a:picLocks noChangeAspect="1" noChangeArrowheads="1"/>
          </p:cNvPicPr>
          <p:nvPr/>
        </p:nvPicPr>
        <p:blipFill>
          <a:blip r:embed="rId5" cstate="print"/>
          <a:srcRect/>
          <a:stretch>
            <a:fillRect/>
          </a:stretch>
        </p:blipFill>
        <p:spPr bwMode="auto">
          <a:xfrm>
            <a:off x="5105400" y="2751886"/>
            <a:ext cx="3508375" cy="2338917"/>
          </a:xfrm>
          <a:prstGeom prst="rect">
            <a:avLst/>
          </a:prstGeom>
          <a:noFill/>
        </p:spPr>
      </p:pic>
    </p:spTree>
    <p:extLst>
      <p:ext uri="{BB962C8B-B14F-4D97-AF65-F5344CB8AC3E}">
        <p14:creationId xmlns:p14="http://schemas.microsoft.com/office/powerpoint/2010/main" val="19750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nadirpress.net/infermierDSDSDSi.jpg"/>
          <p:cNvPicPr>
            <a:picLocks noChangeAspect="1" noChangeArrowheads="1"/>
          </p:cNvPicPr>
          <p:nvPr/>
        </p:nvPicPr>
        <p:blipFill>
          <a:blip r:embed="rId2" cstate="print"/>
          <a:srcRect/>
          <a:stretch>
            <a:fillRect/>
          </a:stretch>
        </p:blipFill>
        <p:spPr bwMode="auto">
          <a:xfrm>
            <a:off x="2590800" y="2362200"/>
            <a:ext cx="3324860" cy="2659888"/>
          </a:xfrm>
          <a:prstGeom prst="rect">
            <a:avLst/>
          </a:prstGeom>
          <a:noFill/>
        </p:spPr>
      </p:pic>
      <p:sp>
        <p:nvSpPr>
          <p:cNvPr id="2" name="Title 1"/>
          <p:cNvSpPr>
            <a:spLocks noGrp="1"/>
          </p:cNvSpPr>
          <p:nvPr>
            <p:ph type="title"/>
          </p:nvPr>
        </p:nvSpPr>
        <p:spPr>
          <a:xfrm>
            <a:off x="457200" y="0"/>
            <a:ext cx="8229600" cy="990600"/>
          </a:xfrm>
        </p:spPr>
        <p:txBody>
          <a:bodyPr/>
          <a:lstStyle/>
          <a:p>
            <a:r>
              <a:rPr lang="fr-FR" dirty="0" smtClean="0"/>
              <a:t>Médecine</a:t>
            </a:r>
            <a:endParaRPr lang="fr-FR" dirty="0"/>
          </a:p>
        </p:txBody>
      </p:sp>
      <p:pic>
        <p:nvPicPr>
          <p:cNvPr id="31746" name="Picture 2" descr="http://www.professionmedecin.fr/wp-content/uploads/Fotolia_18830710_M.jpg"/>
          <p:cNvPicPr>
            <a:picLocks noChangeAspect="1" noChangeArrowheads="1"/>
          </p:cNvPicPr>
          <p:nvPr/>
        </p:nvPicPr>
        <p:blipFill>
          <a:blip r:embed="rId3" cstate="print"/>
          <a:srcRect/>
          <a:stretch>
            <a:fillRect/>
          </a:stretch>
        </p:blipFill>
        <p:spPr bwMode="auto">
          <a:xfrm>
            <a:off x="0" y="762000"/>
            <a:ext cx="3022602" cy="2675980"/>
          </a:xfrm>
          <a:prstGeom prst="rect">
            <a:avLst/>
          </a:prstGeom>
          <a:noFill/>
        </p:spPr>
      </p:pic>
      <p:pic>
        <p:nvPicPr>
          <p:cNvPr id="31754" name="Picture 10" descr="http://img15.hostingpics.net/pics/360333professionnelconfiance.jpg"/>
          <p:cNvPicPr>
            <a:picLocks noChangeAspect="1" noChangeArrowheads="1"/>
          </p:cNvPicPr>
          <p:nvPr/>
        </p:nvPicPr>
        <p:blipFill>
          <a:blip r:embed="rId4" cstate="print"/>
          <a:srcRect/>
          <a:stretch>
            <a:fillRect/>
          </a:stretch>
        </p:blipFill>
        <p:spPr bwMode="auto">
          <a:xfrm>
            <a:off x="5181600" y="4914900"/>
            <a:ext cx="3940174" cy="1943100"/>
          </a:xfrm>
          <a:prstGeom prst="rect">
            <a:avLst/>
          </a:prstGeom>
          <a:noFill/>
        </p:spPr>
      </p:pic>
      <p:sp>
        <p:nvSpPr>
          <p:cNvPr id="10" name="TextBox 9"/>
          <p:cNvSpPr txBox="1"/>
          <p:nvPr/>
        </p:nvSpPr>
        <p:spPr>
          <a:xfrm>
            <a:off x="3148330" y="1134070"/>
            <a:ext cx="3557270" cy="646331"/>
          </a:xfrm>
          <a:prstGeom prst="rect">
            <a:avLst/>
          </a:prstGeom>
          <a:noFill/>
        </p:spPr>
        <p:txBody>
          <a:bodyPr wrap="square" rtlCol="0">
            <a:spAutoFit/>
          </a:bodyPr>
          <a:lstStyle/>
          <a:p>
            <a:r>
              <a:rPr lang="fr-FR" dirty="0" smtClean="0"/>
              <a:t>Un médecin</a:t>
            </a:r>
          </a:p>
          <a:p>
            <a:r>
              <a:rPr lang="fr-FR" dirty="0" smtClean="0"/>
              <a:t>Une médecin / femme médecin</a:t>
            </a:r>
            <a:endParaRPr lang="fr-FR" dirty="0"/>
          </a:p>
        </p:txBody>
      </p:sp>
      <p:sp>
        <p:nvSpPr>
          <p:cNvPr id="11" name="TextBox 10"/>
          <p:cNvSpPr txBox="1"/>
          <p:nvPr/>
        </p:nvSpPr>
        <p:spPr>
          <a:xfrm>
            <a:off x="5943600" y="3124200"/>
            <a:ext cx="2209800" cy="646331"/>
          </a:xfrm>
          <a:prstGeom prst="rect">
            <a:avLst/>
          </a:prstGeom>
          <a:noFill/>
        </p:spPr>
        <p:txBody>
          <a:bodyPr wrap="square" rtlCol="0">
            <a:spAutoFit/>
          </a:bodyPr>
          <a:lstStyle/>
          <a:p>
            <a:r>
              <a:rPr lang="fr-FR" dirty="0" smtClean="0"/>
              <a:t>Un infirmier</a:t>
            </a:r>
          </a:p>
          <a:p>
            <a:r>
              <a:rPr lang="fr-FR" dirty="0" smtClean="0"/>
              <a:t>Une infirmière</a:t>
            </a:r>
          </a:p>
        </p:txBody>
      </p:sp>
      <p:sp>
        <p:nvSpPr>
          <p:cNvPr id="12" name="TextBox 11"/>
          <p:cNvSpPr txBox="1"/>
          <p:nvPr/>
        </p:nvSpPr>
        <p:spPr>
          <a:xfrm>
            <a:off x="2971800" y="5943600"/>
            <a:ext cx="2209800" cy="646331"/>
          </a:xfrm>
          <a:prstGeom prst="rect">
            <a:avLst/>
          </a:prstGeom>
          <a:noFill/>
        </p:spPr>
        <p:txBody>
          <a:bodyPr wrap="square" rtlCol="0">
            <a:spAutoFit/>
          </a:bodyPr>
          <a:lstStyle/>
          <a:p>
            <a:r>
              <a:rPr lang="fr-FR" smtClean="0"/>
              <a:t>Un pharmacien</a:t>
            </a:r>
          </a:p>
          <a:p>
            <a:r>
              <a:rPr lang="fr-FR" smtClean="0"/>
              <a:t>Une pharmacienne</a:t>
            </a:r>
            <a:endParaRPr lang="fr-FR"/>
          </a:p>
        </p:txBody>
      </p:sp>
    </p:spTree>
    <p:extLst>
      <p:ext uri="{BB962C8B-B14F-4D97-AF65-F5344CB8AC3E}">
        <p14:creationId xmlns:p14="http://schemas.microsoft.com/office/powerpoint/2010/main" val="26040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fr-FR" dirty="0" smtClean="0"/>
              <a:t>Médecine</a:t>
            </a:r>
            <a:endParaRPr lang="fr-FR" dirty="0"/>
          </a:p>
        </p:txBody>
      </p:sp>
      <p:pic>
        <p:nvPicPr>
          <p:cNvPr id="31748" name="Picture 4" descr="http://www.interbiolab.com/wp-content/uploads/2015/06/choisir-veterinaire-410.jpg"/>
          <p:cNvPicPr>
            <a:picLocks noChangeAspect="1" noChangeArrowheads="1"/>
          </p:cNvPicPr>
          <p:nvPr/>
        </p:nvPicPr>
        <p:blipFill>
          <a:blip r:embed="rId2" cstate="print"/>
          <a:srcRect b="6383"/>
          <a:stretch>
            <a:fillRect/>
          </a:stretch>
        </p:blipFill>
        <p:spPr bwMode="auto">
          <a:xfrm>
            <a:off x="4679488" y="2057400"/>
            <a:ext cx="4464512" cy="2874712"/>
          </a:xfrm>
          <a:prstGeom prst="rect">
            <a:avLst/>
          </a:prstGeom>
          <a:noFill/>
        </p:spPr>
      </p:pic>
      <p:pic>
        <p:nvPicPr>
          <p:cNvPr id="31752" name="Picture 8" descr="http://sante.lefigaro.fr/sites/default/files/styles/450_x_190/public/media/field_visuel/dentiste.jpg?itok=Cy6U9KPu"/>
          <p:cNvPicPr>
            <a:picLocks noChangeAspect="1" noChangeArrowheads="1"/>
          </p:cNvPicPr>
          <p:nvPr/>
        </p:nvPicPr>
        <p:blipFill>
          <a:blip r:embed="rId3" cstate="print"/>
          <a:srcRect l="12444"/>
          <a:stretch>
            <a:fillRect/>
          </a:stretch>
        </p:blipFill>
        <p:spPr bwMode="auto">
          <a:xfrm>
            <a:off x="0" y="1143000"/>
            <a:ext cx="4779940" cy="2305050"/>
          </a:xfrm>
          <a:prstGeom prst="rect">
            <a:avLst/>
          </a:prstGeom>
          <a:noFill/>
        </p:spPr>
      </p:pic>
      <p:pic>
        <p:nvPicPr>
          <p:cNvPr id="31756" name="Picture 12" descr="http://sante.lefigaro.fr/sites/default/files/styles/450_x_190/public/media/field_visuel/kinesitherapeute.jpg?itok=EblhSVG6"/>
          <p:cNvPicPr>
            <a:picLocks noChangeAspect="1" noChangeArrowheads="1"/>
          </p:cNvPicPr>
          <p:nvPr/>
        </p:nvPicPr>
        <p:blipFill>
          <a:blip r:embed="rId4" cstate="print"/>
          <a:srcRect l="19556"/>
          <a:stretch>
            <a:fillRect/>
          </a:stretch>
        </p:blipFill>
        <p:spPr bwMode="auto">
          <a:xfrm>
            <a:off x="914400" y="4552950"/>
            <a:ext cx="4391722" cy="2305050"/>
          </a:xfrm>
          <a:prstGeom prst="rect">
            <a:avLst/>
          </a:prstGeom>
          <a:noFill/>
        </p:spPr>
      </p:pic>
      <p:sp>
        <p:nvSpPr>
          <p:cNvPr id="10" name="TextBox 9"/>
          <p:cNvSpPr txBox="1"/>
          <p:nvPr/>
        </p:nvSpPr>
        <p:spPr>
          <a:xfrm>
            <a:off x="6934200" y="4953000"/>
            <a:ext cx="2209800" cy="646331"/>
          </a:xfrm>
          <a:prstGeom prst="rect">
            <a:avLst/>
          </a:prstGeom>
          <a:noFill/>
        </p:spPr>
        <p:txBody>
          <a:bodyPr wrap="square" rtlCol="0">
            <a:spAutoFit/>
          </a:bodyPr>
          <a:lstStyle/>
          <a:p>
            <a:r>
              <a:rPr lang="fr-FR" dirty="0" smtClean="0"/>
              <a:t>Un vétérinaire</a:t>
            </a:r>
          </a:p>
          <a:p>
            <a:r>
              <a:rPr lang="fr-FR" dirty="0" smtClean="0"/>
              <a:t>Une vétérinaire</a:t>
            </a:r>
            <a:endParaRPr lang="fr-FR" dirty="0"/>
          </a:p>
        </p:txBody>
      </p:sp>
      <p:sp>
        <p:nvSpPr>
          <p:cNvPr id="11" name="TextBox 10"/>
          <p:cNvSpPr txBox="1"/>
          <p:nvPr/>
        </p:nvSpPr>
        <p:spPr>
          <a:xfrm>
            <a:off x="5486400" y="5846512"/>
            <a:ext cx="2667000" cy="923330"/>
          </a:xfrm>
          <a:prstGeom prst="rect">
            <a:avLst/>
          </a:prstGeom>
          <a:noFill/>
        </p:spPr>
        <p:txBody>
          <a:bodyPr wrap="square" rtlCol="0">
            <a:spAutoFit/>
          </a:bodyPr>
          <a:lstStyle/>
          <a:p>
            <a:r>
              <a:rPr lang="fr-FR" dirty="0" smtClean="0"/>
              <a:t>Un </a:t>
            </a:r>
            <a:r>
              <a:rPr lang="fr-FR" dirty="0" err="1" smtClean="0"/>
              <a:t>kinéstherapeute</a:t>
            </a:r>
            <a:endParaRPr lang="fr-FR" dirty="0" smtClean="0"/>
          </a:p>
          <a:p>
            <a:r>
              <a:rPr lang="fr-FR" dirty="0" smtClean="0"/>
              <a:t>Une </a:t>
            </a:r>
            <a:r>
              <a:rPr lang="fr-FR" dirty="0" err="1" smtClean="0"/>
              <a:t>kinéstherapeute</a:t>
            </a:r>
            <a:endParaRPr lang="fr-FR" dirty="0"/>
          </a:p>
          <a:p>
            <a:endParaRPr lang="fr-FR" dirty="0"/>
          </a:p>
        </p:txBody>
      </p:sp>
      <p:sp>
        <p:nvSpPr>
          <p:cNvPr id="12" name="TextBox 11"/>
          <p:cNvSpPr txBox="1"/>
          <p:nvPr/>
        </p:nvSpPr>
        <p:spPr>
          <a:xfrm>
            <a:off x="1295400" y="3505200"/>
            <a:ext cx="2209800" cy="646331"/>
          </a:xfrm>
          <a:prstGeom prst="rect">
            <a:avLst/>
          </a:prstGeom>
          <a:noFill/>
        </p:spPr>
        <p:txBody>
          <a:bodyPr wrap="square" rtlCol="0">
            <a:spAutoFit/>
          </a:bodyPr>
          <a:lstStyle/>
          <a:p>
            <a:r>
              <a:rPr lang="fr-FR" dirty="0" smtClean="0"/>
              <a:t>Un dentiste</a:t>
            </a:r>
          </a:p>
          <a:p>
            <a:r>
              <a:rPr lang="fr-FR" dirty="0" smtClean="0"/>
              <a:t>Une dentiste</a:t>
            </a:r>
            <a:endParaRPr lang="fr-FR" dirty="0"/>
          </a:p>
        </p:txBody>
      </p:sp>
    </p:spTree>
    <p:extLst>
      <p:ext uri="{BB962C8B-B14F-4D97-AF65-F5344CB8AC3E}">
        <p14:creationId xmlns:p14="http://schemas.microsoft.com/office/powerpoint/2010/main" val="3865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pic>
        <p:nvPicPr>
          <p:cNvPr id="3" name="Picture 2" descr="http://www.professionmedecin.fr/wp-content/uploads/Fotolia_18830710_M.jpg"/>
          <p:cNvPicPr>
            <a:picLocks noChangeAspect="1" noChangeArrowheads="1"/>
          </p:cNvPicPr>
          <p:nvPr/>
        </p:nvPicPr>
        <p:blipFill>
          <a:blip r:embed="rId2" cstate="print"/>
          <a:srcRect/>
          <a:stretch>
            <a:fillRect/>
          </a:stretch>
        </p:blipFill>
        <p:spPr bwMode="auto">
          <a:xfrm>
            <a:off x="609600" y="2590800"/>
            <a:ext cx="3022602" cy="2675980"/>
          </a:xfrm>
          <a:prstGeom prst="rect">
            <a:avLst/>
          </a:prstGeom>
          <a:noFill/>
        </p:spPr>
      </p:pic>
      <p:pic>
        <p:nvPicPr>
          <p:cNvPr id="5" name="Picture 4" descr="http://www.interbiolab.com/wp-content/uploads/2015/06/choisir-veterinaire-410.jpg"/>
          <p:cNvPicPr>
            <a:picLocks noChangeAspect="1" noChangeArrowheads="1"/>
          </p:cNvPicPr>
          <p:nvPr/>
        </p:nvPicPr>
        <p:blipFill>
          <a:blip r:embed="rId3" cstate="print"/>
          <a:srcRect b="6383"/>
          <a:stretch>
            <a:fillRect/>
          </a:stretch>
        </p:blipFill>
        <p:spPr bwMode="auto">
          <a:xfrm>
            <a:off x="4343400" y="2514600"/>
            <a:ext cx="4464512" cy="2874712"/>
          </a:xfrm>
          <a:prstGeom prst="rect">
            <a:avLst/>
          </a:prstGeom>
          <a:noFill/>
        </p:spPr>
      </p:pic>
      <p:pic>
        <p:nvPicPr>
          <p:cNvPr id="6" name="Picture 10" descr="http://img15.hostingpics.net/pics/360333professionnelconfiance.jpg"/>
          <p:cNvPicPr>
            <a:picLocks noChangeAspect="1" noChangeArrowheads="1"/>
          </p:cNvPicPr>
          <p:nvPr/>
        </p:nvPicPr>
        <p:blipFill>
          <a:blip r:embed="rId4" cstate="print"/>
          <a:srcRect/>
          <a:stretch>
            <a:fillRect/>
          </a:stretch>
        </p:blipFill>
        <p:spPr bwMode="auto">
          <a:xfrm>
            <a:off x="4648200" y="3124200"/>
            <a:ext cx="3940174" cy="1943100"/>
          </a:xfrm>
          <a:prstGeom prst="rect">
            <a:avLst/>
          </a:prstGeom>
          <a:noFill/>
        </p:spPr>
      </p:pic>
      <p:pic>
        <p:nvPicPr>
          <p:cNvPr id="7" name="Picture 12" descr="http://sante.lefigaro.fr/sites/default/files/styles/450_x_190/public/media/field_visuel/kinesitherapeute.jpg?itok=EblhSVG6"/>
          <p:cNvPicPr>
            <a:picLocks noChangeAspect="1" noChangeArrowheads="1"/>
          </p:cNvPicPr>
          <p:nvPr/>
        </p:nvPicPr>
        <p:blipFill>
          <a:blip r:embed="rId5" cstate="print"/>
          <a:srcRect l="19556"/>
          <a:stretch>
            <a:fillRect/>
          </a:stretch>
        </p:blipFill>
        <p:spPr bwMode="auto">
          <a:xfrm>
            <a:off x="0" y="2971800"/>
            <a:ext cx="4391722" cy="2305050"/>
          </a:xfrm>
          <a:prstGeom prst="rect">
            <a:avLst/>
          </a:prstGeom>
          <a:noFill/>
        </p:spPr>
      </p:pic>
    </p:spTree>
    <p:extLst>
      <p:ext uri="{BB962C8B-B14F-4D97-AF65-F5344CB8AC3E}">
        <p14:creationId xmlns:p14="http://schemas.microsoft.com/office/powerpoint/2010/main" val="389280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fr-FR" smtClean="0"/>
              <a:t>Ordre public</a:t>
            </a:r>
            <a:endParaRPr lang="fr-FR"/>
          </a:p>
        </p:txBody>
      </p:sp>
      <p:pic>
        <p:nvPicPr>
          <p:cNvPr id="32770" name="Picture 2" descr="http://droitaffaires.com/photos_avocats/avocat-aaziz_perez.jpg"/>
          <p:cNvPicPr>
            <a:picLocks noChangeAspect="1" noChangeArrowheads="1"/>
          </p:cNvPicPr>
          <p:nvPr/>
        </p:nvPicPr>
        <p:blipFill>
          <a:blip r:embed="rId2" cstate="print"/>
          <a:srcRect l="8664" t="4255" b="4255"/>
          <a:stretch>
            <a:fillRect/>
          </a:stretch>
        </p:blipFill>
        <p:spPr bwMode="auto">
          <a:xfrm>
            <a:off x="304800" y="1828800"/>
            <a:ext cx="2409825" cy="3276600"/>
          </a:xfrm>
          <a:prstGeom prst="rect">
            <a:avLst/>
          </a:prstGeom>
          <a:noFill/>
        </p:spPr>
      </p:pic>
      <p:pic>
        <p:nvPicPr>
          <p:cNvPr id="32772" name="Picture 4" descr="http://s.wat.tv/image/juge-instruction-procureur_1r3jy_3ixzzv.jpg"/>
          <p:cNvPicPr>
            <a:picLocks noChangeAspect="1" noChangeArrowheads="1"/>
          </p:cNvPicPr>
          <p:nvPr/>
        </p:nvPicPr>
        <p:blipFill>
          <a:blip r:embed="rId3" cstate="print"/>
          <a:srcRect l="8333" r="8333"/>
          <a:stretch>
            <a:fillRect/>
          </a:stretch>
        </p:blipFill>
        <p:spPr bwMode="auto">
          <a:xfrm>
            <a:off x="2819400" y="2057400"/>
            <a:ext cx="3810000" cy="2571751"/>
          </a:xfrm>
          <a:prstGeom prst="rect">
            <a:avLst/>
          </a:prstGeom>
          <a:noFill/>
        </p:spPr>
      </p:pic>
      <p:pic>
        <p:nvPicPr>
          <p:cNvPr id="32774" name="Picture 6" descr="http://apprendrelementalismedotcom.files.wordpress.com/2012/01/parler-comme-politicien-l-1.jpeg"/>
          <p:cNvPicPr>
            <a:picLocks noChangeAspect="1" noChangeArrowheads="1"/>
          </p:cNvPicPr>
          <p:nvPr/>
        </p:nvPicPr>
        <p:blipFill>
          <a:blip r:embed="rId4" cstate="print"/>
          <a:srcRect/>
          <a:stretch>
            <a:fillRect/>
          </a:stretch>
        </p:blipFill>
        <p:spPr bwMode="auto">
          <a:xfrm>
            <a:off x="6781800" y="1905000"/>
            <a:ext cx="2114550" cy="2847976"/>
          </a:xfrm>
          <a:prstGeom prst="rect">
            <a:avLst/>
          </a:prstGeom>
          <a:noFill/>
        </p:spPr>
      </p:pic>
      <p:pic>
        <p:nvPicPr>
          <p:cNvPr id="32778" name="Picture 10" descr="http://www.ambafrance-hr.org/IMG/jpg/PoliciersFrDubrovnik2011seconde.jpg?2930/10acbcfd3761b01adcf6ebb06f680aca09a74ba7"/>
          <p:cNvPicPr>
            <a:picLocks noChangeAspect="1" noChangeArrowheads="1"/>
          </p:cNvPicPr>
          <p:nvPr/>
        </p:nvPicPr>
        <p:blipFill>
          <a:blip r:embed="rId5" cstate="print"/>
          <a:srcRect/>
          <a:stretch>
            <a:fillRect/>
          </a:stretch>
        </p:blipFill>
        <p:spPr bwMode="auto">
          <a:xfrm>
            <a:off x="9906000" y="3657600"/>
            <a:ext cx="6124575" cy="4505325"/>
          </a:xfrm>
          <a:prstGeom prst="rect">
            <a:avLst/>
          </a:prstGeom>
          <a:noFill/>
        </p:spPr>
      </p:pic>
      <p:pic>
        <p:nvPicPr>
          <p:cNvPr id="32780" name="Picture 12" descr="https://c1.staticflickr.com/7/6148/5964380639_bf5ce63084_b.jpg"/>
          <p:cNvPicPr>
            <a:picLocks noChangeAspect="1" noChangeArrowheads="1"/>
          </p:cNvPicPr>
          <p:nvPr/>
        </p:nvPicPr>
        <p:blipFill>
          <a:blip r:embed="rId6" cstate="print"/>
          <a:srcRect/>
          <a:stretch>
            <a:fillRect/>
          </a:stretch>
        </p:blipFill>
        <p:spPr bwMode="auto">
          <a:xfrm>
            <a:off x="10134600" y="-304800"/>
            <a:ext cx="5334000" cy="3880694"/>
          </a:xfrm>
          <a:prstGeom prst="rect">
            <a:avLst/>
          </a:prstGeom>
          <a:noFill/>
        </p:spPr>
      </p:pic>
      <p:pic>
        <p:nvPicPr>
          <p:cNvPr id="32782" name="Picture 14" descr="http://www.academie-de-police.ch/ap-root/wp-content/uploads/2014/07/IMG_9453.jpg"/>
          <p:cNvPicPr>
            <a:picLocks noChangeAspect="1" noChangeArrowheads="1"/>
          </p:cNvPicPr>
          <p:nvPr/>
        </p:nvPicPr>
        <p:blipFill>
          <a:blip r:embed="rId7" cstate="print"/>
          <a:srcRect/>
          <a:stretch>
            <a:fillRect/>
          </a:stretch>
        </p:blipFill>
        <p:spPr bwMode="auto">
          <a:xfrm>
            <a:off x="9372600" y="-3048000"/>
            <a:ext cx="6324600" cy="4216400"/>
          </a:xfrm>
          <a:prstGeom prst="rect">
            <a:avLst/>
          </a:prstGeom>
          <a:noFill/>
        </p:spPr>
      </p:pic>
      <p:sp>
        <p:nvSpPr>
          <p:cNvPr id="12" name="TextBox 11"/>
          <p:cNvSpPr txBox="1"/>
          <p:nvPr/>
        </p:nvSpPr>
        <p:spPr>
          <a:xfrm>
            <a:off x="457200" y="5181600"/>
            <a:ext cx="2209800" cy="646331"/>
          </a:xfrm>
          <a:prstGeom prst="rect">
            <a:avLst/>
          </a:prstGeom>
          <a:noFill/>
        </p:spPr>
        <p:txBody>
          <a:bodyPr wrap="square" rtlCol="0">
            <a:spAutoFit/>
          </a:bodyPr>
          <a:lstStyle/>
          <a:p>
            <a:r>
              <a:rPr lang="fr-FR" dirty="0" smtClean="0"/>
              <a:t>Un avocat</a:t>
            </a:r>
          </a:p>
          <a:p>
            <a:r>
              <a:rPr lang="fr-FR" dirty="0" smtClean="0"/>
              <a:t>Une avocate</a:t>
            </a:r>
            <a:endParaRPr lang="fr-FR" dirty="0"/>
          </a:p>
        </p:txBody>
      </p:sp>
      <p:sp>
        <p:nvSpPr>
          <p:cNvPr id="13" name="TextBox 12"/>
          <p:cNvSpPr txBox="1"/>
          <p:nvPr/>
        </p:nvSpPr>
        <p:spPr>
          <a:xfrm>
            <a:off x="3657600" y="4724400"/>
            <a:ext cx="2209800" cy="646331"/>
          </a:xfrm>
          <a:prstGeom prst="rect">
            <a:avLst/>
          </a:prstGeom>
          <a:noFill/>
        </p:spPr>
        <p:txBody>
          <a:bodyPr wrap="square" rtlCol="0">
            <a:spAutoFit/>
          </a:bodyPr>
          <a:lstStyle/>
          <a:p>
            <a:pPr algn="ctr"/>
            <a:r>
              <a:rPr lang="fr-FR" dirty="0" smtClean="0"/>
              <a:t>Un juge</a:t>
            </a:r>
          </a:p>
          <a:p>
            <a:pPr algn="ctr"/>
            <a:r>
              <a:rPr lang="fr-FR" dirty="0" smtClean="0"/>
              <a:t>Une juge</a:t>
            </a:r>
            <a:endParaRPr lang="fr-FR" dirty="0"/>
          </a:p>
        </p:txBody>
      </p:sp>
      <p:sp>
        <p:nvSpPr>
          <p:cNvPr id="14" name="TextBox 13"/>
          <p:cNvSpPr txBox="1"/>
          <p:nvPr/>
        </p:nvSpPr>
        <p:spPr>
          <a:xfrm>
            <a:off x="6705600" y="4876800"/>
            <a:ext cx="2209800" cy="646331"/>
          </a:xfrm>
          <a:prstGeom prst="rect">
            <a:avLst/>
          </a:prstGeom>
          <a:noFill/>
        </p:spPr>
        <p:txBody>
          <a:bodyPr wrap="square" rtlCol="0">
            <a:spAutoFit/>
          </a:bodyPr>
          <a:lstStyle/>
          <a:p>
            <a:pPr algn="ctr"/>
            <a:r>
              <a:rPr lang="fr-FR" dirty="0" smtClean="0"/>
              <a:t>Un politicien</a:t>
            </a:r>
          </a:p>
          <a:p>
            <a:pPr algn="ctr"/>
            <a:r>
              <a:rPr lang="fr-FR" dirty="0" smtClean="0"/>
              <a:t>Une politicienne</a:t>
            </a:r>
            <a:endParaRPr lang="fr-FR" dirty="0"/>
          </a:p>
        </p:txBody>
      </p:sp>
    </p:spTree>
    <p:extLst>
      <p:ext uri="{BB962C8B-B14F-4D97-AF65-F5344CB8AC3E}">
        <p14:creationId xmlns:p14="http://schemas.microsoft.com/office/powerpoint/2010/main" val="23483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fr-FR" smtClean="0"/>
              <a:t>Ordre public</a:t>
            </a:r>
            <a:endParaRPr lang="fr-FR"/>
          </a:p>
        </p:txBody>
      </p:sp>
      <p:pic>
        <p:nvPicPr>
          <p:cNvPr id="32776" name="Picture 8" descr="http://images.lpcdn.ca/435x290/201008/11/191690-policier-plus-metier-reserve-francais.jpg"/>
          <p:cNvPicPr>
            <a:picLocks noChangeAspect="1" noChangeArrowheads="1"/>
          </p:cNvPicPr>
          <p:nvPr/>
        </p:nvPicPr>
        <p:blipFill>
          <a:blip r:embed="rId2" cstate="print"/>
          <a:srcRect/>
          <a:stretch>
            <a:fillRect/>
          </a:stretch>
        </p:blipFill>
        <p:spPr bwMode="auto">
          <a:xfrm>
            <a:off x="4724400" y="1581149"/>
            <a:ext cx="4143375" cy="2762251"/>
          </a:xfrm>
          <a:prstGeom prst="rect">
            <a:avLst/>
          </a:prstGeom>
          <a:noFill/>
        </p:spPr>
      </p:pic>
      <p:pic>
        <p:nvPicPr>
          <p:cNvPr id="32778" name="Picture 10" descr="http://www.ambafrance-hr.org/IMG/jpg/PoliciersFrDubrovnik2011seconde.jpg?2930/10acbcfd3761b01adcf6ebb06f680aca09a74ba7"/>
          <p:cNvPicPr>
            <a:picLocks noChangeAspect="1" noChangeArrowheads="1"/>
          </p:cNvPicPr>
          <p:nvPr/>
        </p:nvPicPr>
        <p:blipFill>
          <a:blip r:embed="rId3" cstate="print"/>
          <a:srcRect/>
          <a:stretch>
            <a:fillRect/>
          </a:stretch>
        </p:blipFill>
        <p:spPr bwMode="auto">
          <a:xfrm>
            <a:off x="9906000" y="3657600"/>
            <a:ext cx="6124575" cy="4505325"/>
          </a:xfrm>
          <a:prstGeom prst="rect">
            <a:avLst/>
          </a:prstGeom>
          <a:noFill/>
        </p:spPr>
      </p:pic>
      <p:pic>
        <p:nvPicPr>
          <p:cNvPr id="32780" name="Picture 12" descr="https://c1.staticflickr.com/7/6148/5964380639_bf5ce63084_b.jpg"/>
          <p:cNvPicPr>
            <a:picLocks noChangeAspect="1" noChangeArrowheads="1"/>
          </p:cNvPicPr>
          <p:nvPr/>
        </p:nvPicPr>
        <p:blipFill>
          <a:blip r:embed="rId4" cstate="print"/>
          <a:srcRect/>
          <a:stretch>
            <a:fillRect/>
          </a:stretch>
        </p:blipFill>
        <p:spPr bwMode="auto">
          <a:xfrm>
            <a:off x="10134600" y="-304800"/>
            <a:ext cx="5334000" cy="3880694"/>
          </a:xfrm>
          <a:prstGeom prst="rect">
            <a:avLst/>
          </a:prstGeom>
          <a:noFill/>
        </p:spPr>
      </p:pic>
      <p:pic>
        <p:nvPicPr>
          <p:cNvPr id="32782" name="Picture 14" descr="http://www.academie-de-police.ch/ap-root/wp-content/uploads/2014/07/IMG_9453.jpg"/>
          <p:cNvPicPr>
            <a:picLocks noChangeAspect="1" noChangeArrowheads="1"/>
          </p:cNvPicPr>
          <p:nvPr/>
        </p:nvPicPr>
        <p:blipFill>
          <a:blip r:embed="rId5" cstate="print"/>
          <a:srcRect/>
          <a:stretch>
            <a:fillRect/>
          </a:stretch>
        </p:blipFill>
        <p:spPr bwMode="auto">
          <a:xfrm>
            <a:off x="9372600" y="-3048000"/>
            <a:ext cx="6324600" cy="4216400"/>
          </a:xfrm>
          <a:prstGeom prst="rect">
            <a:avLst/>
          </a:prstGeom>
          <a:noFill/>
        </p:spPr>
      </p:pic>
      <p:pic>
        <p:nvPicPr>
          <p:cNvPr id="32784" name="Picture 16" descr="http://auto.img.v4.skyrock.net/3614/32993614/pics/1347181568_small.jpg"/>
          <p:cNvPicPr>
            <a:picLocks noChangeAspect="1" noChangeArrowheads="1"/>
          </p:cNvPicPr>
          <p:nvPr/>
        </p:nvPicPr>
        <p:blipFill>
          <a:blip r:embed="rId6" cstate="print"/>
          <a:srcRect/>
          <a:stretch>
            <a:fillRect/>
          </a:stretch>
        </p:blipFill>
        <p:spPr bwMode="auto">
          <a:xfrm>
            <a:off x="304800" y="1581149"/>
            <a:ext cx="3810000" cy="2533651"/>
          </a:xfrm>
          <a:prstGeom prst="rect">
            <a:avLst/>
          </a:prstGeom>
          <a:noFill/>
        </p:spPr>
      </p:pic>
      <p:sp>
        <p:nvSpPr>
          <p:cNvPr id="11" name="TextBox 10"/>
          <p:cNvSpPr txBox="1"/>
          <p:nvPr/>
        </p:nvSpPr>
        <p:spPr>
          <a:xfrm>
            <a:off x="838200" y="4191000"/>
            <a:ext cx="2667000" cy="646331"/>
          </a:xfrm>
          <a:prstGeom prst="rect">
            <a:avLst/>
          </a:prstGeom>
          <a:noFill/>
        </p:spPr>
        <p:txBody>
          <a:bodyPr wrap="square" rtlCol="0">
            <a:spAutoFit/>
          </a:bodyPr>
          <a:lstStyle/>
          <a:p>
            <a:pPr algn="ctr"/>
            <a:r>
              <a:rPr lang="fr-FR" dirty="0" smtClean="0"/>
              <a:t>Un pompier</a:t>
            </a:r>
          </a:p>
          <a:p>
            <a:pPr algn="ctr"/>
            <a:r>
              <a:rPr lang="fr-FR" dirty="0" smtClean="0"/>
              <a:t>Une femme pompier</a:t>
            </a:r>
            <a:endParaRPr lang="fr-FR" dirty="0"/>
          </a:p>
        </p:txBody>
      </p:sp>
      <p:sp>
        <p:nvSpPr>
          <p:cNvPr id="12" name="TextBox 11"/>
          <p:cNvSpPr txBox="1"/>
          <p:nvPr/>
        </p:nvSpPr>
        <p:spPr>
          <a:xfrm>
            <a:off x="5715000" y="4419600"/>
            <a:ext cx="2209800" cy="646331"/>
          </a:xfrm>
          <a:prstGeom prst="rect">
            <a:avLst/>
          </a:prstGeom>
          <a:noFill/>
        </p:spPr>
        <p:txBody>
          <a:bodyPr wrap="square" rtlCol="0">
            <a:spAutoFit/>
          </a:bodyPr>
          <a:lstStyle/>
          <a:p>
            <a:pPr algn="ctr"/>
            <a:r>
              <a:rPr lang="fr-FR" dirty="0" smtClean="0"/>
              <a:t>Un policier</a:t>
            </a:r>
          </a:p>
          <a:p>
            <a:pPr algn="ctr"/>
            <a:r>
              <a:rPr lang="fr-FR" dirty="0" smtClean="0"/>
              <a:t>Une policière</a:t>
            </a:r>
            <a:endParaRPr lang="fr-FR" dirty="0"/>
          </a:p>
        </p:txBody>
      </p:sp>
    </p:spTree>
    <p:extLst>
      <p:ext uri="{BB962C8B-B14F-4D97-AF65-F5344CB8AC3E}">
        <p14:creationId xmlns:p14="http://schemas.microsoft.com/office/powerpoint/2010/main" val="38098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u="sng" dirty="0" err="1" smtClean="0"/>
              <a:t>pire</a:t>
            </a:r>
            <a:r>
              <a:rPr lang="en-US" dirty="0" smtClean="0"/>
              <a:t>?</a:t>
            </a:r>
            <a:endParaRPr lang="en-US" dirty="0"/>
          </a:p>
        </p:txBody>
      </p:sp>
      <p:pic>
        <p:nvPicPr>
          <p:cNvPr id="3" name="Picture 6" descr="http://apprendrelementalismedotcom.files.wordpress.com/2012/01/parler-comme-politicien-l-1.jpeg"/>
          <p:cNvPicPr>
            <a:picLocks noChangeAspect="1" noChangeArrowheads="1"/>
          </p:cNvPicPr>
          <p:nvPr/>
        </p:nvPicPr>
        <p:blipFill>
          <a:blip r:embed="rId3" cstate="print"/>
          <a:srcRect/>
          <a:stretch>
            <a:fillRect/>
          </a:stretch>
        </p:blipFill>
        <p:spPr bwMode="auto">
          <a:xfrm>
            <a:off x="5791200" y="2438400"/>
            <a:ext cx="2114550" cy="2847976"/>
          </a:xfrm>
          <a:prstGeom prst="rect">
            <a:avLst/>
          </a:prstGeom>
          <a:noFill/>
        </p:spPr>
      </p:pic>
      <p:pic>
        <p:nvPicPr>
          <p:cNvPr id="4" name="Picture 16" descr="http://auto.img.v4.skyrock.net/3614/32993614/pics/1347181568_small.jpg"/>
          <p:cNvPicPr>
            <a:picLocks noChangeAspect="1" noChangeArrowheads="1"/>
          </p:cNvPicPr>
          <p:nvPr/>
        </p:nvPicPr>
        <p:blipFill>
          <a:blip r:embed="rId4" cstate="print"/>
          <a:srcRect/>
          <a:stretch>
            <a:fillRect/>
          </a:stretch>
        </p:blipFill>
        <p:spPr bwMode="auto">
          <a:xfrm>
            <a:off x="762000" y="2514600"/>
            <a:ext cx="3810000" cy="2533651"/>
          </a:xfrm>
          <a:prstGeom prst="rect">
            <a:avLst/>
          </a:prstGeom>
          <a:noFill/>
        </p:spPr>
      </p:pic>
      <p:pic>
        <p:nvPicPr>
          <p:cNvPr id="5" name="Picture 4" descr="http://s.wat.tv/image/juge-instruction-procureur_1r3jy_3ixzzv.jpg"/>
          <p:cNvPicPr>
            <a:picLocks noChangeAspect="1" noChangeArrowheads="1"/>
          </p:cNvPicPr>
          <p:nvPr/>
        </p:nvPicPr>
        <p:blipFill>
          <a:blip r:embed="rId5" cstate="print"/>
          <a:srcRect l="8333" r="8333"/>
          <a:stretch>
            <a:fillRect/>
          </a:stretch>
        </p:blipFill>
        <p:spPr bwMode="auto">
          <a:xfrm>
            <a:off x="762000" y="2438400"/>
            <a:ext cx="3810000" cy="2571751"/>
          </a:xfrm>
          <a:prstGeom prst="rect">
            <a:avLst/>
          </a:prstGeom>
          <a:noFill/>
        </p:spPr>
      </p:pic>
      <p:pic>
        <p:nvPicPr>
          <p:cNvPr id="6" name="Picture 2" descr="http://droitaffaires.com/photos_avocats/avocat-aaziz_perez.jpg"/>
          <p:cNvPicPr>
            <a:picLocks noChangeAspect="1" noChangeArrowheads="1"/>
          </p:cNvPicPr>
          <p:nvPr/>
        </p:nvPicPr>
        <p:blipFill>
          <a:blip r:embed="rId6" cstate="print"/>
          <a:srcRect l="8664" t="4255" b="4255"/>
          <a:stretch>
            <a:fillRect/>
          </a:stretch>
        </p:blipFill>
        <p:spPr bwMode="auto">
          <a:xfrm>
            <a:off x="5562600" y="2209800"/>
            <a:ext cx="2409825" cy="3276600"/>
          </a:xfrm>
          <a:prstGeom prst="rect">
            <a:avLst/>
          </a:prstGeom>
          <a:noFill/>
        </p:spPr>
      </p:pic>
    </p:spTree>
    <p:extLst>
      <p:ext uri="{BB962C8B-B14F-4D97-AF65-F5344CB8AC3E}">
        <p14:creationId xmlns:p14="http://schemas.microsoft.com/office/powerpoint/2010/main" val="118769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fr-FR" smtClean="0"/>
              <a:t>Education</a:t>
            </a:r>
            <a:endParaRPr lang="fr-FR"/>
          </a:p>
        </p:txBody>
      </p:sp>
      <p:pic>
        <p:nvPicPr>
          <p:cNvPr id="33794" name="Picture 2" descr="http://www.lavisqteam.fr/wp-content/uploads/2014/10/19129815.jpg-r_640_600-b_1_D6D6D6-f_jpg-q_x-xxyxx.jpg"/>
          <p:cNvPicPr>
            <a:picLocks noChangeAspect="1" noChangeArrowheads="1"/>
          </p:cNvPicPr>
          <p:nvPr/>
        </p:nvPicPr>
        <p:blipFill>
          <a:blip r:embed="rId3" cstate="print"/>
          <a:srcRect/>
          <a:stretch>
            <a:fillRect/>
          </a:stretch>
        </p:blipFill>
        <p:spPr bwMode="auto">
          <a:xfrm>
            <a:off x="0" y="3505200"/>
            <a:ext cx="4457700" cy="2971800"/>
          </a:xfrm>
          <a:prstGeom prst="rect">
            <a:avLst/>
          </a:prstGeom>
          <a:noFill/>
        </p:spPr>
      </p:pic>
      <p:pic>
        <p:nvPicPr>
          <p:cNvPr id="33796" name="Picture 4" descr="http://idata.over-blog.com/0/10/64/33/images2/petitnicolas2.jpg"/>
          <p:cNvPicPr>
            <a:picLocks noChangeAspect="1" noChangeArrowheads="1"/>
          </p:cNvPicPr>
          <p:nvPr/>
        </p:nvPicPr>
        <p:blipFill>
          <a:blip r:embed="rId4" cstate="print"/>
          <a:srcRect/>
          <a:stretch>
            <a:fillRect/>
          </a:stretch>
        </p:blipFill>
        <p:spPr bwMode="auto">
          <a:xfrm>
            <a:off x="5029200" y="914400"/>
            <a:ext cx="3200400" cy="2556141"/>
          </a:xfrm>
          <a:prstGeom prst="rect">
            <a:avLst/>
          </a:prstGeom>
          <a:noFill/>
        </p:spPr>
      </p:pic>
      <p:pic>
        <p:nvPicPr>
          <p:cNvPr id="33798" name="Picture 6" descr="http://www.bls.gov/ooh/images/15182.jpg"/>
          <p:cNvPicPr>
            <a:picLocks noChangeAspect="1" noChangeArrowheads="1"/>
          </p:cNvPicPr>
          <p:nvPr/>
        </p:nvPicPr>
        <p:blipFill>
          <a:blip r:embed="rId5" cstate="print"/>
          <a:srcRect/>
          <a:stretch>
            <a:fillRect/>
          </a:stretch>
        </p:blipFill>
        <p:spPr bwMode="auto">
          <a:xfrm>
            <a:off x="381000" y="914400"/>
            <a:ext cx="3428998" cy="2286000"/>
          </a:xfrm>
          <a:prstGeom prst="rect">
            <a:avLst/>
          </a:prstGeom>
          <a:noFill/>
        </p:spPr>
      </p:pic>
      <p:pic>
        <p:nvPicPr>
          <p:cNvPr id="33800" name="Picture 8" descr="http://www.assist-ra.fr/wp-content/uploads/2014/01/secr%C3%A9taire.jpg"/>
          <p:cNvPicPr>
            <a:picLocks noChangeAspect="1" noChangeArrowheads="1"/>
          </p:cNvPicPr>
          <p:nvPr/>
        </p:nvPicPr>
        <p:blipFill>
          <a:blip r:embed="rId6" cstate="print"/>
          <a:srcRect/>
          <a:stretch>
            <a:fillRect/>
          </a:stretch>
        </p:blipFill>
        <p:spPr bwMode="auto">
          <a:xfrm>
            <a:off x="4926514" y="3470541"/>
            <a:ext cx="3939171" cy="2939540"/>
          </a:xfrm>
          <a:prstGeom prst="rect">
            <a:avLst/>
          </a:prstGeom>
          <a:noFill/>
        </p:spPr>
      </p:pic>
      <p:sp>
        <p:nvSpPr>
          <p:cNvPr id="8" name="TextBox 7"/>
          <p:cNvSpPr txBox="1"/>
          <p:nvPr/>
        </p:nvSpPr>
        <p:spPr>
          <a:xfrm>
            <a:off x="228600" y="191869"/>
            <a:ext cx="2209800" cy="646331"/>
          </a:xfrm>
          <a:prstGeom prst="rect">
            <a:avLst/>
          </a:prstGeom>
          <a:noFill/>
        </p:spPr>
        <p:txBody>
          <a:bodyPr wrap="square" rtlCol="0">
            <a:spAutoFit/>
          </a:bodyPr>
          <a:lstStyle/>
          <a:p>
            <a:pPr algn="ctr"/>
            <a:r>
              <a:rPr lang="fr-FR" dirty="0" smtClean="0"/>
              <a:t>Un conseiller</a:t>
            </a:r>
          </a:p>
          <a:p>
            <a:pPr algn="ctr"/>
            <a:r>
              <a:rPr lang="fr-FR" dirty="0" smtClean="0"/>
              <a:t>Une conseillère</a:t>
            </a:r>
            <a:endParaRPr lang="fr-FR" dirty="0"/>
          </a:p>
        </p:txBody>
      </p:sp>
      <p:sp>
        <p:nvSpPr>
          <p:cNvPr id="9" name="TextBox 8"/>
          <p:cNvSpPr txBox="1"/>
          <p:nvPr/>
        </p:nvSpPr>
        <p:spPr>
          <a:xfrm>
            <a:off x="6629400" y="572869"/>
            <a:ext cx="2514600" cy="646331"/>
          </a:xfrm>
          <a:prstGeom prst="rect">
            <a:avLst/>
          </a:prstGeom>
          <a:noFill/>
        </p:spPr>
        <p:txBody>
          <a:bodyPr wrap="square" rtlCol="0">
            <a:spAutoFit/>
          </a:bodyPr>
          <a:lstStyle/>
          <a:p>
            <a:pPr algn="ctr"/>
            <a:r>
              <a:rPr lang="fr-FR" dirty="0" smtClean="0"/>
              <a:t>Un directeur d’école</a:t>
            </a:r>
          </a:p>
          <a:p>
            <a:pPr algn="ctr"/>
            <a:r>
              <a:rPr lang="fr-FR" dirty="0" smtClean="0"/>
              <a:t>Une directrice d’école</a:t>
            </a:r>
            <a:endParaRPr lang="fr-FR" dirty="0"/>
          </a:p>
        </p:txBody>
      </p:sp>
      <p:sp>
        <p:nvSpPr>
          <p:cNvPr id="10" name="TextBox 9"/>
          <p:cNvSpPr txBox="1"/>
          <p:nvPr/>
        </p:nvSpPr>
        <p:spPr>
          <a:xfrm>
            <a:off x="457200" y="6477000"/>
            <a:ext cx="3429000" cy="369332"/>
          </a:xfrm>
          <a:prstGeom prst="rect">
            <a:avLst/>
          </a:prstGeom>
          <a:noFill/>
        </p:spPr>
        <p:txBody>
          <a:bodyPr wrap="square" rtlCol="0">
            <a:spAutoFit/>
          </a:bodyPr>
          <a:lstStyle/>
          <a:p>
            <a:pPr algn="ctr"/>
            <a:r>
              <a:rPr lang="fr-FR" smtClean="0"/>
              <a:t>Un instituteur / une institutrice</a:t>
            </a:r>
            <a:endParaRPr lang="fr-FR"/>
          </a:p>
        </p:txBody>
      </p:sp>
      <p:sp>
        <p:nvSpPr>
          <p:cNvPr id="11" name="TextBox 10"/>
          <p:cNvSpPr txBox="1"/>
          <p:nvPr/>
        </p:nvSpPr>
        <p:spPr>
          <a:xfrm>
            <a:off x="5029201" y="6477000"/>
            <a:ext cx="3836484" cy="369332"/>
          </a:xfrm>
          <a:prstGeom prst="rect">
            <a:avLst/>
          </a:prstGeom>
          <a:noFill/>
        </p:spPr>
        <p:txBody>
          <a:bodyPr wrap="square" rtlCol="0">
            <a:spAutoFit/>
          </a:bodyPr>
          <a:lstStyle/>
          <a:p>
            <a:pPr algn="ctr"/>
            <a:r>
              <a:rPr lang="fr-FR" dirty="0" smtClean="0"/>
              <a:t>Un secrétaire / une secrétaire</a:t>
            </a:r>
            <a:endParaRPr lang="fr-FR" dirty="0"/>
          </a:p>
        </p:txBody>
      </p:sp>
    </p:spTree>
    <p:extLst>
      <p:ext uri="{BB962C8B-B14F-4D97-AF65-F5344CB8AC3E}">
        <p14:creationId xmlns:p14="http://schemas.microsoft.com/office/powerpoint/2010/main" val="1897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pire</a:t>
            </a:r>
            <a:r>
              <a:rPr lang="en-US" dirty="0" smtClean="0"/>
              <a:t>?</a:t>
            </a:r>
            <a:endParaRPr lang="en-US" dirty="0"/>
          </a:p>
        </p:txBody>
      </p:sp>
      <p:pic>
        <p:nvPicPr>
          <p:cNvPr id="3" name="Picture 2" descr="http://www.lavisqteam.fr/wp-content/uploads/2014/10/19129815.jpg-r_640_600-b_1_D6D6D6-f_jpg-q_x-xxyxx.jpg"/>
          <p:cNvPicPr>
            <a:picLocks noChangeAspect="1" noChangeArrowheads="1"/>
          </p:cNvPicPr>
          <p:nvPr/>
        </p:nvPicPr>
        <p:blipFill>
          <a:blip r:embed="rId2" cstate="print"/>
          <a:srcRect/>
          <a:stretch>
            <a:fillRect/>
          </a:stretch>
        </p:blipFill>
        <p:spPr bwMode="auto">
          <a:xfrm>
            <a:off x="0" y="2165860"/>
            <a:ext cx="4457700" cy="2971800"/>
          </a:xfrm>
          <a:prstGeom prst="rect">
            <a:avLst/>
          </a:prstGeom>
          <a:noFill/>
        </p:spPr>
      </p:pic>
      <p:pic>
        <p:nvPicPr>
          <p:cNvPr id="4" name="Picture 4" descr="http://idata.over-blog.com/0/10/64/33/images2/petitnicolas2.jpg"/>
          <p:cNvPicPr>
            <a:picLocks noChangeAspect="1" noChangeArrowheads="1"/>
          </p:cNvPicPr>
          <p:nvPr/>
        </p:nvPicPr>
        <p:blipFill>
          <a:blip r:embed="rId3" cstate="print"/>
          <a:srcRect/>
          <a:stretch>
            <a:fillRect/>
          </a:stretch>
        </p:blipFill>
        <p:spPr bwMode="auto">
          <a:xfrm>
            <a:off x="5410200" y="2470660"/>
            <a:ext cx="3200400" cy="2556141"/>
          </a:xfrm>
          <a:prstGeom prst="rect">
            <a:avLst/>
          </a:prstGeom>
          <a:noFill/>
        </p:spPr>
      </p:pic>
      <p:pic>
        <p:nvPicPr>
          <p:cNvPr id="5" name="Picture 6" descr="http://www.bls.gov/ooh/images/15182.jpg"/>
          <p:cNvPicPr>
            <a:picLocks noChangeAspect="1" noChangeArrowheads="1"/>
          </p:cNvPicPr>
          <p:nvPr/>
        </p:nvPicPr>
        <p:blipFill>
          <a:blip r:embed="rId4" cstate="print"/>
          <a:srcRect/>
          <a:stretch>
            <a:fillRect/>
          </a:stretch>
        </p:blipFill>
        <p:spPr bwMode="auto">
          <a:xfrm>
            <a:off x="533400" y="2470660"/>
            <a:ext cx="3428998" cy="2286000"/>
          </a:xfrm>
          <a:prstGeom prst="rect">
            <a:avLst/>
          </a:prstGeom>
          <a:noFill/>
        </p:spPr>
      </p:pic>
      <p:pic>
        <p:nvPicPr>
          <p:cNvPr id="6" name="Picture 8" descr="http://www.assist-ra.fr/wp-content/uploads/2014/01/secr%C3%A9taire.jpg"/>
          <p:cNvPicPr>
            <a:picLocks noChangeAspect="1" noChangeArrowheads="1"/>
          </p:cNvPicPr>
          <p:nvPr/>
        </p:nvPicPr>
        <p:blipFill>
          <a:blip r:embed="rId5" cstate="print"/>
          <a:srcRect/>
          <a:stretch>
            <a:fillRect/>
          </a:stretch>
        </p:blipFill>
        <p:spPr bwMode="auto">
          <a:xfrm>
            <a:off x="4953000" y="2242060"/>
            <a:ext cx="3939171" cy="2939540"/>
          </a:xfrm>
          <a:prstGeom prst="rect">
            <a:avLst/>
          </a:prstGeom>
          <a:noFill/>
        </p:spPr>
      </p:pic>
    </p:spTree>
    <p:extLst>
      <p:ext uri="{BB962C8B-B14F-4D97-AF65-F5344CB8AC3E}">
        <p14:creationId xmlns:p14="http://schemas.microsoft.com/office/powerpoint/2010/main" val="1434341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static1.purepeople.com/articles/3/26/38/3/@/180730-vincent-cassel-demarrera-le-tournage-637x0-3.jpg"/>
          <p:cNvPicPr>
            <a:picLocks noChangeAspect="1" noChangeArrowheads="1"/>
          </p:cNvPicPr>
          <p:nvPr/>
        </p:nvPicPr>
        <p:blipFill>
          <a:blip r:embed="rId2" cstate="print"/>
          <a:srcRect/>
          <a:stretch>
            <a:fillRect/>
          </a:stretch>
        </p:blipFill>
        <p:spPr bwMode="auto">
          <a:xfrm>
            <a:off x="7212590" y="1066800"/>
            <a:ext cx="1931410" cy="2895600"/>
          </a:xfrm>
          <a:prstGeom prst="rect">
            <a:avLst/>
          </a:prstGeom>
          <a:noFill/>
        </p:spPr>
      </p:pic>
      <p:sp>
        <p:nvSpPr>
          <p:cNvPr id="36870" name="AutoShape 6" descr="Image result for marion cotillard mov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72" name="AutoShape 8" descr="Image result for marion cotillard mov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6876" name="Picture 12" descr="http://randomcelebs.com/wp-content/uploads/2015/02/Marion-Cotillard-Hair-5.jpg"/>
          <p:cNvPicPr>
            <a:picLocks noChangeAspect="1" noChangeArrowheads="1"/>
          </p:cNvPicPr>
          <p:nvPr/>
        </p:nvPicPr>
        <p:blipFill>
          <a:blip r:embed="rId3" cstate="print"/>
          <a:srcRect/>
          <a:stretch>
            <a:fillRect/>
          </a:stretch>
        </p:blipFill>
        <p:spPr bwMode="auto">
          <a:xfrm>
            <a:off x="7213600" y="3962400"/>
            <a:ext cx="1930400" cy="2895600"/>
          </a:xfrm>
          <a:prstGeom prst="rect">
            <a:avLst/>
          </a:prstGeom>
          <a:noFill/>
        </p:spPr>
      </p:pic>
      <p:pic>
        <p:nvPicPr>
          <p:cNvPr id="36882" name="Picture 18" descr="https://encrypted-tbn0.gstatic.com/images?q=tbn:ANd9GcQb-Ka5CnQoeHnx90PZpQGbKQr1SjOSLOOYHFntJig6tMnwRM6T"/>
          <p:cNvPicPr>
            <a:picLocks noChangeAspect="1" noChangeArrowheads="1"/>
          </p:cNvPicPr>
          <p:nvPr/>
        </p:nvPicPr>
        <p:blipFill>
          <a:blip r:embed="rId4" cstate="print"/>
          <a:srcRect/>
          <a:stretch>
            <a:fillRect/>
          </a:stretch>
        </p:blipFill>
        <p:spPr bwMode="auto">
          <a:xfrm>
            <a:off x="0" y="1524000"/>
            <a:ext cx="1836964" cy="2760465"/>
          </a:xfrm>
          <a:prstGeom prst="rect">
            <a:avLst/>
          </a:prstGeom>
          <a:noFill/>
        </p:spPr>
      </p:pic>
      <p:pic>
        <p:nvPicPr>
          <p:cNvPr id="36884" name="Picture 20" descr="http://qualita.ca/wp-content/uploads/2011/08/Ambiance_danseurs.jpg"/>
          <p:cNvPicPr>
            <a:picLocks noChangeAspect="1" noChangeArrowheads="1"/>
          </p:cNvPicPr>
          <p:nvPr/>
        </p:nvPicPr>
        <p:blipFill>
          <a:blip r:embed="rId5" cstate="print"/>
          <a:srcRect/>
          <a:stretch>
            <a:fillRect/>
          </a:stretch>
        </p:blipFill>
        <p:spPr bwMode="auto">
          <a:xfrm>
            <a:off x="2895600" y="1295400"/>
            <a:ext cx="3124200" cy="2123909"/>
          </a:xfrm>
          <a:prstGeom prst="rect">
            <a:avLst/>
          </a:prstGeom>
          <a:noFill/>
        </p:spPr>
      </p:pic>
      <p:sp>
        <p:nvSpPr>
          <p:cNvPr id="15" name="Title 1"/>
          <p:cNvSpPr>
            <a:spLocks noGrp="1"/>
          </p:cNvSpPr>
          <p:nvPr>
            <p:ph type="title"/>
          </p:nvPr>
        </p:nvSpPr>
        <p:spPr>
          <a:xfrm>
            <a:off x="457200" y="0"/>
            <a:ext cx="8229600" cy="914400"/>
          </a:xfrm>
        </p:spPr>
        <p:txBody>
          <a:bodyPr/>
          <a:lstStyle/>
          <a:p>
            <a:r>
              <a:rPr lang="fr-FR" smtClean="0"/>
              <a:t>Arts et spectacles</a:t>
            </a:r>
            <a:endParaRPr lang="fr-FR"/>
          </a:p>
        </p:txBody>
      </p:sp>
      <p:pic>
        <p:nvPicPr>
          <p:cNvPr id="36886" name="Picture 22" descr="http://medwaymatters.com/wp-content/uploads/2014/04/Celine.jpg"/>
          <p:cNvPicPr>
            <a:picLocks noChangeAspect="1" noChangeArrowheads="1"/>
          </p:cNvPicPr>
          <p:nvPr/>
        </p:nvPicPr>
        <p:blipFill>
          <a:blip r:embed="rId6" cstate="print"/>
          <a:srcRect/>
          <a:stretch>
            <a:fillRect/>
          </a:stretch>
        </p:blipFill>
        <p:spPr bwMode="auto">
          <a:xfrm>
            <a:off x="0" y="4300038"/>
            <a:ext cx="3505200" cy="2557962"/>
          </a:xfrm>
          <a:prstGeom prst="rect">
            <a:avLst/>
          </a:prstGeom>
          <a:noFill/>
        </p:spPr>
      </p:pic>
      <p:sp>
        <p:nvSpPr>
          <p:cNvPr id="17" name="TextBox 16"/>
          <p:cNvSpPr txBox="1"/>
          <p:nvPr/>
        </p:nvSpPr>
        <p:spPr>
          <a:xfrm>
            <a:off x="1828800" y="3697069"/>
            <a:ext cx="2209800" cy="646331"/>
          </a:xfrm>
          <a:prstGeom prst="rect">
            <a:avLst/>
          </a:prstGeom>
          <a:noFill/>
        </p:spPr>
        <p:txBody>
          <a:bodyPr wrap="square" rtlCol="0">
            <a:spAutoFit/>
          </a:bodyPr>
          <a:lstStyle/>
          <a:p>
            <a:r>
              <a:rPr lang="fr-FR" smtClean="0"/>
              <a:t>Un chanteur</a:t>
            </a:r>
          </a:p>
          <a:p>
            <a:r>
              <a:rPr lang="fr-FR" smtClean="0"/>
              <a:t>Une chanteuse</a:t>
            </a:r>
            <a:endParaRPr lang="fr-FR"/>
          </a:p>
        </p:txBody>
      </p:sp>
      <p:sp>
        <p:nvSpPr>
          <p:cNvPr id="18" name="TextBox 17"/>
          <p:cNvSpPr txBox="1"/>
          <p:nvPr/>
        </p:nvSpPr>
        <p:spPr>
          <a:xfrm>
            <a:off x="3810000" y="3429000"/>
            <a:ext cx="1600200" cy="646331"/>
          </a:xfrm>
          <a:prstGeom prst="rect">
            <a:avLst/>
          </a:prstGeom>
          <a:noFill/>
        </p:spPr>
        <p:txBody>
          <a:bodyPr wrap="square" rtlCol="0">
            <a:spAutoFit/>
          </a:bodyPr>
          <a:lstStyle/>
          <a:p>
            <a:pPr algn="ctr"/>
            <a:r>
              <a:rPr lang="fr-FR" smtClean="0"/>
              <a:t>Un danseur</a:t>
            </a:r>
          </a:p>
          <a:p>
            <a:pPr algn="ctr"/>
            <a:r>
              <a:rPr lang="fr-FR" smtClean="0"/>
              <a:t>Une danseuse</a:t>
            </a:r>
            <a:endParaRPr lang="fr-FR"/>
          </a:p>
        </p:txBody>
      </p:sp>
      <p:sp>
        <p:nvSpPr>
          <p:cNvPr id="19" name="TextBox 18"/>
          <p:cNvSpPr txBox="1"/>
          <p:nvPr/>
        </p:nvSpPr>
        <p:spPr>
          <a:xfrm>
            <a:off x="4953000" y="3657600"/>
            <a:ext cx="2209800" cy="646331"/>
          </a:xfrm>
          <a:prstGeom prst="rect">
            <a:avLst/>
          </a:prstGeom>
          <a:noFill/>
        </p:spPr>
        <p:txBody>
          <a:bodyPr wrap="square" rtlCol="0">
            <a:spAutoFit/>
          </a:bodyPr>
          <a:lstStyle/>
          <a:p>
            <a:pPr algn="r"/>
            <a:r>
              <a:rPr lang="fr-FR" smtClean="0"/>
              <a:t>Un acteur</a:t>
            </a:r>
          </a:p>
          <a:p>
            <a:pPr algn="r"/>
            <a:r>
              <a:rPr lang="fr-FR" smtClean="0"/>
              <a:t>Une actrice</a:t>
            </a:r>
            <a:endParaRPr lang="fr-FR"/>
          </a:p>
        </p:txBody>
      </p:sp>
    </p:spTree>
    <p:extLst>
      <p:ext uri="{BB962C8B-B14F-4D97-AF65-F5344CB8AC3E}">
        <p14:creationId xmlns:p14="http://schemas.microsoft.com/office/powerpoint/2010/main" val="14241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échauffement</a:t>
            </a:r>
            <a:endParaRPr lang="fr-FR" dirty="0"/>
          </a:p>
        </p:txBody>
      </p:sp>
      <p:sp>
        <p:nvSpPr>
          <p:cNvPr id="3" name="Content Placeholder 2"/>
          <p:cNvSpPr>
            <a:spLocks noGrp="1"/>
          </p:cNvSpPr>
          <p:nvPr>
            <p:ph idx="1"/>
          </p:nvPr>
        </p:nvSpPr>
        <p:spPr/>
        <p:txBody>
          <a:bodyPr/>
          <a:lstStyle/>
          <a:p>
            <a:pPr marL="0" indent="0">
              <a:buNone/>
            </a:pPr>
            <a:endParaRPr lang="fr-FR" dirty="0" smtClean="0"/>
          </a:p>
          <a:p>
            <a:pPr marL="0" indent="0">
              <a:buNone/>
            </a:pPr>
            <a:r>
              <a:rPr lang="fr-FR" dirty="0" smtClean="0"/>
              <a:t>Posez et </a:t>
            </a:r>
            <a:r>
              <a:rPr lang="fr-FR" dirty="0" smtClean="0"/>
              <a:t>répondez </a:t>
            </a:r>
            <a:r>
              <a:rPr lang="fr-FR" dirty="0" smtClean="0"/>
              <a:t>aux questions sur ces </a:t>
            </a:r>
            <a:r>
              <a:rPr lang="fr-FR" dirty="0" smtClean="0"/>
              <a:t>sujets:</a:t>
            </a:r>
            <a:endParaRPr lang="fr-FR" dirty="0" smtClean="0"/>
          </a:p>
          <a:p>
            <a:endParaRPr lang="fr-FR" dirty="0" smtClean="0"/>
          </a:p>
          <a:p>
            <a:r>
              <a:rPr lang="fr-FR" dirty="0" smtClean="0"/>
              <a:t>vos cours</a:t>
            </a:r>
          </a:p>
          <a:p>
            <a:r>
              <a:rPr lang="fr-FR" dirty="0" smtClean="0"/>
              <a:t>vos profs</a:t>
            </a:r>
          </a:p>
          <a:p>
            <a:r>
              <a:rPr lang="fr-FR" dirty="0" smtClean="0"/>
              <a:t>vos intérêts/loisirs</a:t>
            </a:r>
          </a:p>
          <a:p>
            <a:r>
              <a:rPr lang="fr-FR" dirty="0" smtClean="0"/>
              <a:t>votre temps libre</a:t>
            </a:r>
          </a:p>
          <a:p>
            <a:r>
              <a:rPr lang="fr-FR" dirty="0" smtClean="0"/>
              <a:t>votre famille</a:t>
            </a:r>
          </a:p>
          <a:p>
            <a:endParaRPr lang="fr-FR" dirty="0" smtClean="0"/>
          </a:p>
          <a:p>
            <a:endParaRPr lang="fr-FR" dirty="0" smtClean="0"/>
          </a:p>
          <a:p>
            <a:endParaRPr lang="fr-FR" dirty="0"/>
          </a:p>
        </p:txBody>
      </p:sp>
    </p:spTree>
    <p:extLst>
      <p:ext uri="{BB962C8B-B14F-4D97-AF65-F5344CB8AC3E}">
        <p14:creationId xmlns:p14="http://schemas.microsoft.com/office/powerpoint/2010/main" val="1841950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fr-FR" smtClean="0"/>
              <a:t>Arts et spectacles</a:t>
            </a:r>
            <a:endParaRPr lang="fr-FR"/>
          </a:p>
        </p:txBody>
      </p:sp>
      <p:pic>
        <p:nvPicPr>
          <p:cNvPr id="36866" name="Picture 2" descr="http://www.fichemetier.fr/wp-content/uploads/reporter-photographe.jpg"/>
          <p:cNvPicPr>
            <a:picLocks noChangeAspect="1" noChangeArrowheads="1"/>
          </p:cNvPicPr>
          <p:nvPr/>
        </p:nvPicPr>
        <p:blipFill>
          <a:blip r:embed="rId2" cstate="print"/>
          <a:srcRect l="36648"/>
          <a:stretch>
            <a:fillRect/>
          </a:stretch>
        </p:blipFill>
        <p:spPr bwMode="auto">
          <a:xfrm>
            <a:off x="0" y="3124200"/>
            <a:ext cx="3146067" cy="3313563"/>
          </a:xfrm>
          <a:prstGeom prst="rect">
            <a:avLst/>
          </a:prstGeom>
          <a:noFill/>
        </p:spPr>
      </p:pic>
      <p:sp>
        <p:nvSpPr>
          <p:cNvPr id="36870" name="AutoShape 6" descr="Image result for marion cotillard mov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Image result for marion cotillard mov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4" name="Picture 10" descr="http://mtec.pasco.k12.fl.us/wp-content/uploads/mtec/2014/08/bigstock-Graphic-Designer-At-Work-Colo-63478852.jpg"/>
          <p:cNvPicPr>
            <a:picLocks noChangeAspect="1" noChangeArrowheads="1"/>
          </p:cNvPicPr>
          <p:nvPr/>
        </p:nvPicPr>
        <p:blipFill>
          <a:blip r:embed="rId3" cstate="print"/>
          <a:srcRect/>
          <a:stretch>
            <a:fillRect/>
          </a:stretch>
        </p:blipFill>
        <p:spPr bwMode="auto">
          <a:xfrm>
            <a:off x="838200" y="762000"/>
            <a:ext cx="3581400" cy="2387600"/>
          </a:xfrm>
          <a:prstGeom prst="rect">
            <a:avLst/>
          </a:prstGeom>
          <a:noFill/>
        </p:spPr>
      </p:pic>
      <p:pic>
        <p:nvPicPr>
          <p:cNvPr id="36878" name="Picture 14" descr="http://www.themodestman.com/wp-content/uploads/2013/04/PM-LB-2012-2.jpg"/>
          <p:cNvPicPr>
            <a:picLocks noChangeAspect="1" noChangeArrowheads="1"/>
          </p:cNvPicPr>
          <p:nvPr/>
        </p:nvPicPr>
        <p:blipFill>
          <a:blip r:embed="rId4" cstate="print"/>
          <a:srcRect l="17688" r="24193"/>
          <a:stretch>
            <a:fillRect/>
          </a:stretch>
        </p:blipFill>
        <p:spPr bwMode="auto">
          <a:xfrm>
            <a:off x="4572000" y="1371600"/>
            <a:ext cx="1752600" cy="4587025"/>
          </a:xfrm>
          <a:prstGeom prst="rect">
            <a:avLst/>
          </a:prstGeom>
          <a:noFill/>
        </p:spPr>
      </p:pic>
      <p:pic>
        <p:nvPicPr>
          <p:cNvPr id="14" name="Picture 16" descr="http://p5.storage.canalblog.com/50/69/1022350/89609739.jpg"/>
          <p:cNvPicPr>
            <a:picLocks noChangeAspect="1" noChangeArrowheads="1"/>
          </p:cNvPicPr>
          <p:nvPr/>
        </p:nvPicPr>
        <p:blipFill>
          <a:blip r:embed="rId5" cstate="print"/>
          <a:srcRect/>
          <a:stretch>
            <a:fillRect/>
          </a:stretch>
        </p:blipFill>
        <p:spPr bwMode="auto">
          <a:xfrm>
            <a:off x="6686550" y="1676400"/>
            <a:ext cx="2457450" cy="3276600"/>
          </a:xfrm>
          <a:prstGeom prst="rect">
            <a:avLst/>
          </a:prstGeom>
          <a:noFill/>
        </p:spPr>
      </p:pic>
      <p:sp>
        <p:nvSpPr>
          <p:cNvPr id="15" name="TextBox 14"/>
          <p:cNvSpPr txBox="1"/>
          <p:nvPr/>
        </p:nvSpPr>
        <p:spPr>
          <a:xfrm>
            <a:off x="4800600" y="5943600"/>
            <a:ext cx="2209800" cy="646331"/>
          </a:xfrm>
          <a:prstGeom prst="rect">
            <a:avLst/>
          </a:prstGeom>
          <a:noFill/>
        </p:spPr>
        <p:txBody>
          <a:bodyPr wrap="square" rtlCol="0">
            <a:spAutoFit/>
          </a:bodyPr>
          <a:lstStyle/>
          <a:p>
            <a:r>
              <a:rPr lang="fr-FR" dirty="0" smtClean="0"/>
              <a:t>Un mannequin</a:t>
            </a:r>
          </a:p>
          <a:p>
            <a:r>
              <a:rPr lang="fr-FR" dirty="0" smtClean="0"/>
              <a:t>Une mannequin</a:t>
            </a:r>
            <a:endParaRPr lang="fr-FR" dirty="0"/>
          </a:p>
        </p:txBody>
      </p:sp>
      <p:sp>
        <p:nvSpPr>
          <p:cNvPr id="16" name="TextBox 15"/>
          <p:cNvSpPr txBox="1"/>
          <p:nvPr/>
        </p:nvSpPr>
        <p:spPr>
          <a:xfrm>
            <a:off x="6934200" y="4953000"/>
            <a:ext cx="2209800" cy="646331"/>
          </a:xfrm>
          <a:prstGeom prst="rect">
            <a:avLst/>
          </a:prstGeom>
          <a:noFill/>
        </p:spPr>
        <p:txBody>
          <a:bodyPr wrap="square" rtlCol="0">
            <a:spAutoFit/>
          </a:bodyPr>
          <a:lstStyle/>
          <a:p>
            <a:r>
              <a:rPr lang="fr-FR" dirty="0" smtClean="0"/>
              <a:t>Un artiste</a:t>
            </a:r>
          </a:p>
          <a:p>
            <a:r>
              <a:rPr lang="fr-FR" dirty="0" smtClean="0"/>
              <a:t>Une artiste</a:t>
            </a:r>
            <a:endParaRPr lang="fr-FR" dirty="0"/>
          </a:p>
        </p:txBody>
      </p:sp>
      <p:sp>
        <p:nvSpPr>
          <p:cNvPr id="17" name="TextBox 16"/>
          <p:cNvSpPr txBox="1"/>
          <p:nvPr/>
        </p:nvSpPr>
        <p:spPr>
          <a:xfrm>
            <a:off x="304800" y="6477000"/>
            <a:ext cx="3962400" cy="369332"/>
          </a:xfrm>
          <a:prstGeom prst="rect">
            <a:avLst/>
          </a:prstGeom>
          <a:noFill/>
        </p:spPr>
        <p:txBody>
          <a:bodyPr wrap="square" rtlCol="0">
            <a:spAutoFit/>
          </a:bodyPr>
          <a:lstStyle/>
          <a:p>
            <a:r>
              <a:rPr lang="fr-FR" dirty="0" smtClean="0"/>
              <a:t>Un photographe / une photographe</a:t>
            </a:r>
            <a:endParaRPr lang="fr-FR" dirty="0"/>
          </a:p>
        </p:txBody>
      </p:sp>
      <p:sp>
        <p:nvSpPr>
          <p:cNvPr id="18" name="TextBox 17"/>
          <p:cNvSpPr txBox="1"/>
          <p:nvPr/>
        </p:nvSpPr>
        <p:spPr>
          <a:xfrm>
            <a:off x="3124200" y="3200400"/>
            <a:ext cx="2209800" cy="646331"/>
          </a:xfrm>
          <a:prstGeom prst="rect">
            <a:avLst/>
          </a:prstGeom>
          <a:noFill/>
        </p:spPr>
        <p:txBody>
          <a:bodyPr wrap="square" rtlCol="0">
            <a:spAutoFit/>
          </a:bodyPr>
          <a:lstStyle/>
          <a:p>
            <a:r>
              <a:rPr lang="fr-FR" dirty="0" smtClean="0"/>
              <a:t>Un designer</a:t>
            </a:r>
          </a:p>
          <a:p>
            <a:r>
              <a:rPr lang="fr-FR" dirty="0" smtClean="0"/>
              <a:t>Une designer</a:t>
            </a:r>
            <a:endParaRPr lang="fr-FR" dirty="0"/>
          </a:p>
        </p:txBody>
      </p:sp>
    </p:spTree>
    <p:extLst>
      <p:ext uri="{BB962C8B-B14F-4D97-AF65-F5344CB8AC3E}">
        <p14:creationId xmlns:p14="http://schemas.microsoft.com/office/powerpoint/2010/main" val="37045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pic>
        <p:nvPicPr>
          <p:cNvPr id="3" name="Picture 20" descr="http://qualita.ca/wp-content/uploads/2011/08/Ambiance_danseurs.jpg"/>
          <p:cNvPicPr>
            <a:picLocks noChangeAspect="1" noChangeArrowheads="1"/>
          </p:cNvPicPr>
          <p:nvPr/>
        </p:nvPicPr>
        <p:blipFill>
          <a:blip r:embed="rId2" cstate="print"/>
          <a:srcRect/>
          <a:stretch>
            <a:fillRect/>
          </a:stretch>
        </p:blipFill>
        <p:spPr bwMode="auto">
          <a:xfrm>
            <a:off x="762000" y="2819400"/>
            <a:ext cx="3124200" cy="2123909"/>
          </a:xfrm>
          <a:prstGeom prst="rect">
            <a:avLst/>
          </a:prstGeom>
          <a:noFill/>
        </p:spPr>
      </p:pic>
      <p:pic>
        <p:nvPicPr>
          <p:cNvPr id="4" name="Picture 2" descr="http://www.fichemetier.fr/wp-content/uploads/reporter-photographe.jpg"/>
          <p:cNvPicPr>
            <a:picLocks noChangeAspect="1" noChangeArrowheads="1"/>
          </p:cNvPicPr>
          <p:nvPr/>
        </p:nvPicPr>
        <p:blipFill>
          <a:blip r:embed="rId3" cstate="print"/>
          <a:srcRect l="36648"/>
          <a:stretch>
            <a:fillRect/>
          </a:stretch>
        </p:blipFill>
        <p:spPr bwMode="auto">
          <a:xfrm>
            <a:off x="5029200" y="2286000"/>
            <a:ext cx="3146067" cy="3313563"/>
          </a:xfrm>
          <a:prstGeom prst="rect">
            <a:avLst/>
          </a:prstGeom>
          <a:noFill/>
        </p:spPr>
      </p:pic>
      <p:pic>
        <p:nvPicPr>
          <p:cNvPr id="5" name="Picture 14" descr="http://www.themodestman.com/wp-content/uploads/2013/04/PM-LB-2012-2.jpg"/>
          <p:cNvPicPr>
            <a:picLocks noChangeAspect="1" noChangeArrowheads="1"/>
          </p:cNvPicPr>
          <p:nvPr/>
        </p:nvPicPr>
        <p:blipFill>
          <a:blip r:embed="rId4" cstate="print"/>
          <a:srcRect l="17688" r="24193"/>
          <a:stretch>
            <a:fillRect/>
          </a:stretch>
        </p:blipFill>
        <p:spPr bwMode="auto">
          <a:xfrm>
            <a:off x="1524000" y="1676400"/>
            <a:ext cx="1752600" cy="4587025"/>
          </a:xfrm>
          <a:prstGeom prst="rect">
            <a:avLst/>
          </a:prstGeom>
          <a:noFill/>
        </p:spPr>
      </p:pic>
      <p:pic>
        <p:nvPicPr>
          <p:cNvPr id="6" name="Picture 10" descr="http://mtec.pasco.k12.fl.us/wp-content/uploads/mtec/2014/08/bigstock-Graphic-Designer-At-Work-Colo-63478852.jpg"/>
          <p:cNvPicPr>
            <a:picLocks noChangeAspect="1" noChangeArrowheads="1"/>
          </p:cNvPicPr>
          <p:nvPr/>
        </p:nvPicPr>
        <p:blipFill>
          <a:blip r:embed="rId5" cstate="print"/>
          <a:srcRect/>
          <a:stretch>
            <a:fillRect/>
          </a:stretch>
        </p:blipFill>
        <p:spPr bwMode="auto">
          <a:xfrm>
            <a:off x="4724400" y="2590800"/>
            <a:ext cx="3581400" cy="2387600"/>
          </a:xfrm>
          <a:prstGeom prst="rect">
            <a:avLst/>
          </a:prstGeom>
          <a:noFill/>
        </p:spPr>
      </p:pic>
      <p:pic>
        <p:nvPicPr>
          <p:cNvPr id="7" name="Picture 4" descr="http://static1.purepeople.com/articles/3/26/38/3/@/180730-vincent-cassel-demarrera-le-tournage-637x0-3.jpg"/>
          <p:cNvPicPr>
            <a:picLocks noChangeAspect="1" noChangeArrowheads="1"/>
          </p:cNvPicPr>
          <p:nvPr/>
        </p:nvPicPr>
        <p:blipFill>
          <a:blip r:embed="rId6" cstate="print"/>
          <a:srcRect/>
          <a:stretch>
            <a:fillRect/>
          </a:stretch>
        </p:blipFill>
        <p:spPr bwMode="auto">
          <a:xfrm>
            <a:off x="7212590" y="1066800"/>
            <a:ext cx="1931410" cy="2895600"/>
          </a:xfrm>
          <a:prstGeom prst="rect">
            <a:avLst/>
          </a:prstGeom>
          <a:noFill/>
        </p:spPr>
      </p:pic>
      <p:pic>
        <p:nvPicPr>
          <p:cNvPr id="8" name="Picture 12" descr="http://randomcelebs.com/wp-content/uploads/2015/02/Marion-Cotillard-Hair-5.jpg"/>
          <p:cNvPicPr>
            <a:picLocks noChangeAspect="1" noChangeArrowheads="1"/>
          </p:cNvPicPr>
          <p:nvPr/>
        </p:nvPicPr>
        <p:blipFill>
          <a:blip r:embed="rId7" cstate="print"/>
          <a:srcRect/>
          <a:stretch>
            <a:fillRect/>
          </a:stretch>
        </p:blipFill>
        <p:spPr bwMode="auto">
          <a:xfrm>
            <a:off x="7213600" y="3962400"/>
            <a:ext cx="1930400" cy="2895600"/>
          </a:xfrm>
          <a:prstGeom prst="rect">
            <a:avLst/>
          </a:prstGeom>
          <a:noFill/>
        </p:spPr>
      </p:pic>
      <p:pic>
        <p:nvPicPr>
          <p:cNvPr id="9" name="Picture 18" descr="https://encrypted-tbn0.gstatic.com/images?q=tbn:ANd9GcQb-Ka5CnQoeHnx90PZpQGbKQr1SjOSLOOYHFntJig6tMnwRM6T"/>
          <p:cNvPicPr>
            <a:picLocks noChangeAspect="1" noChangeArrowheads="1"/>
          </p:cNvPicPr>
          <p:nvPr/>
        </p:nvPicPr>
        <p:blipFill>
          <a:blip r:embed="rId8" cstate="print"/>
          <a:srcRect/>
          <a:stretch>
            <a:fillRect/>
          </a:stretch>
        </p:blipFill>
        <p:spPr bwMode="auto">
          <a:xfrm>
            <a:off x="0" y="1524000"/>
            <a:ext cx="1836964" cy="2760465"/>
          </a:xfrm>
          <a:prstGeom prst="rect">
            <a:avLst/>
          </a:prstGeom>
          <a:noFill/>
        </p:spPr>
      </p:pic>
      <p:pic>
        <p:nvPicPr>
          <p:cNvPr id="10" name="Picture 22" descr="http://medwaymatters.com/wp-content/uploads/2014/04/Celine.jpg"/>
          <p:cNvPicPr>
            <a:picLocks noChangeAspect="1" noChangeArrowheads="1"/>
          </p:cNvPicPr>
          <p:nvPr/>
        </p:nvPicPr>
        <p:blipFill>
          <a:blip r:embed="rId9" cstate="print"/>
          <a:srcRect/>
          <a:stretch>
            <a:fillRect/>
          </a:stretch>
        </p:blipFill>
        <p:spPr bwMode="auto">
          <a:xfrm>
            <a:off x="0" y="4300038"/>
            <a:ext cx="3505200" cy="2557962"/>
          </a:xfrm>
          <a:prstGeom prst="rect">
            <a:avLst/>
          </a:prstGeom>
          <a:noFill/>
        </p:spPr>
      </p:pic>
    </p:spTree>
    <p:extLst>
      <p:ext uri="{BB962C8B-B14F-4D97-AF65-F5344CB8AC3E}">
        <p14:creationId xmlns:p14="http://schemas.microsoft.com/office/powerpoint/2010/main" val="2992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fr-FR" dirty="0" smtClean="0"/>
              <a:t>Sport</a:t>
            </a:r>
            <a:endParaRPr lang="fr-FR" dirty="0"/>
          </a:p>
        </p:txBody>
      </p:sp>
      <p:pic>
        <p:nvPicPr>
          <p:cNvPr id="37890" name="Picture 2" descr="http://blog.lefigaro.fr/football/bruno_roger-petit/france%20m%C3%A9tiss%C3%A9e%20athletes.bmp"/>
          <p:cNvPicPr>
            <a:picLocks noChangeAspect="1" noChangeArrowheads="1"/>
          </p:cNvPicPr>
          <p:nvPr/>
        </p:nvPicPr>
        <p:blipFill>
          <a:blip r:embed="rId2" cstate="print"/>
          <a:srcRect/>
          <a:stretch>
            <a:fillRect/>
          </a:stretch>
        </p:blipFill>
        <p:spPr bwMode="auto">
          <a:xfrm>
            <a:off x="838200" y="1905000"/>
            <a:ext cx="3942090" cy="2984200"/>
          </a:xfrm>
          <a:prstGeom prst="rect">
            <a:avLst/>
          </a:prstGeom>
          <a:noFill/>
        </p:spPr>
      </p:pic>
      <p:pic>
        <p:nvPicPr>
          <p:cNvPr id="37892" name="Picture 4" descr="http://static.foot01.com/img/images/650x600/2014/May/16/l-ol-retourne-sa-veste-pour-le-choix-de-l-entraineur-iconsport_jpt_270214_62_56,83153.jpg"/>
          <p:cNvPicPr>
            <a:picLocks noChangeAspect="1" noChangeArrowheads="1"/>
          </p:cNvPicPr>
          <p:nvPr/>
        </p:nvPicPr>
        <p:blipFill>
          <a:blip r:embed="rId3" cstate="print"/>
          <a:srcRect l="13846" r="20923"/>
          <a:stretch>
            <a:fillRect/>
          </a:stretch>
        </p:blipFill>
        <p:spPr bwMode="auto">
          <a:xfrm>
            <a:off x="5257800" y="1600200"/>
            <a:ext cx="3124200" cy="3190516"/>
          </a:xfrm>
          <a:prstGeom prst="rect">
            <a:avLst/>
          </a:prstGeom>
          <a:noFill/>
        </p:spPr>
      </p:pic>
      <p:sp>
        <p:nvSpPr>
          <p:cNvPr id="6" name="TextBox 5"/>
          <p:cNvSpPr txBox="1"/>
          <p:nvPr/>
        </p:nvSpPr>
        <p:spPr>
          <a:xfrm>
            <a:off x="1828800" y="4876800"/>
            <a:ext cx="2209800" cy="646331"/>
          </a:xfrm>
          <a:prstGeom prst="rect">
            <a:avLst/>
          </a:prstGeom>
          <a:noFill/>
        </p:spPr>
        <p:txBody>
          <a:bodyPr wrap="square" rtlCol="0">
            <a:spAutoFit/>
          </a:bodyPr>
          <a:lstStyle/>
          <a:p>
            <a:r>
              <a:rPr lang="fr-FR" dirty="0" smtClean="0"/>
              <a:t>Un athlète</a:t>
            </a:r>
          </a:p>
          <a:p>
            <a:r>
              <a:rPr lang="fr-FR" dirty="0" smtClean="0"/>
              <a:t>Une athlète</a:t>
            </a:r>
            <a:endParaRPr lang="fr-FR" dirty="0"/>
          </a:p>
        </p:txBody>
      </p:sp>
      <p:sp>
        <p:nvSpPr>
          <p:cNvPr id="7" name="TextBox 6"/>
          <p:cNvSpPr txBox="1"/>
          <p:nvPr/>
        </p:nvSpPr>
        <p:spPr>
          <a:xfrm>
            <a:off x="5715000" y="4800600"/>
            <a:ext cx="2209800" cy="646331"/>
          </a:xfrm>
          <a:prstGeom prst="rect">
            <a:avLst/>
          </a:prstGeom>
          <a:noFill/>
        </p:spPr>
        <p:txBody>
          <a:bodyPr wrap="square" rtlCol="0">
            <a:spAutoFit/>
          </a:bodyPr>
          <a:lstStyle/>
          <a:p>
            <a:r>
              <a:rPr lang="fr-FR" dirty="0" smtClean="0"/>
              <a:t>Un entraineur</a:t>
            </a:r>
          </a:p>
          <a:p>
            <a:r>
              <a:rPr lang="fr-FR" dirty="0" smtClean="0"/>
              <a:t>Une entraineuse</a:t>
            </a:r>
            <a:endParaRPr lang="fr-FR" dirty="0"/>
          </a:p>
        </p:txBody>
      </p:sp>
    </p:spTree>
    <p:extLst>
      <p:ext uri="{BB962C8B-B14F-4D97-AF65-F5344CB8AC3E}">
        <p14:creationId xmlns:p14="http://schemas.microsoft.com/office/powerpoint/2010/main" val="21983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600200"/>
          </a:xfrm>
        </p:spPr>
        <p:txBody>
          <a:bodyPr/>
          <a:lstStyle/>
          <a:p>
            <a:r>
              <a:rPr lang="fr-FR" dirty="0" smtClean="0"/>
              <a:t>Technologie</a:t>
            </a:r>
            <a:br>
              <a:rPr lang="fr-FR" dirty="0" smtClean="0"/>
            </a:br>
            <a:endParaRPr lang="fr-FR" dirty="0"/>
          </a:p>
        </p:txBody>
      </p:sp>
      <p:sp>
        <p:nvSpPr>
          <p:cNvPr id="3" name="Content Placeholder 2"/>
          <p:cNvSpPr>
            <a:spLocks noGrp="1"/>
          </p:cNvSpPr>
          <p:nvPr>
            <p:ph idx="1"/>
          </p:nvPr>
        </p:nvSpPr>
        <p:spPr/>
        <p:txBody>
          <a:bodyPr/>
          <a:lstStyle/>
          <a:p>
            <a:endParaRPr lang="fr-FR"/>
          </a:p>
        </p:txBody>
      </p:sp>
      <p:pic>
        <p:nvPicPr>
          <p:cNvPr id="38914" name="Picture 2" descr="http://www.allianceabroad.com/wp-content/uploads/graphic-designer.jpg"/>
          <p:cNvPicPr>
            <a:picLocks noChangeAspect="1" noChangeArrowheads="1"/>
          </p:cNvPicPr>
          <p:nvPr/>
        </p:nvPicPr>
        <p:blipFill>
          <a:blip r:embed="rId2" cstate="print"/>
          <a:srcRect/>
          <a:stretch>
            <a:fillRect/>
          </a:stretch>
        </p:blipFill>
        <p:spPr bwMode="auto">
          <a:xfrm>
            <a:off x="0" y="4629150"/>
            <a:ext cx="3333750" cy="2228850"/>
          </a:xfrm>
          <a:prstGeom prst="rect">
            <a:avLst/>
          </a:prstGeom>
          <a:noFill/>
        </p:spPr>
      </p:pic>
      <p:pic>
        <p:nvPicPr>
          <p:cNvPr id="38916" name="Picture 4" descr="http://cdn-premiere.ladmedia.fr/var/premiere/storage/images/cinema/news-cinema/hunger-games-2-le-realisateur-subira-t-il-la-malediction-twilight-reactualise-3310356/59347220-1-fre-FR/Hunger-Games-2-le-realisateur-subira-t-il-la-malediction-Twilight-reactualise_portrait_w532.jpg"/>
          <p:cNvPicPr>
            <a:picLocks noChangeAspect="1" noChangeArrowheads="1"/>
          </p:cNvPicPr>
          <p:nvPr/>
        </p:nvPicPr>
        <p:blipFill>
          <a:blip r:embed="rId3" cstate="print"/>
          <a:srcRect/>
          <a:stretch>
            <a:fillRect/>
          </a:stretch>
        </p:blipFill>
        <p:spPr bwMode="auto">
          <a:xfrm>
            <a:off x="0" y="941613"/>
            <a:ext cx="4114800" cy="2792187"/>
          </a:xfrm>
          <a:prstGeom prst="rect">
            <a:avLst/>
          </a:prstGeom>
          <a:noFill/>
        </p:spPr>
      </p:pic>
      <p:pic>
        <p:nvPicPr>
          <p:cNvPr id="38918" name="Picture 6" descr="http://nathangiesbrecht.com/wp-content/uploads/2011/08/random-web-designer.jpg"/>
          <p:cNvPicPr>
            <a:picLocks noChangeAspect="1" noChangeArrowheads="1"/>
          </p:cNvPicPr>
          <p:nvPr/>
        </p:nvPicPr>
        <p:blipFill>
          <a:blip r:embed="rId4" cstate="print"/>
          <a:srcRect/>
          <a:stretch>
            <a:fillRect/>
          </a:stretch>
        </p:blipFill>
        <p:spPr bwMode="auto">
          <a:xfrm>
            <a:off x="5728079" y="4684931"/>
            <a:ext cx="3352800" cy="2229319"/>
          </a:xfrm>
          <a:prstGeom prst="rect">
            <a:avLst/>
          </a:prstGeom>
          <a:noFill/>
        </p:spPr>
      </p:pic>
      <p:pic>
        <p:nvPicPr>
          <p:cNvPr id="38920" name="Picture 8" descr="http://superalko.com.co/blog/wp-content/uploads/2014/08/le-secteur-des-jeux-videos-est-un-secteur.jpg"/>
          <p:cNvPicPr>
            <a:picLocks noChangeAspect="1" noChangeArrowheads="1"/>
          </p:cNvPicPr>
          <p:nvPr/>
        </p:nvPicPr>
        <p:blipFill>
          <a:blip r:embed="rId5" cstate="print"/>
          <a:srcRect/>
          <a:stretch>
            <a:fillRect/>
          </a:stretch>
        </p:blipFill>
        <p:spPr bwMode="auto">
          <a:xfrm>
            <a:off x="5060192" y="1279593"/>
            <a:ext cx="4057650" cy="2652743"/>
          </a:xfrm>
          <a:prstGeom prst="rect">
            <a:avLst/>
          </a:prstGeom>
          <a:noFill/>
        </p:spPr>
      </p:pic>
      <p:pic>
        <p:nvPicPr>
          <p:cNvPr id="38922" name="Picture 10" descr="http://www.awt.be/images/mul/mul,fr,500,010,002.png"/>
          <p:cNvPicPr>
            <a:picLocks noChangeAspect="1" noChangeArrowheads="1"/>
          </p:cNvPicPr>
          <p:nvPr/>
        </p:nvPicPr>
        <p:blipFill>
          <a:blip r:embed="rId6" cstate="print"/>
          <a:srcRect/>
          <a:stretch>
            <a:fillRect/>
          </a:stretch>
        </p:blipFill>
        <p:spPr bwMode="auto">
          <a:xfrm>
            <a:off x="3276600" y="2895600"/>
            <a:ext cx="2381250" cy="2381250"/>
          </a:xfrm>
          <a:prstGeom prst="rect">
            <a:avLst/>
          </a:prstGeom>
          <a:noFill/>
        </p:spPr>
      </p:pic>
      <p:sp>
        <p:nvSpPr>
          <p:cNvPr id="11" name="TextBox 10"/>
          <p:cNvSpPr txBox="1"/>
          <p:nvPr/>
        </p:nvSpPr>
        <p:spPr>
          <a:xfrm>
            <a:off x="0" y="76200"/>
            <a:ext cx="4705350" cy="923330"/>
          </a:xfrm>
          <a:prstGeom prst="rect">
            <a:avLst/>
          </a:prstGeom>
          <a:noFill/>
        </p:spPr>
        <p:txBody>
          <a:bodyPr wrap="square" rtlCol="0">
            <a:spAutoFit/>
          </a:bodyPr>
          <a:lstStyle/>
          <a:p>
            <a:r>
              <a:rPr lang="fr-FR" dirty="0" smtClean="0"/>
              <a:t>Un réalisateur /  une réalisatrice</a:t>
            </a:r>
          </a:p>
          <a:p>
            <a:endParaRPr lang="fr-FR" dirty="0" smtClean="0"/>
          </a:p>
          <a:p>
            <a:r>
              <a:rPr lang="fr-FR" dirty="0" smtClean="0"/>
              <a:t>un directeur de film / une directrice de film</a:t>
            </a:r>
            <a:endParaRPr lang="fr-FR" dirty="0"/>
          </a:p>
        </p:txBody>
      </p:sp>
      <p:sp>
        <p:nvSpPr>
          <p:cNvPr id="12" name="TextBox 11"/>
          <p:cNvSpPr txBox="1"/>
          <p:nvPr/>
        </p:nvSpPr>
        <p:spPr>
          <a:xfrm>
            <a:off x="5060192" y="633262"/>
            <a:ext cx="4083808" cy="646331"/>
          </a:xfrm>
          <a:prstGeom prst="rect">
            <a:avLst/>
          </a:prstGeom>
          <a:noFill/>
        </p:spPr>
        <p:txBody>
          <a:bodyPr wrap="square" rtlCol="0">
            <a:spAutoFit/>
          </a:bodyPr>
          <a:lstStyle/>
          <a:p>
            <a:pPr algn="r"/>
            <a:r>
              <a:rPr lang="fr-FR" dirty="0" smtClean="0"/>
              <a:t>Un professionnel / une professionnelle de jeux vidéos</a:t>
            </a:r>
          </a:p>
        </p:txBody>
      </p:sp>
      <p:sp>
        <p:nvSpPr>
          <p:cNvPr id="13" name="TextBox 12"/>
          <p:cNvSpPr txBox="1"/>
          <p:nvPr/>
        </p:nvSpPr>
        <p:spPr>
          <a:xfrm>
            <a:off x="0" y="3982819"/>
            <a:ext cx="2209800" cy="646331"/>
          </a:xfrm>
          <a:prstGeom prst="rect">
            <a:avLst/>
          </a:prstGeom>
          <a:noFill/>
        </p:spPr>
        <p:txBody>
          <a:bodyPr wrap="square" rtlCol="0">
            <a:spAutoFit/>
          </a:bodyPr>
          <a:lstStyle/>
          <a:p>
            <a:r>
              <a:rPr lang="fr-FR" dirty="0" smtClean="0"/>
              <a:t>Un graphiste</a:t>
            </a:r>
          </a:p>
          <a:p>
            <a:r>
              <a:rPr lang="fr-FR" dirty="0" smtClean="0"/>
              <a:t>Une graphiste</a:t>
            </a:r>
            <a:endParaRPr lang="fr-FR" dirty="0"/>
          </a:p>
        </p:txBody>
      </p:sp>
      <p:sp>
        <p:nvSpPr>
          <p:cNvPr id="14" name="TextBox 13"/>
          <p:cNvSpPr txBox="1"/>
          <p:nvPr/>
        </p:nvSpPr>
        <p:spPr>
          <a:xfrm>
            <a:off x="6324600" y="4038600"/>
            <a:ext cx="2819400" cy="646331"/>
          </a:xfrm>
          <a:prstGeom prst="rect">
            <a:avLst/>
          </a:prstGeom>
          <a:noFill/>
        </p:spPr>
        <p:txBody>
          <a:bodyPr wrap="square" rtlCol="0">
            <a:spAutoFit/>
          </a:bodyPr>
          <a:lstStyle/>
          <a:p>
            <a:pPr algn="r"/>
            <a:r>
              <a:rPr lang="fr-FR" dirty="0" smtClean="0"/>
              <a:t>Un concepteur site web</a:t>
            </a:r>
          </a:p>
          <a:p>
            <a:pPr algn="r"/>
            <a:r>
              <a:rPr lang="fr-FR" dirty="0" smtClean="0"/>
              <a:t>Une conceptrice site web</a:t>
            </a:r>
          </a:p>
        </p:txBody>
      </p:sp>
      <p:sp>
        <p:nvSpPr>
          <p:cNvPr id="15" name="TextBox 14"/>
          <p:cNvSpPr txBox="1"/>
          <p:nvPr/>
        </p:nvSpPr>
        <p:spPr>
          <a:xfrm>
            <a:off x="3352800" y="5334000"/>
            <a:ext cx="2209800" cy="1477328"/>
          </a:xfrm>
          <a:prstGeom prst="rect">
            <a:avLst/>
          </a:prstGeom>
          <a:noFill/>
        </p:spPr>
        <p:txBody>
          <a:bodyPr wrap="square" rtlCol="0">
            <a:spAutoFit/>
          </a:bodyPr>
          <a:lstStyle/>
          <a:p>
            <a:pPr algn="ctr"/>
            <a:r>
              <a:rPr lang="fr-FR" dirty="0" smtClean="0"/>
              <a:t>Un développeur informatique</a:t>
            </a:r>
          </a:p>
          <a:p>
            <a:pPr algn="ctr"/>
            <a:endParaRPr lang="fr-FR" dirty="0" smtClean="0"/>
          </a:p>
          <a:p>
            <a:pPr algn="ctr"/>
            <a:r>
              <a:rPr lang="fr-FR" dirty="0" smtClean="0"/>
              <a:t>Une développeuse informatique</a:t>
            </a:r>
            <a:endParaRPr lang="fr-FR" dirty="0"/>
          </a:p>
        </p:txBody>
      </p:sp>
    </p:spTree>
    <p:extLst>
      <p:ext uri="{BB962C8B-B14F-4D97-AF65-F5344CB8AC3E}">
        <p14:creationId xmlns:p14="http://schemas.microsoft.com/office/powerpoint/2010/main" val="23351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pic>
        <p:nvPicPr>
          <p:cNvPr id="3" name="Picture 2" descr="http://www.allianceabroad.com/wp-content/uploads/graphic-designer.jpg"/>
          <p:cNvPicPr>
            <a:picLocks noChangeAspect="1" noChangeArrowheads="1"/>
          </p:cNvPicPr>
          <p:nvPr/>
        </p:nvPicPr>
        <p:blipFill>
          <a:blip r:embed="rId2" cstate="print"/>
          <a:srcRect/>
          <a:stretch>
            <a:fillRect/>
          </a:stretch>
        </p:blipFill>
        <p:spPr bwMode="auto">
          <a:xfrm>
            <a:off x="457200" y="2895600"/>
            <a:ext cx="3333750" cy="2228850"/>
          </a:xfrm>
          <a:prstGeom prst="rect">
            <a:avLst/>
          </a:prstGeom>
          <a:noFill/>
        </p:spPr>
      </p:pic>
      <p:pic>
        <p:nvPicPr>
          <p:cNvPr id="4" name="Picture 4" descr="http://cdn-premiere.ladmedia.fr/var/premiere/storage/images/cinema/news-cinema/hunger-games-2-le-realisateur-subira-t-il-la-malediction-twilight-reactualise-3310356/59347220-1-fre-FR/Hunger-Games-2-le-realisateur-subira-t-il-la-malediction-Twilight-reactualise_portrait_w532.jpg"/>
          <p:cNvPicPr>
            <a:picLocks noChangeAspect="1" noChangeArrowheads="1"/>
          </p:cNvPicPr>
          <p:nvPr/>
        </p:nvPicPr>
        <p:blipFill>
          <a:blip r:embed="rId3" cstate="print"/>
          <a:srcRect/>
          <a:stretch>
            <a:fillRect/>
          </a:stretch>
        </p:blipFill>
        <p:spPr bwMode="auto">
          <a:xfrm>
            <a:off x="4495800" y="2438400"/>
            <a:ext cx="4114800" cy="2792187"/>
          </a:xfrm>
          <a:prstGeom prst="rect">
            <a:avLst/>
          </a:prstGeom>
          <a:noFill/>
        </p:spPr>
      </p:pic>
      <p:pic>
        <p:nvPicPr>
          <p:cNvPr id="6" name="Picture 4" descr="http://static.foot01.com/img/images/650x600/2014/May/16/l-ol-retourne-sa-veste-pour-le-choix-de-l-entraineur-iconsport_jpt_270214_62_56,83153.jpg"/>
          <p:cNvPicPr>
            <a:picLocks noChangeAspect="1" noChangeArrowheads="1"/>
          </p:cNvPicPr>
          <p:nvPr/>
        </p:nvPicPr>
        <p:blipFill>
          <a:blip r:embed="rId4" cstate="print"/>
          <a:srcRect l="13846" r="20923"/>
          <a:stretch>
            <a:fillRect/>
          </a:stretch>
        </p:blipFill>
        <p:spPr bwMode="auto">
          <a:xfrm>
            <a:off x="5029200" y="1981200"/>
            <a:ext cx="3124200" cy="3190516"/>
          </a:xfrm>
          <a:prstGeom prst="rect">
            <a:avLst/>
          </a:prstGeom>
          <a:noFill/>
        </p:spPr>
      </p:pic>
      <p:pic>
        <p:nvPicPr>
          <p:cNvPr id="7" name="Picture 8" descr="http://superalko.com.co/blog/wp-content/uploads/2014/08/le-secteur-des-jeux-videos-est-un-secteur.jpg"/>
          <p:cNvPicPr>
            <a:picLocks noChangeAspect="1" noChangeArrowheads="1"/>
          </p:cNvPicPr>
          <p:nvPr/>
        </p:nvPicPr>
        <p:blipFill>
          <a:blip r:embed="rId5" cstate="print"/>
          <a:srcRect/>
          <a:stretch>
            <a:fillRect/>
          </a:stretch>
        </p:blipFill>
        <p:spPr bwMode="auto">
          <a:xfrm>
            <a:off x="0" y="2438400"/>
            <a:ext cx="4057650" cy="2652743"/>
          </a:xfrm>
          <a:prstGeom prst="rect">
            <a:avLst/>
          </a:prstGeom>
          <a:noFill/>
        </p:spPr>
      </p:pic>
    </p:spTree>
    <p:extLst>
      <p:ext uri="{BB962C8B-B14F-4D97-AF65-F5344CB8AC3E}">
        <p14:creationId xmlns:p14="http://schemas.microsoft.com/office/powerpoint/2010/main" val="186580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dynamique-mag.com/images/article/cropped/fb0270cecba6b4e79a20fa7e8581f12f.jpg?c=5e790e7317c9ed4e5a49ae271e587469.jpg"/>
          <p:cNvPicPr>
            <a:picLocks noChangeAspect="1" noChangeArrowheads="1"/>
          </p:cNvPicPr>
          <p:nvPr/>
        </p:nvPicPr>
        <p:blipFill>
          <a:blip r:embed="rId3" cstate="print"/>
          <a:srcRect/>
          <a:stretch>
            <a:fillRect/>
          </a:stretch>
        </p:blipFill>
        <p:spPr bwMode="auto">
          <a:xfrm flipH="1">
            <a:off x="7655842" y="838200"/>
            <a:ext cx="1488158" cy="1022300"/>
          </a:xfrm>
          <a:prstGeom prst="rect">
            <a:avLst/>
          </a:prstGeom>
          <a:noFill/>
        </p:spPr>
      </p:pic>
      <p:pic>
        <p:nvPicPr>
          <p:cNvPr id="10" name="Picture 8" descr="http://www.lacanauocean.com/image/0-LACANAU-OCEAN/CLIENT/ESTHETICIENNE/estheticienne-lacanau-france7_xs.jpg"/>
          <p:cNvPicPr>
            <a:picLocks noChangeAspect="1" noChangeArrowheads="1"/>
          </p:cNvPicPr>
          <p:nvPr/>
        </p:nvPicPr>
        <p:blipFill>
          <a:blip r:embed="rId4" cstate="print"/>
          <a:srcRect/>
          <a:stretch>
            <a:fillRect/>
          </a:stretch>
        </p:blipFill>
        <p:spPr bwMode="auto">
          <a:xfrm>
            <a:off x="3581400" y="5715000"/>
            <a:ext cx="1485546" cy="1153324"/>
          </a:xfrm>
          <a:prstGeom prst="rect">
            <a:avLst/>
          </a:prstGeom>
          <a:noFill/>
        </p:spPr>
      </p:pic>
      <p:pic>
        <p:nvPicPr>
          <p:cNvPr id="12" name="Picture 10" descr="http://www.idm63.com/images/resize2-Service.JPG"/>
          <p:cNvPicPr>
            <a:picLocks noChangeAspect="1" noChangeArrowheads="1"/>
          </p:cNvPicPr>
          <p:nvPr/>
        </p:nvPicPr>
        <p:blipFill>
          <a:blip r:embed="rId5" cstate="print"/>
          <a:srcRect l="8850" t="9333" r="38053"/>
          <a:stretch>
            <a:fillRect/>
          </a:stretch>
        </p:blipFill>
        <p:spPr bwMode="auto">
          <a:xfrm>
            <a:off x="6324600" y="4526266"/>
            <a:ext cx="1116118" cy="1264934"/>
          </a:xfrm>
          <a:prstGeom prst="rect">
            <a:avLst/>
          </a:prstGeom>
          <a:noFill/>
        </p:spPr>
      </p:pic>
      <p:pic>
        <p:nvPicPr>
          <p:cNvPr id="16" name="Picture 12" descr="http://static.pratique.fr/images/unsized/co/comptable.jpg"/>
          <p:cNvPicPr>
            <a:picLocks noChangeAspect="1" noChangeArrowheads="1"/>
          </p:cNvPicPr>
          <p:nvPr/>
        </p:nvPicPr>
        <p:blipFill>
          <a:blip r:embed="rId6" cstate="print"/>
          <a:srcRect/>
          <a:stretch>
            <a:fillRect/>
          </a:stretch>
        </p:blipFill>
        <p:spPr bwMode="auto">
          <a:xfrm>
            <a:off x="7431064" y="5715000"/>
            <a:ext cx="1712936" cy="1141958"/>
          </a:xfrm>
          <a:prstGeom prst="rect">
            <a:avLst/>
          </a:prstGeom>
          <a:noFill/>
        </p:spPr>
      </p:pic>
      <p:pic>
        <p:nvPicPr>
          <p:cNvPr id="17" name="Picture 6" descr="https://encrypted-tbn0.gstatic.com/images?q=tbn:ANd9GcSRY7DtWyguiqJddIGPEI5Rv7ukbQwYl1ufDnlWtayGRsx_Zplz"/>
          <p:cNvPicPr>
            <a:picLocks noChangeAspect="1" noChangeArrowheads="1"/>
          </p:cNvPicPr>
          <p:nvPr/>
        </p:nvPicPr>
        <p:blipFill>
          <a:blip r:embed="rId7" cstate="print"/>
          <a:srcRect l="18987" t="7512"/>
          <a:stretch>
            <a:fillRect/>
          </a:stretch>
        </p:blipFill>
        <p:spPr bwMode="auto">
          <a:xfrm>
            <a:off x="5562600" y="1143000"/>
            <a:ext cx="1559168" cy="1599772"/>
          </a:xfrm>
          <a:prstGeom prst="rect">
            <a:avLst/>
          </a:prstGeom>
          <a:noFill/>
        </p:spPr>
      </p:pic>
      <p:pic>
        <p:nvPicPr>
          <p:cNvPr id="18" name="Picture 10" descr="http://www.ouestfrance-emploi.com/sites/default/files/styles/610-largeur/public/fiches_metiers/416_78365740.jpg?itok=y7lVDBdo"/>
          <p:cNvPicPr>
            <a:picLocks noChangeAspect="1" noChangeArrowheads="1"/>
          </p:cNvPicPr>
          <p:nvPr/>
        </p:nvPicPr>
        <p:blipFill>
          <a:blip r:embed="rId8" cstate="print"/>
          <a:srcRect l="17505"/>
          <a:stretch>
            <a:fillRect/>
          </a:stretch>
        </p:blipFill>
        <p:spPr bwMode="auto">
          <a:xfrm>
            <a:off x="0" y="3589654"/>
            <a:ext cx="2162030" cy="1744346"/>
          </a:xfrm>
          <a:prstGeom prst="rect">
            <a:avLst/>
          </a:prstGeom>
          <a:noFill/>
        </p:spPr>
      </p:pic>
      <p:pic>
        <p:nvPicPr>
          <p:cNvPr id="19" name="Picture 6" descr="http://www.nadirpress.net/infermierDSDSDSi.jpg"/>
          <p:cNvPicPr>
            <a:picLocks noChangeAspect="1" noChangeArrowheads="1"/>
          </p:cNvPicPr>
          <p:nvPr/>
        </p:nvPicPr>
        <p:blipFill>
          <a:blip r:embed="rId9" cstate="print"/>
          <a:srcRect/>
          <a:stretch>
            <a:fillRect/>
          </a:stretch>
        </p:blipFill>
        <p:spPr bwMode="auto">
          <a:xfrm>
            <a:off x="5562600" y="2816132"/>
            <a:ext cx="1623336" cy="1298668"/>
          </a:xfrm>
          <a:prstGeom prst="rect">
            <a:avLst/>
          </a:prstGeom>
          <a:noFill/>
        </p:spPr>
      </p:pic>
      <p:pic>
        <p:nvPicPr>
          <p:cNvPr id="21" name="Picture 10" descr="http://img15.hostingpics.net/pics/360333professionnelconfiance.jpg"/>
          <p:cNvPicPr>
            <a:picLocks noChangeAspect="1" noChangeArrowheads="1"/>
          </p:cNvPicPr>
          <p:nvPr/>
        </p:nvPicPr>
        <p:blipFill>
          <a:blip r:embed="rId10" cstate="print"/>
          <a:srcRect/>
          <a:stretch>
            <a:fillRect/>
          </a:stretch>
        </p:blipFill>
        <p:spPr bwMode="auto">
          <a:xfrm>
            <a:off x="5334000" y="5943600"/>
            <a:ext cx="1923758" cy="948702"/>
          </a:xfrm>
          <a:prstGeom prst="rect">
            <a:avLst/>
          </a:prstGeom>
          <a:noFill/>
        </p:spPr>
      </p:pic>
      <p:pic>
        <p:nvPicPr>
          <p:cNvPr id="24" name="Picture 12" descr="http://sante.lefigaro.fr/sites/default/files/styles/450_x_190/public/media/field_visuel/kinesitherapeute.jpg?itok=EblhSVG6"/>
          <p:cNvPicPr>
            <a:picLocks noChangeAspect="1" noChangeArrowheads="1"/>
          </p:cNvPicPr>
          <p:nvPr/>
        </p:nvPicPr>
        <p:blipFill>
          <a:blip r:embed="rId11" cstate="print"/>
          <a:srcRect l="19556"/>
          <a:stretch>
            <a:fillRect/>
          </a:stretch>
        </p:blipFill>
        <p:spPr bwMode="auto">
          <a:xfrm>
            <a:off x="1295400" y="5715000"/>
            <a:ext cx="2144220" cy="1125420"/>
          </a:xfrm>
          <a:prstGeom prst="rect">
            <a:avLst/>
          </a:prstGeom>
          <a:noFill/>
        </p:spPr>
      </p:pic>
      <p:pic>
        <p:nvPicPr>
          <p:cNvPr id="25" name="Picture 2" descr="http://droitaffaires.com/photos_avocats/avocat-aaziz_perez.jpg"/>
          <p:cNvPicPr>
            <a:picLocks noChangeAspect="1" noChangeArrowheads="1"/>
          </p:cNvPicPr>
          <p:nvPr/>
        </p:nvPicPr>
        <p:blipFill>
          <a:blip r:embed="rId12" cstate="print"/>
          <a:srcRect l="8664" t="4255" b="4255"/>
          <a:stretch>
            <a:fillRect/>
          </a:stretch>
        </p:blipFill>
        <p:spPr bwMode="auto">
          <a:xfrm>
            <a:off x="0" y="5410628"/>
            <a:ext cx="1176578" cy="1599772"/>
          </a:xfrm>
          <a:prstGeom prst="rect">
            <a:avLst/>
          </a:prstGeom>
          <a:noFill/>
        </p:spPr>
      </p:pic>
      <p:pic>
        <p:nvPicPr>
          <p:cNvPr id="27" name="Picture 6" descr="http://apprendrelementalismedotcom.files.wordpress.com/2012/01/parler-comme-politicien-l-1.jpeg"/>
          <p:cNvPicPr>
            <a:picLocks noChangeAspect="1" noChangeArrowheads="1"/>
          </p:cNvPicPr>
          <p:nvPr/>
        </p:nvPicPr>
        <p:blipFill>
          <a:blip r:embed="rId13" cstate="print"/>
          <a:srcRect/>
          <a:stretch>
            <a:fillRect/>
          </a:stretch>
        </p:blipFill>
        <p:spPr bwMode="auto">
          <a:xfrm>
            <a:off x="4267200" y="2648100"/>
            <a:ext cx="1032410" cy="1390500"/>
          </a:xfrm>
          <a:prstGeom prst="rect">
            <a:avLst/>
          </a:prstGeom>
          <a:noFill/>
        </p:spPr>
      </p:pic>
      <p:pic>
        <p:nvPicPr>
          <p:cNvPr id="29" name="Picture 16" descr="http://auto.img.v4.skyrock.net/3614/32993614/pics/1347181568_small.jpg"/>
          <p:cNvPicPr>
            <a:picLocks noChangeAspect="1" noChangeArrowheads="1"/>
          </p:cNvPicPr>
          <p:nvPr/>
        </p:nvPicPr>
        <p:blipFill>
          <a:blip r:embed="rId14" cstate="print"/>
          <a:srcRect/>
          <a:stretch>
            <a:fillRect/>
          </a:stretch>
        </p:blipFill>
        <p:spPr bwMode="auto">
          <a:xfrm>
            <a:off x="0" y="2268166"/>
            <a:ext cx="1860200" cy="1237034"/>
          </a:xfrm>
          <a:prstGeom prst="rect">
            <a:avLst/>
          </a:prstGeom>
          <a:noFill/>
        </p:spPr>
      </p:pic>
      <p:pic>
        <p:nvPicPr>
          <p:cNvPr id="32" name="Picture 2" descr="http://www.lavisqteam.fr/wp-content/uploads/2014/10/19129815.jpg-r_640_600-b_1_D6D6D6-f_jpg-q_x-xxyxx.jpg"/>
          <p:cNvPicPr>
            <a:picLocks noChangeAspect="1" noChangeArrowheads="1"/>
          </p:cNvPicPr>
          <p:nvPr/>
        </p:nvPicPr>
        <p:blipFill>
          <a:blip r:embed="rId15" cstate="print"/>
          <a:srcRect/>
          <a:stretch>
            <a:fillRect/>
          </a:stretch>
        </p:blipFill>
        <p:spPr bwMode="auto">
          <a:xfrm>
            <a:off x="3810000" y="4191000"/>
            <a:ext cx="2176434" cy="1450956"/>
          </a:xfrm>
          <a:prstGeom prst="rect">
            <a:avLst/>
          </a:prstGeom>
          <a:noFill/>
        </p:spPr>
      </p:pic>
      <p:pic>
        <p:nvPicPr>
          <p:cNvPr id="35" name="Picture 8" descr="http://www.assist-ra.fr/wp-content/uploads/2014/01/secr%C3%A9taire.jpg"/>
          <p:cNvPicPr>
            <a:picLocks noChangeAspect="1" noChangeArrowheads="1"/>
          </p:cNvPicPr>
          <p:nvPr/>
        </p:nvPicPr>
        <p:blipFill>
          <a:blip r:embed="rId16" cstate="print"/>
          <a:srcRect/>
          <a:stretch>
            <a:fillRect/>
          </a:stretch>
        </p:blipFill>
        <p:spPr bwMode="auto">
          <a:xfrm>
            <a:off x="7220732" y="1993794"/>
            <a:ext cx="1923268" cy="1435206"/>
          </a:xfrm>
          <a:prstGeom prst="rect">
            <a:avLst/>
          </a:prstGeom>
          <a:noFill/>
        </p:spPr>
      </p:pic>
      <p:pic>
        <p:nvPicPr>
          <p:cNvPr id="40" name="Picture 4" descr="http://static.foot01.com/img/images/650x600/2014/May/16/l-ol-retourne-sa-veste-pour-le-choix-de-l-entraineur-iconsport_jpt_270214_62_56,83153.jpg"/>
          <p:cNvPicPr>
            <a:picLocks noChangeAspect="1" noChangeArrowheads="1"/>
          </p:cNvPicPr>
          <p:nvPr/>
        </p:nvPicPr>
        <p:blipFill>
          <a:blip r:embed="rId17" cstate="print"/>
          <a:srcRect l="13846" r="20923"/>
          <a:stretch>
            <a:fillRect/>
          </a:stretch>
        </p:blipFill>
        <p:spPr bwMode="auto">
          <a:xfrm>
            <a:off x="2362200" y="2328460"/>
            <a:ext cx="1525362" cy="1557740"/>
          </a:xfrm>
          <a:prstGeom prst="rect">
            <a:avLst/>
          </a:prstGeom>
          <a:noFill/>
        </p:spPr>
      </p:pic>
      <p:pic>
        <p:nvPicPr>
          <p:cNvPr id="42" name="Picture 10" descr="http://mtec.pasco.k12.fl.us/wp-content/uploads/mtec/2014/08/bigstock-Graphic-Designer-At-Work-Colo-63478852.jpg"/>
          <p:cNvPicPr>
            <a:picLocks noChangeAspect="1" noChangeArrowheads="1"/>
          </p:cNvPicPr>
          <p:nvPr/>
        </p:nvPicPr>
        <p:blipFill>
          <a:blip r:embed="rId18" cstate="print"/>
          <a:srcRect/>
          <a:stretch>
            <a:fillRect/>
          </a:stretch>
        </p:blipFill>
        <p:spPr bwMode="auto">
          <a:xfrm>
            <a:off x="2286000" y="1066800"/>
            <a:ext cx="1748586" cy="1165724"/>
          </a:xfrm>
          <a:prstGeom prst="rect">
            <a:avLst/>
          </a:prstGeom>
          <a:noFill/>
        </p:spPr>
      </p:pic>
      <p:pic>
        <p:nvPicPr>
          <p:cNvPr id="43" name="Picture 14" descr="http://www.themodestman.com/wp-content/uploads/2013/04/PM-LB-2012-2.jpg"/>
          <p:cNvPicPr>
            <a:picLocks noChangeAspect="1" noChangeArrowheads="1"/>
          </p:cNvPicPr>
          <p:nvPr/>
        </p:nvPicPr>
        <p:blipFill>
          <a:blip r:embed="rId19" cstate="print"/>
          <a:srcRect l="17688" r="24193"/>
          <a:stretch>
            <a:fillRect/>
          </a:stretch>
        </p:blipFill>
        <p:spPr bwMode="auto">
          <a:xfrm>
            <a:off x="8288308" y="3475424"/>
            <a:ext cx="855692" cy="2239576"/>
          </a:xfrm>
          <a:prstGeom prst="rect">
            <a:avLst/>
          </a:prstGeom>
          <a:noFill/>
        </p:spPr>
      </p:pic>
      <p:pic>
        <p:nvPicPr>
          <p:cNvPr id="44" name="Picture 16" descr="http://p5.storage.canalblog.com/50/69/1022350/89609739.jpg"/>
          <p:cNvPicPr>
            <a:picLocks noChangeAspect="1" noChangeArrowheads="1"/>
          </p:cNvPicPr>
          <p:nvPr/>
        </p:nvPicPr>
        <p:blipFill>
          <a:blip r:embed="rId20" cstate="print"/>
          <a:srcRect/>
          <a:stretch>
            <a:fillRect/>
          </a:stretch>
        </p:blipFill>
        <p:spPr bwMode="auto">
          <a:xfrm>
            <a:off x="2438400" y="3962830"/>
            <a:ext cx="1199828" cy="1599770"/>
          </a:xfrm>
          <a:prstGeom prst="rect">
            <a:avLst/>
          </a:prstGeom>
          <a:noFill/>
        </p:spPr>
      </p:pic>
      <p:pic>
        <p:nvPicPr>
          <p:cNvPr id="49" name="Picture 10" descr="http://www.awt.be/images/mul/mul,fr,500,010,002.png"/>
          <p:cNvPicPr>
            <a:picLocks noChangeAspect="1" noChangeArrowheads="1"/>
          </p:cNvPicPr>
          <p:nvPr/>
        </p:nvPicPr>
        <p:blipFill>
          <a:blip r:embed="rId21" cstate="print"/>
          <a:srcRect/>
          <a:stretch>
            <a:fillRect/>
          </a:stretch>
        </p:blipFill>
        <p:spPr bwMode="auto">
          <a:xfrm>
            <a:off x="4343400" y="1371600"/>
            <a:ext cx="1162624" cy="1162624"/>
          </a:xfrm>
          <a:prstGeom prst="rect">
            <a:avLst/>
          </a:prstGeom>
          <a:noFill/>
        </p:spPr>
      </p:pic>
      <p:sp>
        <p:nvSpPr>
          <p:cNvPr id="52" name="Title 1"/>
          <p:cNvSpPr>
            <a:spLocks noGrp="1"/>
          </p:cNvSpPr>
          <p:nvPr>
            <p:ph type="title"/>
          </p:nvPr>
        </p:nvSpPr>
        <p:spPr>
          <a:xfrm>
            <a:off x="0" y="0"/>
            <a:ext cx="9144000" cy="914400"/>
          </a:xfrm>
        </p:spPr>
        <p:txBody>
          <a:bodyPr/>
          <a:lstStyle/>
          <a:p>
            <a:pPr algn="l"/>
            <a:r>
              <a:rPr lang="en-US" dirty="0" err="1" smtClean="0"/>
              <a:t>Lequel</a:t>
            </a:r>
            <a:r>
              <a:rPr lang="en-US" dirty="0" smtClean="0"/>
              <a:t> </a:t>
            </a:r>
            <a:r>
              <a:rPr lang="en-US" dirty="0" err="1" smtClean="0"/>
              <a:t>est</a:t>
            </a:r>
            <a:r>
              <a:rPr lang="en-US" dirty="0" smtClean="0"/>
              <a:t> </a:t>
            </a:r>
            <a:r>
              <a:rPr lang="en-US" u="sng" dirty="0" smtClean="0"/>
              <a:t>le</a:t>
            </a:r>
            <a:r>
              <a:rPr lang="en-US" dirty="0" smtClean="0"/>
              <a:t> </a:t>
            </a:r>
            <a:r>
              <a:rPr lang="en-US" dirty="0" err="1" smtClean="0"/>
              <a:t>pire</a:t>
            </a:r>
            <a:r>
              <a:rPr lang="en-US" dirty="0" smtClean="0"/>
              <a:t> travail?</a:t>
            </a:r>
            <a:endParaRPr lang="en-US" dirty="0"/>
          </a:p>
        </p:txBody>
      </p:sp>
      <p:sp>
        <p:nvSpPr>
          <p:cNvPr id="53" name="Title 1"/>
          <p:cNvSpPr txBox="1">
            <a:spLocks/>
          </p:cNvSpPr>
          <p:nvPr/>
        </p:nvSpPr>
        <p:spPr>
          <a:xfrm>
            <a:off x="0" y="0"/>
            <a:ext cx="9144000" cy="914400"/>
          </a:xfrm>
          <a:prstGeom prst="rect">
            <a:avLst/>
          </a:prstGeom>
        </p:spPr>
        <p:txBody>
          <a:bodyPr vert="horz" lIns="91440" tIns="45720" rIns="91440" bIns="45720" rtlCol="0" anchor="b">
            <a:noAutofit/>
          </a:bodyPr>
          <a:lstStyle/>
          <a:p>
            <a:pPr marL="0" marR="0" lvl="0" indent="0" algn="l" defTabSz="914400" rtl="0" eaLnBrk="1" fontAlgn="base" latinLnBrk="0" hangingPunct="1">
              <a:lnSpc>
                <a:spcPts val="5800"/>
              </a:lnSpc>
              <a:spcBef>
                <a:spcPct val="0"/>
              </a:spcBef>
              <a:spcAft>
                <a:spcPct val="0"/>
              </a:spcAft>
              <a:buClrTx/>
              <a:buSzTx/>
              <a:buFontTx/>
              <a:buNone/>
              <a:tabLst/>
              <a:defRPr/>
            </a:pP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Lequel</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est</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sng"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meilleur</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travail?</a:t>
            </a:r>
            <a:endParaRPr kumimoji="0" lang="en-US" sz="5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Tree>
    <p:extLst>
      <p:ext uri="{BB962C8B-B14F-4D97-AF65-F5344CB8AC3E}">
        <p14:creationId xmlns:p14="http://schemas.microsoft.com/office/powerpoint/2010/main" val="4198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respire-lemag.fr/wp-content/uploads/2013/01/coiffeur.jpg"/>
          <p:cNvPicPr>
            <a:picLocks noChangeAspect="1" noChangeArrowheads="1"/>
          </p:cNvPicPr>
          <p:nvPr/>
        </p:nvPicPr>
        <p:blipFill>
          <a:blip r:embed="rId2" cstate="print"/>
          <a:srcRect l="23794"/>
          <a:stretch>
            <a:fillRect/>
          </a:stretch>
        </p:blipFill>
        <p:spPr bwMode="auto">
          <a:xfrm>
            <a:off x="4419600" y="5891172"/>
            <a:ext cx="1105452" cy="966828"/>
          </a:xfrm>
          <a:prstGeom prst="rect">
            <a:avLst/>
          </a:prstGeom>
          <a:noFill/>
        </p:spPr>
      </p:pic>
      <p:pic>
        <p:nvPicPr>
          <p:cNvPr id="13" name="Picture 14" descr="http://revistakya.files.wordpress.com/2012/04/chef-profesiones-cocina.jpg"/>
          <p:cNvPicPr>
            <a:picLocks noChangeAspect="1" noChangeArrowheads="1"/>
          </p:cNvPicPr>
          <p:nvPr/>
        </p:nvPicPr>
        <p:blipFill>
          <a:blip r:embed="rId3" cstate="print"/>
          <a:srcRect l="16000" t="3200" r="5600"/>
          <a:stretch>
            <a:fillRect/>
          </a:stretch>
        </p:blipFill>
        <p:spPr bwMode="auto">
          <a:xfrm>
            <a:off x="7953474" y="2340064"/>
            <a:ext cx="1190526" cy="1469936"/>
          </a:xfrm>
          <a:prstGeom prst="rect">
            <a:avLst/>
          </a:prstGeom>
          <a:noFill/>
        </p:spPr>
      </p:pic>
      <p:pic>
        <p:nvPicPr>
          <p:cNvPr id="14" name="Picture 4" descr="http://www.appart-ambiance.com/medias/appartements/voyages-affaire-lyon-appart-ambiance.jpg"/>
          <p:cNvPicPr>
            <a:picLocks noChangeAspect="1" noChangeArrowheads="1"/>
          </p:cNvPicPr>
          <p:nvPr/>
        </p:nvPicPr>
        <p:blipFill>
          <a:blip r:embed="rId4" cstate="print"/>
          <a:srcRect/>
          <a:stretch>
            <a:fillRect/>
          </a:stretch>
        </p:blipFill>
        <p:spPr bwMode="auto">
          <a:xfrm>
            <a:off x="7655842" y="5865678"/>
            <a:ext cx="1488158" cy="992322"/>
          </a:xfrm>
          <a:prstGeom prst="rect">
            <a:avLst/>
          </a:prstGeom>
          <a:noFill/>
        </p:spPr>
      </p:pic>
      <p:pic>
        <p:nvPicPr>
          <p:cNvPr id="15" name="Picture 8" descr="http://www.fourth-wall.fr/wp-content/uploads/2015/04/reunion.jpg"/>
          <p:cNvPicPr>
            <a:picLocks noChangeAspect="1" noChangeArrowheads="1"/>
          </p:cNvPicPr>
          <p:nvPr/>
        </p:nvPicPr>
        <p:blipFill>
          <a:blip r:embed="rId5" cstate="print"/>
          <a:srcRect/>
          <a:stretch>
            <a:fillRect/>
          </a:stretch>
        </p:blipFill>
        <p:spPr bwMode="auto">
          <a:xfrm>
            <a:off x="0" y="762000"/>
            <a:ext cx="1931508" cy="1233356"/>
          </a:xfrm>
          <a:prstGeom prst="rect">
            <a:avLst/>
          </a:prstGeom>
          <a:noFill/>
        </p:spPr>
      </p:pic>
      <p:pic>
        <p:nvPicPr>
          <p:cNvPr id="20" name="Picture 2" descr="http://www.professionmedecin.fr/wp-content/uploads/Fotolia_18830710_M.jpg"/>
          <p:cNvPicPr>
            <a:picLocks noChangeAspect="1" noChangeArrowheads="1"/>
          </p:cNvPicPr>
          <p:nvPr/>
        </p:nvPicPr>
        <p:blipFill>
          <a:blip r:embed="rId6" cstate="print"/>
          <a:srcRect/>
          <a:stretch>
            <a:fillRect/>
          </a:stretch>
        </p:blipFill>
        <p:spPr bwMode="auto">
          <a:xfrm>
            <a:off x="5867400" y="903276"/>
            <a:ext cx="1475760" cy="1306524"/>
          </a:xfrm>
          <a:prstGeom prst="rect">
            <a:avLst/>
          </a:prstGeom>
          <a:noFill/>
        </p:spPr>
      </p:pic>
      <p:pic>
        <p:nvPicPr>
          <p:cNvPr id="22" name="Picture 4" descr="http://www.interbiolab.com/wp-content/uploads/2015/06/choisir-veterinaire-410.jpg"/>
          <p:cNvPicPr>
            <a:picLocks noChangeAspect="1" noChangeArrowheads="1"/>
          </p:cNvPicPr>
          <p:nvPr/>
        </p:nvPicPr>
        <p:blipFill>
          <a:blip r:embed="rId7" cstate="print"/>
          <a:srcRect b="6383"/>
          <a:stretch>
            <a:fillRect/>
          </a:stretch>
        </p:blipFill>
        <p:spPr bwMode="auto">
          <a:xfrm>
            <a:off x="5638800" y="5410200"/>
            <a:ext cx="2179758" cy="1403552"/>
          </a:xfrm>
          <a:prstGeom prst="rect">
            <a:avLst/>
          </a:prstGeom>
          <a:noFill/>
        </p:spPr>
      </p:pic>
      <p:pic>
        <p:nvPicPr>
          <p:cNvPr id="23" name="Picture 8" descr="http://sante.lefigaro.fr/sites/default/files/styles/450_x_190/public/media/field_visuel/dentiste.jpg?itok=Cy6U9KPu"/>
          <p:cNvPicPr>
            <a:picLocks noChangeAspect="1" noChangeArrowheads="1"/>
          </p:cNvPicPr>
          <p:nvPr/>
        </p:nvPicPr>
        <p:blipFill>
          <a:blip r:embed="rId8" cstate="print"/>
          <a:srcRect l="12444"/>
          <a:stretch>
            <a:fillRect/>
          </a:stretch>
        </p:blipFill>
        <p:spPr bwMode="auto">
          <a:xfrm>
            <a:off x="1828800" y="5732580"/>
            <a:ext cx="2333764" cy="1125420"/>
          </a:xfrm>
          <a:prstGeom prst="rect">
            <a:avLst/>
          </a:prstGeom>
          <a:noFill/>
        </p:spPr>
      </p:pic>
      <p:pic>
        <p:nvPicPr>
          <p:cNvPr id="26" name="Picture 4" descr="http://s.wat.tv/image/juge-instruction-procureur_1r3jy_3ixzzv.jpg"/>
          <p:cNvPicPr>
            <a:picLocks noChangeAspect="1" noChangeArrowheads="1"/>
          </p:cNvPicPr>
          <p:nvPr/>
        </p:nvPicPr>
        <p:blipFill>
          <a:blip r:embed="rId9" cstate="print"/>
          <a:srcRect l="8333" r="8333"/>
          <a:stretch>
            <a:fillRect/>
          </a:stretch>
        </p:blipFill>
        <p:spPr bwMode="auto">
          <a:xfrm>
            <a:off x="0" y="5602364"/>
            <a:ext cx="1860200" cy="1255636"/>
          </a:xfrm>
          <a:prstGeom prst="rect">
            <a:avLst/>
          </a:prstGeom>
          <a:noFill/>
        </p:spPr>
      </p:pic>
      <p:pic>
        <p:nvPicPr>
          <p:cNvPr id="28" name="Picture 8" descr="http://images.lpcdn.ca/435x290/201008/11/191690-policier-plus-metier-reserve-francais.jpg"/>
          <p:cNvPicPr>
            <a:picLocks noChangeAspect="1" noChangeArrowheads="1"/>
          </p:cNvPicPr>
          <p:nvPr/>
        </p:nvPicPr>
        <p:blipFill>
          <a:blip r:embed="rId10" cstate="print"/>
          <a:srcRect/>
          <a:stretch>
            <a:fillRect/>
          </a:stretch>
        </p:blipFill>
        <p:spPr bwMode="auto">
          <a:xfrm>
            <a:off x="304800" y="3886200"/>
            <a:ext cx="2022966" cy="1348644"/>
          </a:xfrm>
          <a:prstGeom prst="rect">
            <a:avLst/>
          </a:prstGeom>
          <a:noFill/>
        </p:spPr>
      </p:pic>
      <p:pic>
        <p:nvPicPr>
          <p:cNvPr id="33" name="Picture 4" descr="http://idata.over-blog.com/0/10/64/33/images2/petitnicolas2.jpg"/>
          <p:cNvPicPr>
            <a:picLocks noChangeAspect="1" noChangeArrowheads="1"/>
          </p:cNvPicPr>
          <p:nvPr/>
        </p:nvPicPr>
        <p:blipFill>
          <a:blip r:embed="rId11" cstate="print"/>
          <a:srcRect/>
          <a:stretch>
            <a:fillRect/>
          </a:stretch>
        </p:blipFill>
        <p:spPr bwMode="auto">
          <a:xfrm>
            <a:off x="7581434" y="961786"/>
            <a:ext cx="1562566" cy="1248014"/>
          </a:xfrm>
          <a:prstGeom prst="rect">
            <a:avLst/>
          </a:prstGeom>
          <a:noFill/>
        </p:spPr>
      </p:pic>
      <p:pic>
        <p:nvPicPr>
          <p:cNvPr id="34" name="Picture 6" descr="http://www.bls.gov/ooh/images/15182.jpg"/>
          <p:cNvPicPr>
            <a:picLocks noChangeAspect="1" noChangeArrowheads="1"/>
          </p:cNvPicPr>
          <p:nvPr/>
        </p:nvPicPr>
        <p:blipFill>
          <a:blip r:embed="rId12" cstate="print"/>
          <a:srcRect/>
          <a:stretch>
            <a:fillRect/>
          </a:stretch>
        </p:blipFill>
        <p:spPr bwMode="auto">
          <a:xfrm>
            <a:off x="2133600" y="2362200"/>
            <a:ext cx="1674176" cy="1116118"/>
          </a:xfrm>
          <a:prstGeom prst="rect">
            <a:avLst/>
          </a:prstGeom>
          <a:noFill/>
        </p:spPr>
      </p:pic>
      <p:pic>
        <p:nvPicPr>
          <p:cNvPr id="36" name="Picture 12" descr="http://randomcelebs.com/wp-content/uploads/2015/02/Marion-Cotillard-Hair-5.jpg"/>
          <p:cNvPicPr>
            <a:picLocks noChangeAspect="1" noChangeArrowheads="1"/>
          </p:cNvPicPr>
          <p:nvPr/>
        </p:nvPicPr>
        <p:blipFill>
          <a:blip r:embed="rId13" cstate="print"/>
          <a:srcRect/>
          <a:stretch>
            <a:fillRect/>
          </a:stretch>
        </p:blipFill>
        <p:spPr bwMode="auto">
          <a:xfrm>
            <a:off x="7848600" y="3962400"/>
            <a:ext cx="942500" cy="1413752"/>
          </a:xfrm>
          <a:prstGeom prst="rect">
            <a:avLst/>
          </a:prstGeom>
          <a:noFill/>
        </p:spPr>
      </p:pic>
      <p:pic>
        <p:nvPicPr>
          <p:cNvPr id="37" name="Picture 18" descr="https://encrypted-tbn0.gstatic.com/images?q=tbn:ANd9GcQb-Ka5CnQoeHnx90PZpQGbKQr1SjOSLOOYHFntJig6tMnwRM6T"/>
          <p:cNvPicPr>
            <a:picLocks noChangeAspect="1" noChangeArrowheads="1"/>
          </p:cNvPicPr>
          <p:nvPr/>
        </p:nvPicPr>
        <p:blipFill>
          <a:blip r:embed="rId14" cstate="print"/>
          <a:srcRect/>
          <a:stretch>
            <a:fillRect/>
          </a:stretch>
        </p:blipFill>
        <p:spPr bwMode="auto">
          <a:xfrm>
            <a:off x="2438400" y="3962400"/>
            <a:ext cx="896880" cy="1347772"/>
          </a:xfrm>
          <a:prstGeom prst="rect">
            <a:avLst/>
          </a:prstGeom>
          <a:noFill/>
        </p:spPr>
      </p:pic>
      <p:pic>
        <p:nvPicPr>
          <p:cNvPr id="38" name="Picture 20" descr="http://qualita.ca/wp-content/uploads/2011/08/Ambiance_danseurs.jpg"/>
          <p:cNvPicPr>
            <a:picLocks noChangeAspect="1" noChangeArrowheads="1"/>
          </p:cNvPicPr>
          <p:nvPr/>
        </p:nvPicPr>
        <p:blipFill>
          <a:blip r:embed="rId15" cstate="print"/>
          <a:srcRect/>
          <a:stretch>
            <a:fillRect/>
          </a:stretch>
        </p:blipFill>
        <p:spPr bwMode="auto">
          <a:xfrm>
            <a:off x="2286000" y="1143000"/>
            <a:ext cx="1525362" cy="1036980"/>
          </a:xfrm>
          <a:prstGeom prst="rect">
            <a:avLst/>
          </a:prstGeom>
          <a:noFill/>
        </p:spPr>
      </p:pic>
      <p:pic>
        <p:nvPicPr>
          <p:cNvPr id="39" name="Picture 2" descr="http://blog.lefigaro.fr/football/bruno_roger-petit/france%20m%C3%A9tiss%C3%A9e%20athletes.bmp"/>
          <p:cNvPicPr>
            <a:picLocks noChangeAspect="1" noChangeArrowheads="1"/>
          </p:cNvPicPr>
          <p:nvPr/>
        </p:nvPicPr>
        <p:blipFill>
          <a:blip r:embed="rId16" cstate="print"/>
          <a:srcRect/>
          <a:stretch>
            <a:fillRect/>
          </a:stretch>
        </p:blipFill>
        <p:spPr bwMode="auto">
          <a:xfrm>
            <a:off x="0" y="2286000"/>
            <a:ext cx="1924690" cy="1457010"/>
          </a:xfrm>
          <a:prstGeom prst="rect">
            <a:avLst/>
          </a:prstGeom>
          <a:noFill/>
        </p:spPr>
      </p:pic>
      <p:pic>
        <p:nvPicPr>
          <p:cNvPr id="41" name="Picture 2" descr="http://www.fichemetier.fr/wp-content/uploads/reporter-photographe.jpg"/>
          <p:cNvPicPr>
            <a:picLocks noChangeAspect="1" noChangeArrowheads="1"/>
          </p:cNvPicPr>
          <p:nvPr/>
        </p:nvPicPr>
        <p:blipFill>
          <a:blip r:embed="rId17" cstate="print"/>
          <a:srcRect l="36648"/>
          <a:stretch>
            <a:fillRect/>
          </a:stretch>
        </p:blipFill>
        <p:spPr bwMode="auto">
          <a:xfrm>
            <a:off x="3733800" y="3733800"/>
            <a:ext cx="1536040" cy="1617818"/>
          </a:xfrm>
          <a:prstGeom prst="rect">
            <a:avLst/>
          </a:prstGeom>
          <a:noFill/>
        </p:spPr>
      </p:pic>
      <p:pic>
        <p:nvPicPr>
          <p:cNvPr id="45" name="Picture 2" descr="http://www.allianceabroad.com/wp-content/uploads/graphic-designer.jpg"/>
          <p:cNvPicPr>
            <a:picLocks noChangeAspect="1" noChangeArrowheads="1"/>
          </p:cNvPicPr>
          <p:nvPr/>
        </p:nvPicPr>
        <p:blipFill>
          <a:blip r:embed="rId18" cstate="print"/>
          <a:srcRect/>
          <a:stretch>
            <a:fillRect/>
          </a:stretch>
        </p:blipFill>
        <p:spPr bwMode="auto">
          <a:xfrm>
            <a:off x="4114800" y="990600"/>
            <a:ext cx="1627672" cy="1088216"/>
          </a:xfrm>
          <a:prstGeom prst="rect">
            <a:avLst/>
          </a:prstGeom>
          <a:noFill/>
        </p:spPr>
      </p:pic>
      <p:pic>
        <p:nvPicPr>
          <p:cNvPr id="46" name="Picture 4" descr="http://cdn-premiere.ladmedia.fr/var/premiere/storage/images/cinema/news-cinema/hunger-games-2-le-realisateur-subira-t-il-la-malediction-twilight-reactualise-3310356/59347220-1-fre-FR/Hunger-Games-2-le-realisateur-subira-t-il-la-malediction-Twilight-reactualise_portrait_w532.jpg"/>
          <p:cNvPicPr>
            <a:picLocks noChangeAspect="1" noChangeArrowheads="1"/>
          </p:cNvPicPr>
          <p:nvPr/>
        </p:nvPicPr>
        <p:blipFill>
          <a:blip r:embed="rId19" cstate="print"/>
          <a:srcRect/>
          <a:stretch>
            <a:fillRect/>
          </a:stretch>
        </p:blipFill>
        <p:spPr bwMode="auto">
          <a:xfrm>
            <a:off x="5486400" y="3810000"/>
            <a:ext cx="2009016" cy="1363262"/>
          </a:xfrm>
          <a:prstGeom prst="rect">
            <a:avLst/>
          </a:prstGeom>
          <a:noFill/>
        </p:spPr>
      </p:pic>
      <p:pic>
        <p:nvPicPr>
          <p:cNvPr id="47" name="Picture 6" descr="http://nathangiesbrecht.com/wp-content/uploads/2011/08/random-web-designer.jpg"/>
          <p:cNvPicPr>
            <a:picLocks noChangeAspect="1" noChangeArrowheads="1"/>
          </p:cNvPicPr>
          <p:nvPr/>
        </p:nvPicPr>
        <p:blipFill>
          <a:blip r:embed="rId20" cstate="print"/>
          <a:srcRect/>
          <a:stretch>
            <a:fillRect/>
          </a:stretch>
        </p:blipFill>
        <p:spPr bwMode="auto">
          <a:xfrm>
            <a:off x="4038600" y="2286000"/>
            <a:ext cx="1748588" cy="1162658"/>
          </a:xfrm>
          <a:prstGeom prst="rect">
            <a:avLst/>
          </a:prstGeom>
          <a:noFill/>
        </p:spPr>
      </p:pic>
      <p:pic>
        <p:nvPicPr>
          <p:cNvPr id="48" name="Picture 8" descr="http://superalko.com.co/blog/wp-content/uploads/2014/08/le-secteur-des-jeux-videos-est-un-secteur.jpg"/>
          <p:cNvPicPr>
            <a:picLocks noChangeAspect="1" noChangeArrowheads="1"/>
          </p:cNvPicPr>
          <p:nvPr/>
        </p:nvPicPr>
        <p:blipFill>
          <a:blip r:embed="rId21" cstate="print"/>
          <a:srcRect/>
          <a:stretch>
            <a:fillRect/>
          </a:stretch>
        </p:blipFill>
        <p:spPr bwMode="auto">
          <a:xfrm>
            <a:off x="5867400" y="2286000"/>
            <a:ext cx="1981112" cy="1295180"/>
          </a:xfrm>
          <a:prstGeom prst="rect">
            <a:avLst/>
          </a:prstGeom>
          <a:noFill/>
        </p:spPr>
      </p:pic>
      <p:sp>
        <p:nvSpPr>
          <p:cNvPr id="29" name="Title 1"/>
          <p:cNvSpPr txBox="1">
            <a:spLocks/>
          </p:cNvSpPr>
          <p:nvPr/>
        </p:nvSpPr>
        <p:spPr>
          <a:xfrm>
            <a:off x="0" y="0"/>
            <a:ext cx="9144000" cy="914400"/>
          </a:xfrm>
          <a:prstGeom prst="rect">
            <a:avLst/>
          </a:prstGeom>
        </p:spPr>
        <p:txBody>
          <a:bodyPr vert="horz" lIns="91440" tIns="45720" rIns="91440" bIns="45720" rtlCol="0" anchor="b">
            <a:noAutofit/>
          </a:bodyPr>
          <a:lstStyle/>
          <a:p>
            <a:pPr marL="0" marR="0" lvl="0" indent="0" algn="l" defTabSz="914400" rtl="0" eaLnBrk="1" fontAlgn="base" latinLnBrk="0" hangingPunct="1">
              <a:lnSpc>
                <a:spcPts val="5800"/>
              </a:lnSpc>
              <a:spcBef>
                <a:spcPct val="0"/>
              </a:spcBef>
              <a:spcAft>
                <a:spcPct val="0"/>
              </a:spcAft>
              <a:buClrTx/>
              <a:buSzTx/>
              <a:buFontTx/>
              <a:buNone/>
              <a:tabLst/>
              <a:defRPr/>
            </a:pPr>
            <a:r>
              <a:rPr kumimoji="0" lang="en-US" sz="5400" b="0" i="0" u="none" strike="noStrike" kern="1200" cap="none" spc="0" normalizeH="0" baseline="0" noProof="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Lequel est </a:t>
            </a:r>
            <a:r>
              <a:rPr kumimoji="0" lang="en-US" sz="5400" b="0" i="0" u="sng" strike="noStrike" kern="1200" cap="none" spc="0" normalizeH="0" baseline="0" noProof="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a:t>
            </a:r>
            <a:r>
              <a:rPr kumimoji="0" lang="en-US" sz="5400" b="0" i="0" u="none" strike="noStrike" kern="1200" cap="none" spc="0" normalizeH="0" baseline="0" noProof="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pire travail?</a:t>
            </a:r>
            <a:endParaRPr kumimoji="0" lang="en-US" sz="5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
        <p:nvSpPr>
          <p:cNvPr id="30" name="Title 1"/>
          <p:cNvSpPr txBox="1">
            <a:spLocks/>
          </p:cNvSpPr>
          <p:nvPr/>
        </p:nvSpPr>
        <p:spPr>
          <a:xfrm>
            <a:off x="0" y="0"/>
            <a:ext cx="9144000" cy="914400"/>
          </a:xfrm>
          <a:prstGeom prst="rect">
            <a:avLst/>
          </a:prstGeom>
        </p:spPr>
        <p:txBody>
          <a:bodyPr vert="horz" lIns="91440" tIns="45720" rIns="91440" bIns="45720" rtlCol="0" anchor="b">
            <a:noAutofit/>
          </a:bodyPr>
          <a:lstStyle/>
          <a:p>
            <a:pPr marL="0" marR="0" lvl="0" indent="0" algn="l" defTabSz="914400" rtl="0" eaLnBrk="1" fontAlgn="base" latinLnBrk="0" hangingPunct="1">
              <a:lnSpc>
                <a:spcPts val="5800"/>
              </a:lnSpc>
              <a:spcBef>
                <a:spcPct val="0"/>
              </a:spcBef>
              <a:spcAft>
                <a:spcPct val="0"/>
              </a:spcAft>
              <a:buClrTx/>
              <a:buSzTx/>
              <a:buFontTx/>
              <a:buNone/>
              <a:tabLst/>
              <a:defRPr/>
            </a:pP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Lequel</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est</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sng"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le</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a:t>
            </a:r>
            <a:r>
              <a:rPr kumimoji="0" lang="en-US" sz="5400" b="0" i="0" u="none" strike="noStrike" kern="1200" cap="none" spc="0" normalizeH="0" baseline="0" noProof="0" dirty="0" err="1"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meilleur</a:t>
            </a:r>
            <a:r>
              <a:rPr kumimoji="0" lang="en-US" sz="5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 travail?</a:t>
            </a:r>
            <a:endParaRPr kumimoji="0" lang="en-US" sz="5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Tree>
    <p:extLst>
      <p:ext uri="{BB962C8B-B14F-4D97-AF65-F5344CB8AC3E}">
        <p14:creationId xmlns:p14="http://schemas.microsoft.com/office/powerpoint/2010/main" val="37455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fr-FR" smtClean="0"/>
              <a:t>Et vous?</a:t>
            </a:r>
            <a:endParaRPr lang="fr-FR"/>
          </a:p>
        </p:txBody>
      </p:sp>
      <p:sp>
        <p:nvSpPr>
          <p:cNvPr id="4" name="Content Placeholder 3"/>
          <p:cNvSpPr>
            <a:spLocks noGrp="1"/>
          </p:cNvSpPr>
          <p:nvPr>
            <p:ph sz="half" idx="2"/>
          </p:nvPr>
        </p:nvSpPr>
        <p:spPr>
          <a:xfrm>
            <a:off x="4800600" y="1448117"/>
            <a:ext cx="4038600" cy="4525963"/>
          </a:xfrm>
        </p:spPr>
        <p:txBody>
          <a:bodyPr/>
          <a:lstStyle/>
          <a:p>
            <a:r>
              <a:rPr lang="fr-FR" dirty="0" smtClean="0"/>
              <a:t>J’aimerais être…</a:t>
            </a:r>
          </a:p>
          <a:p>
            <a:endParaRPr lang="fr-FR" dirty="0" smtClean="0"/>
          </a:p>
          <a:p>
            <a:r>
              <a:rPr lang="fr-FR" dirty="0" smtClean="0"/>
              <a:t>Je compte…</a:t>
            </a:r>
          </a:p>
          <a:p>
            <a:endParaRPr lang="fr-FR" dirty="0" smtClean="0"/>
          </a:p>
          <a:p>
            <a:endParaRPr lang="fr-FR" dirty="0" smtClean="0"/>
          </a:p>
          <a:p>
            <a:r>
              <a:rPr lang="fr-FR" dirty="0" smtClean="0"/>
              <a:t>J’ai l’intention de…</a:t>
            </a:r>
          </a:p>
          <a:p>
            <a:r>
              <a:rPr lang="fr-FR" dirty="0" smtClean="0"/>
              <a:t>Je rêve de…</a:t>
            </a:r>
          </a:p>
          <a:p>
            <a:r>
              <a:rPr lang="fr-FR" dirty="0" smtClean="0"/>
              <a:t>J’ai toujours voulu être…</a:t>
            </a:r>
          </a:p>
          <a:p>
            <a:pPr marL="0" indent="0">
              <a:buNone/>
            </a:pPr>
            <a:endParaRPr lang="fr-FR" sz="1800" dirty="0" smtClean="0"/>
          </a:p>
          <a:p>
            <a:r>
              <a:rPr lang="fr-FR" dirty="0" smtClean="0"/>
              <a:t>Parce que…</a:t>
            </a:r>
            <a:endParaRPr lang="fr-FR" dirty="0"/>
          </a:p>
        </p:txBody>
      </p:sp>
      <p:sp>
        <p:nvSpPr>
          <p:cNvPr id="5" name="Content Placeholder 4"/>
          <p:cNvSpPr>
            <a:spLocks noGrp="1"/>
          </p:cNvSpPr>
          <p:nvPr>
            <p:ph sz="quarter" idx="13"/>
          </p:nvPr>
        </p:nvSpPr>
        <p:spPr>
          <a:xfrm>
            <a:off x="304800" y="1447800"/>
            <a:ext cx="4041648" cy="4526280"/>
          </a:xfrm>
        </p:spPr>
        <p:txBody>
          <a:bodyPr/>
          <a:lstStyle/>
          <a:p>
            <a:r>
              <a:rPr lang="fr-FR" dirty="0" smtClean="0"/>
              <a:t>Qu’aimerais-tu faire…?</a:t>
            </a:r>
          </a:p>
          <a:p>
            <a:endParaRPr lang="fr-FR" dirty="0" smtClean="0"/>
          </a:p>
          <a:p>
            <a:r>
              <a:rPr lang="fr-FR" dirty="0" smtClean="0"/>
              <a:t>Qu’est-ce que tu comptes faire…?</a:t>
            </a:r>
          </a:p>
          <a:p>
            <a:endParaRPr lang="fr-FR" dirty="0" smtClean="0"/>
          </a:p>
          <a:p>
            <a:r>
              <a:rPr lang="fr-FR" dirty="0" smtClean="0"/>
              <a:t>Que planifies-tu de faire…?</a:t>
            </a:r>
          </a:p>
          <a:p>
            <a:endParaRPr lang="fr-FR" dirty="0"/>
          </a:p>
          <a:p>
            <a:endParaRPr lang="fr-FR" dirty="0" smtClean="0"/>
          </a:p>
          <a:p>
            <a:endParaRPr lang="fr-FR" dirty="0" smtClean="0"/>
          </a:p>
          <a:p>
            <a:r>
              <a:rPr lang="fr-FR" dirty="0" smtClean="0"/>
              <a:t>Pourquoi?</a:t>
            </a:r>
          </a:p>
        </p:txBody>
      </p:sp>
    </p:spTree>
    <p:extLst>
      <p:ext uri="{BB962C8B-B14F-4D97-AF65-F5344CB8AC3E}">
        <p14:creationId xmlns:p14="http://schemas.microsoft.com/office/powerpoint/2010/main" val="3809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
        <p:nvSpPr>
          <p:cNvPr id="5" name="Title 1"/>
          <p:cNvSpPr txBox="1">
            <a:spLocks noGrp="1"/>
          </p:cNvSpPr>
          <p:nvPr>
            <p:ph type="title"/>
          </p:nvPr>
        </p:nvSpPr>
        <p:spPr>
          <a:prstGeom prst="rect">
            <a:avLst/>
          </a:prstGeom>
        </p:spPr>
        <p:txBody>
          <a:bodyPr vert="horz" lIns="91440" tIns="45720" rIns="91440" bIns="45720" rtlCol="0" anchor="b">
            <a:noAutofit/>
          </a:bodyPr>
          <a:lstStyle/>
          <a:p>
            <a:pPr marL="0" marR="0" lvl="0" indent="0" algn="ctr" defTabSz="914400" rtl="0" eaLnBrk="1" fontAlgn="base" latinLnBrk="0" hangingPunct="1">
              <a:lnSpc>
                <a:spcPts val="5800"/>
              </a:lnSpc>
              <a:spcBef>
                <a:spcPct val="0"/>
              </a:spcBef>
              <a:spcAft>
                <a:spcPct val="0"/>
              </a:spcAft>
              <a:buClrTx/>
              <a:buSzTx/>
              <a:buFontTx/>
              <a:buNone/>
              <a:tabLst/>
              <a:defRPr/>
            </a:pPr>
            <a:r>
              <a:rPr kumimoji="0" lang="fr-FR" sz="5400" b="0" i="0" u="none" strike="noStrike" kern="1200" cap="none" spc="0" normalizeH="0" baseline="0" dirty="0" smtClean="0">
                <a:ln>
                  <a:noFill/>
                </a:ln>
                <a:solidFill>
                  <a:schemeClr val="tx2"/>
                </a:solidFill>
                <a:effectLst>
                  <a:outerShdw blurRad="63500" dist="38100" dir="5400000" algn="t" rotWithShape="0">
                    <a:prstClr val="black">
                      <a:alpha val="25000"/>
                    </a:prstClr>
                  </a:outerShdw>
                </a:effectLst>
                <a:uLnTx/>
                <a:uFillTx/>
                <a:latin typeface="+mn-lt"/>
                <a:ea typeface="+mj-ea"/>
                <a:cs typeface="+mj-cs"/>
              </a:rPr>
              <a:t>Sondage</a:t>
            </a:r>
            <a:endParaRPr kumimoji="0" lang="fr-FR" sz="5400" b="0" i="0" u="none" strike="noStrike" kern="1200" cap="none" spc="0" normalizeH="0" baseline="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Tree>
    <p:extLst>
      <p:ext uri="{BB962C8B-B14F-4D97-AF65-F5344CB8AC3E}">
        <p14:creationId xmlns:p14="http://schemas.microsoft.com/office/powerpoint/2010/main" val="3993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Comparez</a:t>
            </a:r>
            <a:endParaRPr lang="fr-FR"/>
          </a:p>
        </p:txBody>
      </p:sp>
      <p:sp>
        <p:nvSpPr>
          <p:cNvPr id="3" name="Content Placeholder 2"/>
          <p:cNvSpPr>
            <a:spLocks noGrp="1"/>
          </p:cNvSpPr>
          <p:nvPr>
            <p:ph idx="1"/>
          </p:nvPr>
        </p:nvSpPr>
        <p:spPr/>
        <p:txBody>
          <a:bodyPr/>
          <a:lstStyle/>
          <a:p>
            <a:r>
              <a:rPr lang="fr-FR" dirty="0" smtClean="0"/>
              <a:t>Avec un partenaire, choisissez 2 métiers</a:t>
            </a:r>
          </a:p>
          <a:p>
            <a:r>
              <a:rPr lang="fr-FR" dirty="0" smtClean="0"/>
              <a:t>Analysez les pours et les contres pour chaque travail</a:t>
            </a:r>
          </a:p>
          <a:p>
            <a:endParaRPr lang="fr-FR" dirty="0" smtClean="0"/>
          </a:p>
          <a:p>
            <a:pPr>
              <a:buNone/>
            </a:pPr>
            <a:r>
              <a:rPr lang="fr-FR" dirty="0" smtClean="0"/>
              <a:t>		</a:t>
            </a:r>
            <a:r>
              <a:rPr lang="fr-FR" u="sng" dirty="0" smtClean="0"/>
              <a:t> métier 1</a:t>
            </a:r>
            <a:r>
              <a:rPr lang="fr-FR" dirty="0" smtClean="0"/>
              <a:t>				</a:t>
            </a:r>
            <a:r>
              <a:rPr lang="fr-FR" u="sng" dirty="0" smtClean="0"/>
              <a:t>métier 2</a:t>
            </a:r>
          </a:p>
          <a:p>
            <a:pPr>
              <a:buNone/>
            </a:pPr>
            <a:r>
              <a:rPr lang="fr-FR" dirty="0" smtClean="0"/>
              <a:t>	pours	contres		pours		contres</a:t>
            </a:r>
            <a:endParaRPr lang="fr-FR" dirty="0"/>
          </a:p>
        </p:txBody>
      </p:sp>
    </p:spTree>
    <p:extLst>
      <p:ext uri="{BB962C8B-B14F-4D97-AF65-F5344CB8AC3E}">
        <p14:creationId xmlns:p14="http://schemas.microsoft.com/office/powerpoint/2010/main" val="408921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My Future My Choice – pack cover"/>
          <p:cNvPicPr>
            <a:picLocks noChangeAspect="1" noChangeArrowheads="1"/>
          </p:cNvPicPr>
          <p:nvPr/>
        </p:nvPicPr>
        <p:blipFill>
          <a:blip r:embed="rId2" cstate="print"/>
          <a:srcRect/>
          <a:stretch>
            <a:fillRect/>
          </a:stretch>
        </p:blipFill>
        <p:spPr bwMode="auto">
          <a:xfrm>
            <a:off x="-1" y="228600"/>
            <a:ext cx="9127435" cy="6093789"/>
          </a:xfrm>
          <a:prstGeom prst="rect">
            <a:avLst/>
          </a:prstGeom>
          <a:noFill/>
        </p:spPr>
      </p:pic>
      <p:pic>
        <p:nvPicPr>
          <p:cNvPr id="1030" name="Picture 6" descr="http://www.diplomaframe.com/Portals/0/images/Content/Blog/2012/10-5%20FMF%202013%20Launch/2010%20FMF%20Winner.jpg"/>
          <p:cNvPicPr>
            <a:picLocks noChangeAspect="1" noChangeArrowheads="1"/>
          </p:cNvPicPr>
          <p:nvPr/>
        </p:nvPicPr>
        <p:blipFill>
          <a:blip r:embed="rId3" cstate="print"/>
          <a:srcRect/>
          <a:stretch>
            <a:fillRect/>
          </a:stretch>
        </p:blipFill>
        <p:spPr bwMode="auto">
          <a:xfrm>
            <a:off x="-7772400" y="381000"/>
            <a:ext cx="7553325" cy="5038726"/>
          </a:xfrm>
          <a:prstGeom prst="rect">
            <a:avLst/>
          </a:prstGeom>
          <a:noFill/>
        </p:spPr>
      </p:pic>
      <p:sp>
        <p:nvSpPr>
          <p:cNvPr id="1032" name="AutoShape 8" descr="Image result for growing 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bis.org.au/wp-content/uploads/2013/02/growing-up-2-1024x540.png"/>
          <p:cNvPicPr>
            <a:picLocks noChangeAspect="1" noChangeArrowheads="1"/>
          </p:cNvPicPr>
          <p:nvPr/>
        </p:nvPicPr>
        <p:blipFill>
          <a:blip r:embed="rId4" cstate="print"/>
          <a:srcRect/>
          <a:stretch>
            <a:fillRect/>
          </a:stretch>
        </p:blipFill>
        <p:spPr bwMode="auto">
          <a:xfrm>
            <a:off x="-9982200" y="-4191000"/>
            <a:ext cx="9753600" cy="5143501"/>
          </a:xfrm>
          <a:prstGeom prst="rect">
            <a:avLst/>
          </a:prstGeom>
          <a:noFill/>
        </p:spPr>
      </p:pic>
      <p:pic>
        <p:nvPicPr>
          <p:cNvPr id="1036" name="Picture 12" descr="http://previews.123rf.com/images/Tawng/Tawng1308/Tawng130800005/21783809-Editable-vector-silhouettes-of-different-stages-of-a-woman-Stock-Vector.jpg"/>
          <p:cNvPicPr>
            <a:picLocks noChangeAspect="1" noChangeArrowheads="1"/>
          </p:cNvPicPr>
          <p:nvPr/>
        </p:nvPicPr>
        <p:blipFill>
          <a:blip r:embed="rId5" cstate="print"/>
          <a:srcRect/>
          <a:stretch>
            <a:fillRect/>
          </a:stretch>
        </p:blipFill>
        <p:spPr bwMode="auto">
          <a:xfrm>
            <a:off x="304800" y="-6629400"/>
            <a:ext cx="12382500" cy="6191250"/>
          </a:xfrm>
          <a:prstGeom prst="rect">
            <a:avLst/>
          </a:prstGeom>
          <a:noFill/>
        </p:spPr>
      </p:pic>
      <p:pic>
        <p:nvPicPr>
          <p:cNvPr id="1038" name="Picture 14" descr="http://123imacrazymommy.com/wp-content/uploads/2015/01/a51-03.jpg"/>
          <p:cNvPicPr>
            <a:picLocks noChangeAspect="1" noChangeArrowheads="1"/>
          </p:cNvPicPr>
          <p:nvPr/>
        </p:nvPicPr>
        <p:blipFill>
          <a:blip r:embed="rId6" cstate="print"/>
          <a:srcRect/>
          <a:stretch>
            <a:fillRect/>
          </a:stretch>
        </p:blipFill>
        <p:spPr bwMode="auto">
          <a:xfrm>
            <a:off x="10287000" y="1"/>
            <a:ext cx="17221200" cy="4304756"/>
          </a:xfrm>
          <a:prstGeom prst="rect">
            <a:avLst/>
          </a:prstGeom>
          <a:noFill/>
        </p:spPr>
      </p:pic>
      <p:pic>
        <p:nvPicPr>
          <p:cNvPr id="1040" name="Picture 16" descr="https://thenakedconvos.com/wp-content/uploads/2015/04/eight-life-stages.jpg"/>
          <p:cNvPicPr>
            <a:picLocks noChangeAspect="1" noChangeArrowheads="1"/>
          </p:cNvPicPr>
          <p:nvPr/>
        </p:nvPicPr>
        <p:blipFill>
          <a:blip r:embed="rId7" cstate="print"/>
          <a:srcRect/>
          <a:stretch>
            <a:fillRect/>
          </a:stretch>
        </p:blipFill>
        <p:spPr bwMode="auto">
          <a:xfrm>
            <a:off x="11963399" y="5286374"/>
            <a:ext cx="7588365" cy="5305425"/>
          </a:xfrm>
          <a:prstGeom prst="rect">
            <a:avLst/>
          </a:prstGeom>
          <a:noFill/>
        </p:spPr>
      </p:pic>
      <p:pic>
        <p:nvPicPr>
          <p:cNvPr id="13" name="Picture 2" descr="My Future My Choice – pack cover"/>
          <p:cNvPicPr>
            <a:picLocks noChangeAspect="1" noChangeArrowheads="1"/>
          </p:cNvPicPr>
          <p:nvPr/>
        </p:nvPicPr>
        <p:blipFill>
          <a:blip r:embed="rId2" cstate="print"/>
          <a:srcRect l="25045" t="28760" r="62432" b="61236"/>
          <a:stretch>
            <a:fillRect/>
          </a:stretch>
        </p:blipFill>
        <p:spPr bwMode="auto">
          <a:xfrm>
            <a:off x="3200400" y="1828800"/>
            <a:ext cx="3733800" cy="2286000"/>
          </a:xfrm>
          <a:prstGeom prst="rect">
            <a:avLst/>
          </a:prstGeom>
          <a:noFill/>
        </p:spPr>
      </p:pic>
      <p:pic>
        <p:nvPicPr>
          <p:cNvPr id="14" name="Picture 2" descr="My Future My Choice – pack cover"/>
          <p:cNvPicPr>
            <a:picLocks noChangeAspect="1" noChangeArrowheads="1"/>
          </p:cNvPicPr>
          <p:nvPr/>
        </p:nvPicPr>
        <p:blipFill>
          <a:blip r:embed="rId2" cstate="print"/>
          <a:srcRect l="25045" t="28760" r="62432" b="61236"/>
          <a:stretch>
            <a:fillRect/>
          </a:stretch>
        </p:blipFill>
        <p:spPr bwMode="auto">
          <a:xfrm>
            <a:off x="2286000" y="2286000"/>
            <a:ext cx="2862580" cy="2133600"/>
          </a:xfrm>
          <a:prstGeom prst="rect">
            <a:avLst/>
          </a:prstGeom>
          <a:noFill/>
        </p:spPr>
      </p:pic>
      <p:pic>
        <p:nvPicPr>
          <p:cNvPr id="15" name="Picture 2" descr="My Future My Choice – pack cover"/>
          <p:cNvPicPr>
            <a:picLocks noChangeAspect="1" noChangeArrowheads="1"/>
          </p:cNvPicPr>
          <p:nvPr/>
        </p:nvPicPr>
        <p:blipFill>
          <a:blip r:embed="rId2" cstate="print"/>
          <a:srcRect l="25045" t="28760" r="62432" b="61236"/>
          <a:stretch>
            <a:fillRect/>
          </a:stretch>
        </p:blipFill>
        <p:spPr bwMode="auto">
          <a:xfrm>
            <a:off x="5410200" y="2819400"/>
            <a:ext cx="1676400" cy="944692"/>
          </a:xfrm>
          <a:prstGeom prst="rect">
            <a:avLst/>
          </a:prstGeom>
          <a:noFill/>
        </p:spPr>
      </p:pic>
      <p:sp>
        <p:nvSpPr>
          <p:cNvPr id="16" name="TextBox 15"/>
          <p:cNvSpPr txBox="1"/>
          <p:nvPr/>
        </p:nvSpPr>
        <p:spPr>
          <a:xfrm>
            <a:off x="2438400" y="2178784"/>
            <a:ext cx="4419600" cy="1631216"/>
          </a:xfrm>
          <a:prstGeom prst="rect">
            <a:avLst/>
          </a:prstGeom>
          <a:noFill/>
        </p:spPr>
        <p:txBody>
          <a:bodyPr wrap="square" rtlCol="0">
            <a:spAutoFit/>
          </a:bodyPr>
          <a:lstStyle/>
          <a:p>
            <a:pPr algn="ctr"/>
            <a:r>
              <a:rPr lang="en-US" sz="5000" dirty="0" smtClean="0"/>
              <a:t>Mon </a:t>
            </a:r>
            <a:r>
              <a:rPr lang="en-US" sz="5000" dirty="0" err="1" smtClean="0"/>
              <a:t>avenir</a:t>
            </a:r>
            <a:endParaRPr lang="en-US" sz="5000" dirty="0" smtClean="0"/>
          </a:p>
          <a:p>
            <a:pPr algn="ctr"/>
            <a:r>
              <a:rPr lang="en-US" sz="5000" dirty="0" smtClean="0"/>
              <a:t>Ma profession</a:t>
            </a:r>
            <a:endParaRPr lang="en-US" sz="5000" dirty="0"/>
          </a:p>
        </p:txBody>
      </p:sp>
    </p:spTree>
    <p:extLst>
      <p:ext uri="{BB962C8B-B14F-4D97-AF65-F5344CB8AC3E}">
        <p14:creationId xmlns:p14="http://schemas.microsoft.com/office/powerpoint/2010/main" val="208770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fr-FR" dirty="0" smtClean="0"/>
              <a:t>Prestations de services</a:t>
            </a:r>
            <a:endParaRPr lang="fr-FR" dirty="0"/>
          </a:p>
        </p:txBody>
      </p:sp>
      <p:pic>
        <p:nvPicPr>
          <p:cNvPr id="7170" name="Picture 2" descr="http://www.dynamique-mag.com/images/article/cropped/fb0270cecba6b4e79a20fa7e8581f12f.jpg?c=5e790e7317c9ed4e5a49ae271e587469.jpg"/>
          <p:cNvPicPr>
            <a:picLocks noChangeAspect="1" noChangeArrowheads="1"/>
          </p:cNvPicPr>
          <p:nvPr/>
        </p:nvPicPr>
        <p:blipFill>
          <a:blip r:embed="rId2" cstate="print"/>
          <a:srcRect/>
          <a:stretch>
            <a:fillRect/>
          </a:stretch>
        </p:blipFill>
        <p:spPr bwMode="auto">
          <a:xfrm flipH="1">
            <a:off x="0" y="1066800"/>
            <a:ext cx="3048000" cy="2093844"/>
          </a:xfrm>
          <a:prstGeom prst="rect">
            <a:avLst/>
          </a:prstGeom>
          <a:noFill/>
        </p:spPr>
      </p:pic>
      <p:pic>
        <p:nvPicPr>
          <p:cNvPr id="7174" name="Picture 6" descr="http://respire-lemag.fr/wp-content/uploads/2013/01/coiffeur.jpg"/>
          <p:cNvPicPr>
            <a:picLocks noChangeAspect="1" noChangeArrowheads="1"/>
          </p:cNvPicPr>
          <p:nvPr/>
        </p:nvPicPr>
        <p:blipFill>
          <a:blip r:embed="rId3" cstate="print"/>
          <a:srcRect l="23794"/>
          <a:stretch>
            <a:fillRect/>
          </a:stretch>
        </p:blipFill>
        <p:spPr bwMode="auto">
          <a:xfrm>
            <a:off x="6879851" y="3200400"/>
            <a:ext cx="2264149" cy="1980226"/>
          </a:xfrm>
          <a:prstGeom prst="rect">
            <a:avLst/>
          </a:prstGeom>
          <a:noFill/>
        </p:spPr>
      </p:pic>
      <p:pic>
        <p:nvPicPr>
          <p:cNvPr id="7176" name="Picture 8" descr="http://www.lacanauocean.com/image/0-LACANAU-OCEAN/CLIENT/ESTHETICIENNE/estheticienne-lacanau-france7_xs.jpg"/>
          <p:cNvPicPr>
            <a:picLocks noChangeAspect="1" noChangeArrowheads="1"/>
          </p:cNvPicPr>
          <p:nvPr/>
        </p:nvPicPr>
        <p:blipFill>
          <a:blip r:embed="rId4" cstate="print"/>
          <a:srcRect/>
          <a:stretch>
            <a:fillRect/>
          </a:stretch>
        </p:blipFill>
        <p:spPr bwMode="auto">
          <a:xfrm>
            <a:off x="1679079" y="3810000"/>
            <a:ext cx="3042646" cy="2362200"/>
          </a:xfrm>
          <a:prstGeom prst="rect">
            <a:avLst/>
          </a:prstGeom>
          <a:noFill/>
        </p:spPr>
      </p:pic>
      <p:pic>
        <p:nvPicPr>
          <p:cNvPr id="7172" name="Picture 4" descr="http://img2.wikia.nocookie.net/__cb20131015142344/linguistique243/images/d/d1/Coiffeur.jpg"/>
          <p:cNvPicPr>
            <a:picLocks noChangeAspect="1" noChangeArrowheads="1"/>
          </p:cNvPicPr>
          <p:nvPr/>
        </p:nvPicPr>
        <p:blipFill>
          <a:blip r:embed="rId5" cstate="print"/>
          <a:srcRect/>
          <a:stretch>
            <a:fillRect/>
          </a:stretch>
        </p:blipFill>
        <p:spPr bwMode="auto">
          <a:xfrm>
            <a:off x="4876801" y="2438400"/>
            <a:ext cx="2590800" cy="1729237"/>
          </a:xfrm>
          <a:prstGeom prst="rect">
            <a:avLst/>
          </a:prstGeom>
          <a:noFill/>
        </p:spPr>
      </p:pic>
      <p:sp>
        <p:nvSpPr>
          <p:cNvPr id="12" name="TextBox 11"/>
          <p:cNvSpPr txBox="1"/>
          <p:nvPr/>
        </p:nvSpPr>
        <p:spPr>
          <a:xfrm>
            <a:off x="0" y="3200400"/>
            <a:ext cx="2057400" cy="646331"/>
          </a:xfrm>
          <a:prstGeom prst="rect">
            <a:avLst/>
          </a:prstGeom>
          <a:noFill/>
        </p:spPr>
        <p:txBody>
          <a:bodyPr wrap="square" rtlCol="0">
            <a:spAutoFit/>
          </a:bodyPr>
          <a:lstStyle/>
          <a:p>
            <a:r>
              <a:rPr lang="fr-FR" dirty="0" smtClean="0"/>
              <a:t>Un banquier</a:t>
            </a:r>
          </a:p>
          <a:p>
            <a:r>
              <a:rPr lang="fr-FR" dirty="0" smtClean="0"/>
              <a:t>Une banquière</a:t>
            </a:r>
            <a:endParaRPr lang="fr-FR" dirty="0"/>
          </a:p>
        </p:txBody>
      </p:sp>
      <p:sp>
        <p:nvSpPr>
          <p:cNvPr id="14" name="TextBox 13"/>
          <p:cNvSpPr txBox="1"/>
          <p:nvPr/>
        </p:nvSpPr>
        <p:spPr>
          <a:xfrm>
            <a:off x="2514600" y="6172200"/>
            <a:ext cx="1981200" cy="646331"/>
          </a:xfrm>
          <a:prstGeom prst="rect">
            <a:avLst/>
          </a:prstGeom>
          <a:noFill/>
        </p:spPr>
        <p:txBody>
          <a:bodyPr wrap="square" rtlCol="0">
            <a:spAutoFit/>
          </a:bodyPr>
          <a:lstStyle/>
          <a:p>
            <a:r>
              <a:rPr lang="fr-FR" dirty="0" smtClean="0"/>
              <a:t>Un esthéticien</a:t>
            </a:r>
          </a:p>
          <a:p>
            <a:r>
              <a:rPr lang="fr-FR" dirty="0" smtClean="0"/>
              <a:t>Une esthéticienne</a:t>
            </a:r>
            <a:endParaRPr lang="fr-FR" dirty="0"/>
          </a:p>
        </p:txBody>
      </p:sp>
      <p:sp>
        <p:nvSpPr>
          <p:cNvPr id="16" name="TextBox 15"/>
          <p:cNvSpPr txBox="1"/>
          <p:nvPr/>
        </p:nvSpPr>
        <p:spPr>
          <a:xfrm>
            <a:off x="7467600" y="2514600"/>
            <a:ext cx="1676400" cy="646331"/>
          </a:xfrm>
          <a:prstGeom prst="rect">
            <a:avLst/>
          </a:prstGeom>
          <a:noFill/>
        </p:spPr>
        <p:txBody>
          <a:bodyPr wrap="square" rtlCol="0">
            <a:spAutoFit/>
          </a:bodyPr>
          <a:lstStyle/>
          <a:p>
            <a:r>
              <a:rPr lang="fr-FR" smtClean="0"/>
              <a:t>Un coiffeur</a:t>
            </a:r>
          </a:p>
          <a:p>
            <a:r>
              <a:rPr lang="fr-FR" smtClean="0"/>
              <a:t>Une coiffeuse</a:t>
            </a:r>
            <a:endParaRPr lang="fr-FR"/>
          </a:p>
        </p:txBody>
      </p:sp>
    </p:spTree>
    <p:extLst>
      <p:ext uri="{BB962C8B-B14F-4D97-AF65-F5344CB8AC3E}">
        <p14:creationId xmlns:p14="http://schemas.microsoft.com/office/powerpoint/2010/main" val="29545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Prestations</a:t>
            </a:r>
            <a:r>
              <a:rPr lang="en-US" dirty="0" smtClean="0"/>
              <a:t> de services</a:t>
            </a:r>
            <a:endParaRPr lang="en-US" dirty="0"/>
          </a:p>
        </p:txBody>
      </p:sp>
      <p:pic>
        <p:nvPicPr>
          <p:cNvPr id="7178" name="Picture 10" descr="http://www.idm63.com/images/resize2-Service.JPG"/>
          <p:cNvPicPr>
            <a:picLocks noChangeAspect="1" noChangeArrowheads="1"/>
          </p:cNvPicPr>
          <p:nvPr/>
        </p:nvPicPr>
        <p:blipFill>
          <a:blip r:embed="rId2" cstate="print"/>
          <a:srcRect l="8850" t="9333" r="38053"/>
          <a:stretch>
            <a:fillRect/>
          </a:stretch>
        </p:blipFill>
        <p:spPr bwMode="auto">
          <a:xfrm>
            <a:off x="5334000" y="2057400"/>
            <a:ext cx="2286000" cy="2590800"/>
          </a:xfrm>
          <a:prstGeom prst="rect">
            <a:avLst/>
          </a:prstGeom>
          <a:noFill/>
        </p:spPr>
      </p:pic>
      <p:pic>
        <p:nvPicPr>
          <p:cNvPr id="7182" name="Picture 14" descr="http://revistakya.files.wordpress.com/2012/04/chef-profesiones-cocina.jpg"/>
          <p:cNvPicPr>
            <a:picLocks noChangeAspect="1" noChangeArrowheads="1"/>
          </p:cNvPicPr>
          <p:nvPr/>
        </p:nvPicPr>
        <p:blipFill>
          <a:blip r:embed="rId3" cstate="print"/>
          <a:srcRect l="16000" t="3200" r="5600"/>
          <a:stretch>
            <a:fillRect/>
          </a:stretch>
        </p:blipFill>
        <p:spPr bwMode="auto">
          <a:xfrm>
            <a:off x="1295400" y="1905000"/>
            <a:ext cx="2438400" cy="3010678"/>
          </a:xfrm>
          <a:prstGeom prst="rect">
            <a:avLst/>
          </a:prstGeom>
          <a:noFill/>
        </p:spPr>
      </p:pic>
      <p:sp>
        <p:nvSpPr>
          <p:cNvPr id="15" name="TextBox 14"/>
          <p:cNvSpPr txBox="1"/>
          <p:nvPr/>
        </p:nvSpPr>
        <p:spPr>
          <a:xfrm>
            <a:off x="1828800" y="5105400"/>
            <a:ext cx="1143000" cy="646331"/>
          </a:xfrm>
          <a:prstGeom prst="rect">
            <a:avLst/>
          </a:prstGeom>
          <a:noFill/>
        </p:spPr>
        <p:txBody>
          <a:bodyPr wrap="square" rtlCol="0">
            <a:spAutoFit/>
          </a:bodyPr>
          <a:lstStyle/>
          <a:p>
            <a:r>
              <a:rPr lang="en-US" dirty="0" smtClean="0"/>
              <a:t>Un chef</a:t>
            </a:r>
          </a:p>
          <a:p>
            <a:r>
              <a:rPr lang="en-US" dirty="0" err="1" smtClean="0"/>
              <a:t>Une</a:t>
            </a:r>
            <a:r>
              <a:rPr lang="en-US" dirty="0" smtClean="0"/>
              <a:t> chef</a:t>
            </a:r>
            <a:endParaRPr lang="en-US" dirty="0"/>
          </a:p>
        </p:txBody>
      </p:sp>
      <p:sp>
        <p:nvSpPr>
          <p:cNvPr id="17" name="TextBox 16"/>
          <p:cNvSpPr txBox="1"/>
          <p:nvPr/>
        </p:nvSpPr>
        <p:spPr>
          <a:xfrm>
            <a:off x="5638800" y="4724400"/>
            <a:ext cx="1676400" cy="646331"/>
          </a:xfrm>
          <a:prstGeom prst="rect">
            <a:avLst/>
          </a:prstGeom>
          <a:solidFill>
            <a:schemeClr val="bg1"/>
          </a:solidFill>
        </p:spPr>
        <p:txBody>
          <a:bodyPr wrap="square" rtlCol="0">
            <a:spAutoFit/>
          </a:bodyPr>
          <a:lstStyle/>
          <a:p>
            <a:r>
              <a:rPr lang="en-US" dirty="0" smtClean="0"/>
              <a:t>Un </a:t>
            </a:r>
            <a:r>
              <a:rPr lang="en-US" dirty="0" err="1" smtClean="0"/>
              <a:t>serveur</a:t>
            </a:r>
            <a:endParaRPr lang="en-US" dirty="0" smtClean="0"/>
          </a:p>
          <a:p>
            <a:r>
              <a:rPr lang="en-US" dirty="0" err="1" smtClean="0"/>
              <a:t>Une</a:t>
            </a:r>
            <a:r>
              <a:rPr lang="en-US" dirty="0" smtClean="0"/>
              <a:t> </a:t>
            </a:r>
            <a:r>
              <a:rPr lang="en-US" dirty="0" err="1" smtClean="0"/>
              <a:t>serveuse</a:t>
            </a:r>
            <a:endParaRPr lang="en-US" dirty="0"/>
          </a:p>
        </p:txBody>
      </p:sp>
    </p:spTree>
    <p:extLst>
      <p:ext uri="{BB962C8B-B14F-4D97-AF65-F5344CB8AC3E}">
        <p14:creationId xmlns:p14="http://schemas.microsoft.com/office/powerpoint/2010/main" val="7914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sp>
        <p:nvSpPr>
          <p:cNvPr id="3" name="Content Placeholder 2"/>
          <p:cNvSpPr>
            <a:spLocks noGrp="1"/>
          </p:cNvSpPr>
          <p:nvPr>
            <p:ph idx="1"/>
          </p:nvPr>
        </p:nvSpPr>
        <p:spPr/>
        <p:txBody>
          <a:bodyPr/>
          <a:lstStyle/>
          <a:p>
            <a:r>
              <a:rPr lang="fr-FR" dirty="0" smtClean="0"/>
              <a:t>Être coiffeur est </a:t>
            </a:r>
            <a:r>
              <a:rPr lang="fr-FR" u="sng" dirty="0" smtClean="0"/>
              <a:t>meilleur qu</a:t>
            </a:r>
            <a:r>
              <a:rPr lang="fr-FR" dirty="0" smtClean="0"/>
              <a:t>’ être banquier parce que c’est…</a:t>
            </a:r>
          </a:p>
          <a:p>
            <a:pPr lvl="1"/>
            <a:r>
              <a:rPr lang="fr-FR" u="sng" dirty="0" smtClean="0"/>
              <a:t>plus</a:t>
            </a:r>
            <a:r>
              <a:rPr lang="fr-FR" dirty="0" smtClean="0"/>
              <a:t> créatif</a:t>
            </a:r>
          </a:p>
          <a:p>
            <a:pPr lvl="1"/>
            <a:r>
              <a:rPr lang="fr-FR" u="sng" dirty="0" smtClean="0"/>
              <a:t>moins</a:t>
            </a:r>
            <a:r>
              <a:rPr lang="fr-FR" dirty="0" smtClean="0"/>
              <a:t> stressant</a:t>
            </a:r>
          </a:p>
        </p:txBody>
      </p:sp>
      <p:pic>
        <p:nvPicPr>
          <p:cNvPr id="4" name="Picture 2" descr="http://www.dynamique-mag.com/images/article/cropped/fb0270cecba6b4e79a20fa7e8581f12f.jpg?c=5e790e7317c9ed4e5a49ae271e587469.jpg"/>
          <p:cNvPicPr>
            <a:picLocks noChangeAspect="1" noChangeArrowheads="1"/>
          </p:cNvPicPr>
          <p:nvPr/>
        </p:nvPicPr>
        <p:blipFill>
          <a:blip r:embed="rId2" cstate="print"/>
          <a:srcRect/>
          <a:stretch>
            <a:fillRect/>
          </a:stretch>
        </p:blipFill>
        <p:spPr bwMode="auto">
          <a:xfrm flipH="1">
            <a:off x="838200" y="3276600"/>
            <a:ext cx="3733800" cy="2564959"/>
          </a:xfrm>
          <a:prstGeom prst="rect">
            <a:avLst/>
          </a:prstGeom>
          <a:noFill/>
        </p:spPr>
      </p:pic>
      <p:pic>
        <p:nvPicPr>
          <p:cNvPr id="5" name="Picture 4" descr="http://img2.wikia.nocookie.net/__cb20131015142344/linguistique243/images/d/d1/Coiffeur.jpg"/>
          <p:cNvPicPr>
            <a:picLocks noChangeAspect="1" noChangeArrowheads="1"/>
          </p:cNvPicPr>
          <p:nvPr/>
        </p:nvPicPr>
        <p:blipFill>
          <a:blip r:embed="rId3" cstate="print"/>
          <a:srcRect/>
          <a:stretch>
            <a:fillRect/>
          </a:stretch>
        </p:blipFill>
        <p:spPr bwMode="auto">
          <a:xfrm>
            <a:off x="5181600" y="3429000"/>
            <a:ext cx="3276600" cy="2186976"/>
          </a:xfrm>
          <a:prstGeom prst="rect">
            <a:avLst/>
          </a:prstGeom>
          <a:noFill/>
        </p:spPr>
      </p:pic>
    </p:spTree>
    <p:extLst>
      <p:ext uri="{BB962C8B-B14F-4D97-AF65-F5344CB8AC3E}">
        <p14:creationId xmlns:p14="http://schemas.microsoft.com/office/powerpoint/2010/main" val="28270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Lequel</a:t>
            </a:r>
            <a:r>
              <a:rPr lang="en-US" dirty="0" smtClean="0"/>
              <a:t> </a:t>
            </a:r>
            <a:r>
              <a:rPr lang="en-US" dirty="0" err="1" smtClean="0"/>
              <a:t>est</a:t>
            </a:r>
            <a:r>
              <a:rPr lang="en-US" dirty="0" smtClean="0"/>
              <a:t> </a:t>
            </a:r>
            <a:r>
              <a:rPr lang="en-US" dirty="0" err="1" smtClean="0"/>
              <a:t>meilleur</a:t>
            </a:r>
            <a:r>
              <a:rPr lang="en-US" dirty="0" smtClean="0"/>
              <a:t>?</a:t>
            </a:r>
            <a:endParaRPr lang="en-US" dirty="0"/>
          </a:p>
        </p:txBody>
      </p:sp>
      <p:pic>
        <p:nvPicPr>
          <p:cNvPr id="6" name="Picture 16" descr="https://farm8.staticflickr.com/7135/7787736808_b654533bc6_o_d.jpg"/>
          <p:cNvPicPr>
            <a:picLocks noChangeAspect="1" noChangeArrowheads="1"/>
          </p:cNvPicPr>
          <p:nvPr/>
        </p:nvPicPr>
        <p:blipFill>
          <a:blip r:embed="rId2" cstate="print"/>
          <a:srcRect l="26250"/>
          <a:stretch>
            <a:fillRect/>
          </a:stretch>
        </p:blipFill>
        <p:spPr bwMode="auto">
          <a:xfrm>
            <a:off x="4949423" y="2305050"/>
            <a:ext cx="3187162" cy="2876550"/>
          </a:xfrm>
          <a:prstGeom prst="rect">
            <a:avLst/>
          </a:prstGeom>
          <a:noFill/>
        </p:spPr>
      </p:pic>
      <p:pic>
        <p:nvPicPr>
          <p:cNvPr id="7" name="Picture 8" descr="http://www.lacanauocean.com/image/0-LACANAU-OCEAN/CLIENT/ESTHETICIENNE/estheticienne-lacanau-france7_xs.jpg"/>
          <p:cNvPicPr>
            <a:picLocks noChangeAspect="1" noChangeArrowheads="1"/>
          </p:cNvPicPr>
          <p:nvPr/>
        </p:nvPicPr>
        <p:blipFill>
          <a:blip r:embed="rId3" cstate="print"/>
          <a:srcRect/>
          <a:stretch>
            <a:fillRect/>
          </a:stretch>
        </p:blipFill>
        <p:spPr bwMode="auto">
          <a:xfrm>
            <a:off x="772350" y="2362200"/>
            <a:ext cx="3631546" cy="2819400"/>
          </a:xfrm>
          <a:prstGeom prst="rect">
            <a:avLst/>
          </a:prstGeom>
          <a:noFill/>
        </p:spPr>
      </p:pic>
      <p:pic>
        <p:nvPicPr>
          <p:cNvPr id="8" name="Picture 10" descr="http://www.idm63.com/images/resize2-Service.JPG"/>
          <p:cNvPicPr>
            <a:picLocks noChangeAspect="1" noChangeArrowheads="1"/>
          </p:cNvPicPr>
          <p:nvPr/>
        </p:nvPicPr>
        <p:blipFill>
          <a:blip r:embed="rId4" cstate="print"/>
          <a:srcRect l="8850" t="9333" r="38053"/>
          <a:stretch>
            <a:fillRect/>
          </a:stretch>
        </p:blipFill>
        <p:spPr bwMode="auto">
          <a:xfrm>
            <a:off x="5042647" y="2057400"/>
            <a:ext cx="2958353" cy="3352800"/>
          </a:xfrm>
          <a:prstGeom prst="rect">
            <a:avLst/>
          </a:prstGeom>
          <a:noFill/>
        </p:spPr>
      </p:pic>
      <p:pic>
        <p:nvPicPr>
          <p:cNvPr id="9" name="Picture 14" descr="http://revistakya.files.wordpress.com/2012/04/chef-profesiones-cocina.jpg"/>
          <p:cNvPicPr>
            <a:picLocks noChangeAspect="1" noChangeArrowheads="1"/>
          </p:cNvPicPr>
          <p:nvPr/>
        </p:nvPicPr>
        <p:blipFill>
          <a:blip r:embed="rId5" cstate="print"/>
          <a:srcRect l="16000" t="3200" r="5600"/>
          <a:stretch>
            <a:fillRect/>
          </a:stretch>
        </p:blipFill>
        <p:spPr bwMode="auto">
          <a:xfrm>
            <a:off x="1143000" y="1905000"/>
            <a:ext cx="2971800" cy="3669264"/>
          </a:xfrm>
          <a:prstGeom prst="rect">
            <a:avLst/>
          </a:prstGeom>
          <a:noFill/>
        </p:spPr>
      </p:pic>
    </p:spTree>
    <p:extLst>
      <p:ext uri="{BB962C8B-B14F-4D97-AF65-F5344CB8AC3E}">
        <p14:creationId xmlns:p14="http://schemas.microsoft.com/office/powerpoint/2010/main" val="39520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dirty="0" smtClean="0"/>
              <a:t>Commerce</a:t>
            </a:r>
            <a:endParaRPr lang="en-US" dirty="0"/>
          </a:p>
        </p:txBody>
      </p:sp>
      <p:pic>
        <p:nvPicPr>
          <p:cNvPr id="29700" name="Picture 4" descr="http://www.appart-ambiance.com/medias/appartements/voyages-affaire-lyon-appart-ambiance.jpg"/>
          <p:cNvPicPr>
            <a:picLocks noChangeAspect="1" noChangeArrowheads="1"/>
          </p:cNvPicPr>
          <p:nvPr/>
        </p:nvPicPr>
        <p:blipFill>
          <a:blip r:embed="rId2" cstate="print"/>
          <a:srcRect/>
          <a:stretch>
            <a:fillRect/>
          </a:stretch>
        </p:blipFill>
        <p:spPr bwMode="auto">
          <a:xfrm>
            <a:off x="685800" y="3886200"/>
            <a:ext cx="3048000" cy="2032444"/>
          </a:xfrm>
          <a:prstGeom prst="rect">
            <a:avLst/>
          </a:prstGeom>
          <a:noFill/>
        </p:spPr>
      </p:pic>
      <p:pic>
        <p:nvPicPr>
          <p:cNvPr id="29704" name="Picture 8" descr="http://www.fourth-wall.fr/wp-content/uploads/2015/04/reunion.jpg"/>
          <p:cNvPicPr>
            <a:picLocks noChangeAspect="1" noChangeArrowheads="1"/>
          </p:cNvPicPr>
          <p:nvPr/>
        </p:nvPicPr>
        <p:blipFill>
          <a:blip r:embed="rId3" cstate="print"/>
          <a:srcRect/>
          <a:stretch>
            <a:fillRect/>
          </a:stretch>
        </p:blipFill>
        <p:spPr bwMode="auto">
          <a:xfrm>
            <a:off x="2667000" y="990600"/>
            <a:ext cx="3956050" cy="2526118"/>
          </a:xfrm>
          <a:prstGeom prst="rect">
            <a:avLst/>
          </a:prstGeom>
          <a:noFill/>
        </p:spPr>
      </p:pic>
      <p:pic>
        <p:nvPicPr>
          <p:cNvPr id="29708" name="Picture 12" descr="http://static.pratique.fr/images/unsized/co/comptable.jpg"/>
          <p:cNvPicPr>
            <a:picLocks noChangeAspect="1" noChangeArrowheads="1"/>
          </p:cNvPicPr>
          <p:nvPr/>
        </p:nvPicPr>
        <p:blipFill>
          <a:blip r:embed="rId4" cstate="print"/>
          <a:srcRect/>
          <a:stretch>
            <a:fillRect/>
          </a:stretch>
        </p:blipFill>
        <p:spPr bwMode="auto">
          <a:xfrm>
            <a:off x="5257800" y="3733800"/>
            <a:ext cx="3508375" cy="2338917"/>
          </a:xfrm>
          <a:prstGeom prst="rect">
            <a:avLst/>
          </a:prstGeom>
          <a:noFill/>
        </p:spPr>
      </p:pic>
      <p:sp>
        <p:nvSpPr>
          <p:cNvPr id="10" name="TextBox 9"/>
          <p:cNvSpPr txBox="1"/>
          <p:nvPr/>
        </p:nvSpPr>
        <p:spPr>
          <a:xfrm>
            <a:off x="914400" y="5943600"/>
            <a:ext cx="2667000" cy="646331"/>
          </a:xfrm>
          <a:prstGeom prst="rect">
            <a:avLst/>
          </a:prstGeom>
          <a:noFill/>
        </p:spPr>
        <p:txBody>
          <a:bodyPr wrap="square" rtlCol="0">
            <a:spAutoFit/>
          </a:bodyPr>
          <a:lstStyle/>
          <a:p>
            <a:r>
              <a:rPr lang="fr-FR" smtClean="0"/>
              <a:t>Un homme d’affaires</a:t>
            </a:r>
          </a:p>
          <a:p>
            <a:r>
              <a:rPr lang="fr-FR" smtClean="0"/>
              <a:t>Une femme d’affaires</a:t>
            </a:r>
            <a:endParaRPr lang="fr-FR"/>
          </a:p>
        </p:txBody>
      </p:sp>
      <p:sp>
        <p:nvSpPr>
          <p:cNvPr id="11" name="TextBox 10"/>
          <p:cNvSpPr txBox="1"/>
          <p:nvPr/>
        </p:nvSpPr>
        <p:spPr>
          <a:xfrm>
            <a:off x="6019800" y="6172200"/>
            <a:ext cx="2209800" cy="646331"/>
          </a:xfrm>
          <a:prstGeom prst="rect">
            <a:avLst/>
          </a:prstGeom>
          <a:noFill/>
        </p:spPr>
        <p:txBody>
          <a:bodyPr wrap="square" rtlCol="0">
            <a:spAutoFit/>
          </a:bodyPr>
          <a:lstStyle/>
          <a:p>
            <a:r>
              <a:rPr lang="fr-FR" dirty="0" smtClean="0"/>
              <a:t>Un comptable</a:t>
            </a:r>
          </a:p>
          <a:p>
            <a:r>
              <a:rPr lang="fr-FR" dirty="0" smtClean="0"/>
              <a:t>Une comptable</a:t>
            </a:r>
            <a:endParaRPr lang="fr-FR" dirty="0"/>
          </a:p>
        </p:txBody>
      </p:sp>
      <p:sp>
        <p:nvSpPr>
          <p:cNvPr id="12" name="TextBox 11"/>
          <p:cNvSpPr txBox="1"/>
          <p:nvPr/>
        </p:nvSpPr>
        <p:spPr>
          <a:xfrm>
            <a:off x="2057400" y="914400"/>
            <a:ext cx="2209800" cy="646331"/>
          </a:xfrm>
          <a:prstGeom prst="rect">
            <a:avLst/>
          </a:prstGeom>
          <a:noFill/>
        </p:spPr>
        <p:txBody>
          <a:bodyPr wrap="square" rtlCol="0">
            <a:spAutoFit/>
          </a:bodyPr>
          <a:lstStyle/>
          <a:p>
            <a:pPr algn="ctr"/>
            <a:r>
              <a:rPr lang="fr-FR" smtClean="0"/>
              <a:t>Un directeur</a:t>
            </a:r>
          </a:p>
          <a:p>
            <a:pPr algn="ctr"/>
            <a:r>
              <a:rPr lang="fr-FR" smtClean="0"/>
              <a:t>Une directrice</a:t>
            </a:r>
            <a:endParaRPr lang="fr-FR"/>
          </a:p>
        </p:txBody>
      </p:sp>
      <p:sp>
        <p:nvSpPr>
          <p:cNvPr id="13" name="TextBox 12"/>
          <p:cNvSpPr txBox="1"/>
          <p:nvPr/>
        </p:nvSpPr>
        <p:spPr>
          <a:xfrm>
            <a:off x="5518150" y="936009"/>
            <a:ext cx="2209800" cy="646331"/>
          </a:xfrm>
          <a:prstGeom prst="rect">
            <a:avLst/>
          </a:prstGeom>
          <a:noFill/>
        </p:spPr>
        <p:txBody>
          <a:bodyPr wrap="square" rtlCol="0">
            <a:spAutoFit/>
          </a:bodyPr>
          <a:lstStyle/>
          <a:p>
            <a:pPr algn="ctr"/>
            <a:r>
              <a:rPr lang="fr-FR" dirty="0" smtClean="0"/>
              <a:t>Un administrateur</a:t>
            </a:r>
          </a:p>
          <a:p>
            <a:pPr algn="ctr"/>
            <a:r>
              <a:rPr lang="fr-FR" dirty="0" smtClean="0"/>
              <a:t>Une administratrice</a:t>
            </a:r>
            <a:endParaRPr lang="fr-FR" dirty="0"/>
          </a:p>
        </p:txBody>
      </p:sp>
    </p:spTree>
    <p:extLst>
      <p:ext uri="{BB962C8B-B14F-4D97-AF65-F5344CB8AC3E}">
        <p14:creationId xmlns:p14="http://schemas.microsoft.com/office/powerpoint/2010/main" val="5361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fr-FR" smtClean="0"/>
              <a:t>Commerce</a:t>
            </a:r>
            <a:endParaRPr lang="fr-FR"/>
          </a:p>
        </p:txBody>
      </p:sp>
      <p:pic>
        <p:nvPicPr>
          <p:cNvPr id="29702" name="Picture 6" descr="https://encrypted-tbn0.gstatic.com/images?q=tbn:ANd9GcSRY7DtWyguiqJddIGPEI5Rv7ukbQwYl1ufDnlWtayGRsx_Zplz"/>
          <p:cNvPicPr>
            <a:picLocks noChangeAspect="1" noChangeArrowheads="1"/>
          </p:cNvPicPr>
          <p:nvPr/>
        </p:nvPicPr>
        <p:blipFill>
          <a:blip r:embed="rId2" cstate="print"/>
          <a:srcRect l="18987" t="7512"/>
          <a:stretch>
            <a:fillRect/>
          </a:stretch>
        </p:blipFill>
        <p:spPr bwMode="auto">
          <a:xfrm>
            <a:off x="5950564" y="1676400"/>
            <a:ext cx="3193436" cy="3276600"/>
          </a:xfrm>
          <a:prstGeom prst="rect">
            <a:avLst/>
          </a:prstGeom>
          <a:noFill/>
        </p:spPr>
      </p:pic>
      <p:pic>
        <p:nvPicPr>
          <p:cNvPr id="29706" name="Picture 10" descr="http://www.ouestfrance-emploi.com/sites/default/files/styles/610-largeur/public/fiches_metiers/416_78365740.jpg?itok=y7lVDBdo"/>
          <p:cNvPicPr>
            <a:picLocks noChangeAspect="1" noChangeArrowheads="1"/>
          </p:cNvPicPr>
          <p:nvPr/>
        </p:nvPicPr>
        <p:blipFill>
          <a:blip r:embed="rId3" cstate="print"/>
          <a:srcRect l="17505"/>
          <a:stretch>
            <a:fillRect/>
          </a:stretch>
        </p:blipFill>
        <p:spPr bwMode="auto">
          <a:xfrm>
            <a:off x="304800" y="1676400"/>
            <a:ext cx="4428200" cy="3572714"/>
          </a:xfrm>
          <a:prstGeom prst="rect">
            <a:avLst/>
          </a:prstGeom>
          <a:noFill/>
        </p:spPr>
      </p:pic>
      <p:sp>
        <p:nvSpPr>
          <p:cNvPr id="8" name="TextBox 7"/>
          <p:cNvSpPr txBox="1"/>
          <p:nvPr/>
        </p:nvSpPr>
        <p:spPr>
          <a:xfrm>
            <a:off x="1524000" y="5410200"/>
            <a:ext cx="2209800" cy="646331"/>
          </a:xfrm>
          <a:prstGeom prst="rect">
            <a:avLst/>
          </a:prstGeom>
          <a:noFill/>
        </p:spPr>
        <p:txBody>
          <a:bodyPr wrap="square" rtlCol="0">
            <a:spAutoFit/>
          </a:bodyPr>
          <a:lstStyle/>
          <a:p>
            <a:r>
              <a:rPr lang="fr-FR" smtClean="0"/>
              <a:t>Un vendeur</a:t>
            </a:r>
          </a:p>
          <a:p>
            <a:r>
              <a:rPr lang="fr-FR" smtClean="0"/>
              <a:t>Une vendeuse</a:t>
            </a:r>
            <a:endParaRPr lang="fr-FR"/>
          </a:p>
        </p:txBody>
      </p:sp>
      <p:sp>
        <p:nvSpPr>
          <p:cNvPr id="9" name="TextBox 8"/>
          <p:cNvSpPr txBox="1"/>
          <p:nvPr/>
        </p:nvSpPr>
        <p:spPr>
          <a:xfrm>
            <a:off x="6553200" y="5105400"/>
            <a:ext cx="2209800" cy="646331"/>
          </a:xfrm>
          <a:prstGeom prst="rect">
            <a:avLst/>
          </a:prstGeom>
          <a:noFill/>
        </p:spPr>
        <p:txBody>
          <a:bodyPr wrap="square" rtlCol="0">
            <a:spAutoFit/>
          </a:bodyPr>
          <a:lstStyle/>
          <a:p>
            <a:r>
              <a:rPr lang="fr-FR" dirty="0" smtClean="0"/>
              <a:t>Un entrepreneur</a:t>
            </a:r>
          </a:p>
          <a:p>
            <a:r>
              <a:rPr lang="fr-FR" dirty="0" smtClean="0"/>
              <a:t>Une entrepreneuse</a:t>
            </a:r>
            <a:endParaRPr lang="fr-FR" dirty="0"/>
          </a:p>
        </p:txBody>
      </p:sp>
    </p:spTree>
    <p:extLst>
      <p:ext uri="{BB962C8B-B14F-4D97-AF65-F5344CB8AC3E}">
        <p14:creationId xmlns:p14="http://schemas.microsoft.com/office/powerpoint/2010/main" val="40806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em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ChemTheme</Template>
  <TotalTime>1351</TotalTime>
  <Words>459</Words>
  <Application>Microsoft Office PowerPoint</Application>
  <PresentationFormat>On-screen Show (4:3)</PresentationFormat>
  <Paragraphs>154</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Courier New</vt:lpstr>
      <vt:lpstr>Palatino Linotype</vt:lpstr>
      <vt:lpstr>ChemTheme</vt:lpstr>
      <vt:lpstr>4.1.1  Je peux parler des professions.</vt:lpstr>
      <vt:lpstr>échauffement</vt:lpstr>
      <vt:lpstr>PowerPoint Presentation</vt:lpstr>
      <vt:lpstr>Prestations de services</vt:lpstr>
      <vt:lpstr>Prestations de services</vt:lpstr>
      <vt:lpstr>Lequel est meilleur?</vt:lpstr>
      <vt:lpstr>Lequel est meilleur?</vt:lpstr>
      <vt:lpstr>Commerce</vt:lpstr>
      <vt:lpstr>Commerce</vt:lpstr>
      <vt:lpstr>Lequel est meilleur?</vt:lpstr>
      <vt:lpstr>Médecine</vt:lpstr>
      <vt:lpstr>Médecine</vt:lpstr>
      <vt:lpstr>Lequel est meilleur?</vt:lpstr>
      <vt:lpstr>Ordre public</vt:lpstr>
      <vt:lpstr>Ordre public</vt:lpstr>
      <vt:lpstr>Lequel est pire?</vt:lpstr>
      <vt:lpstr>Education</vt:lpstr>
      <vt:lpstr>Lequel est pire?</vt:lpstr>
      <vt:lpstr>Arts et spectacles</vt:lpstr>
      <vt:lpstr>Arts et spectacles</vt:lpstr>
      <vt:lpstr>Lequel est meilleur?</vt:lpstr>
      <vt:lpstr>Sport</vt:lpstr>
      <vt:lpstr>Technologie </vt:lpstr>
      <vt:lpstr>Lequel est meilleur?</vt:lpstr>
      <vt:lpstr>Lequel est le pire travail?</vt:lpstr>
      <vt:lpstr>PowerPoint Presentation</vt:lpstr>
      <vt:lpstr>Et vous?</vt:lpstr>
      <vt:lpstr>Sondage</vt:lpstr>
      <vt:lpstr>Comparez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Je peux parler de mon avenir</dc:title>
  <dc:creator>Britt</dc:creator>
  <cp:lastModifiedBy>Rachel McFarland</cp:lastModifiedBy>
  <cp:revision>31</cp:revision>
  <dcterms:created xsi:type="dcterms:W3CDTF">2015-07-30T22:29:05Z</dcterms:created>
  <dcterms:modified xsi:type="dcterms:W3CDTF">2017-01-11T14:39:02Z</dcterms:modified>
</cp:coreProperties>
</file>