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73" r:id="rId3"/>
    <p:sldId id="257" r:id="rId4"/>
    <p:sldId id="259" r:id="rId5"/>
    <p:sldId id="258" r:id="rId6"/>
    <p:sldId id="274" r:id="rId7"/>
    <p:sldId id="260" r:id="rId8"/>
    <p:sldId id="261" r:id="rId9"/>
    <p:sldId id="262" r:id="rId10"/>
    <p:sldId id="263" r:id="rId11"/>
    <p:sldId id="264" r:id="rId12"/>
    <p:sldId id="276" r:id="rId13"/>
    <p:sldId id="266" r:id="rId14"/>
    <p:sldId id="267" r:id="rId15"/>
    <p:sldId id="269" r:id="rId16"/>
    <p:sldId id="331" r:id="rId17"/>
    <p:sldId id="277" r:id="rId18"/>
    <p:sldId id="272" r:id="rId19"/>
    <p:sldId id="279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39" r:id="rId28"/>
    <p:sldId id="280" r:id="rId29"/>
    <p:sldId id="268" r:id="rId30"/>
    <p:sldId id="281" r:id="rId31"/>
    <p:sldId id="282" r:id="rId32"/>
    <p:sldId id="283" r:id="rId33"/>
    <p:sldId id="284" r:id="rId34"/>
    <p:sldId id="285" r:id="rId35"/>
    <p:sldId id="288" r:id="rId36"/>
    <p:sldId id="289" r:id="rId37"/>
    <p:sldId id="301" r:id="rId38"/>
    <p:sldId id="307" r:id="rId39"/>
    <p:sldId id="349" r:id="rId40"/>
    <p:sldId id="350" r:id="rId41"/>
    <p:sldId id="351" r:id="rId42"/>
    <p:sldId id="352" r:id="rId43"/>
    <p:sldId id="353" r:id="rId44"/>
    <p:sldId id="354" r:id="rId45"/>
    <p:sldId id="355" r:id="rId46"/>
    <p:sldId id="347" r:id="rId47"/>
    <p:sldId id="333" r:id="rId48"/>
    <p:sldId id="348" r:id="rId49"/>
    <p:sldId id="287" r:id="rId50"/>
    <p:sldId id="334" r:id="rId51"/>
    <p:sldId id="305" r:id="rId52"/>
    <p:sldId id="306" r:id="rId53"/>
    <p:sldId id="320" r:id="rId54"/>
    <p:sldId id="321" r:id="rId55"/>
    <p:sldId id="344" r:id="rId56"/>
    <p:sldId id="345" r:id="rId57"/>
    <p:sldId id="356" r:id="rId58"/>
    <p:sldId id="357" r:id="rId59"/>
    <p:sldId id="358" r:id="rId60"/>
    <p:sldId id="359" r:id="rId61"/>
    <p:sldId id="318" r:id="rId62"/>
    <p:sldId id="346" r:id="rId63"/>
    <p:sldId id="360" r:id="rId64"/>
    <p:sldId id="361" r:id="rId65"/>
    <p:sldId id="317" r:id="rId66"/>
    <p:sldId id="319" r:id="rId67"/>
    <p:sldId id="322" r:id="rId68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5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5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D5CFD30C-25CA-5645-BF9A-A398115CF96B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FBEC8D4-AC16-5747-8D40-22B0B30E8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http://www.seat61.com/Europe-train-travel.htm#Do_I_need_to_check-in_for_a_train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EC8D4-AC16-5747-8D40-22B0B30E85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27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http://www.seat61.com/Europe-train-travel.htm#Do_I_need_to_check-in_for_a_train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EC8D4-AC16-5747-8D40-22B0B30E851A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36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http://www.seat61.com/Europe-train-travel.htm#Do_I_need_to_check-in_for_a_train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EC8D4-AC16-5747-8D40-22B0B30E851A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9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http://www.seat61.com/Europe-train-travel.htm#Do_I_need_to_check-in_for_a_train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EC8D4-AC16-5747-8D40-22B0B30E851A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25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http://www.seat61.com/Europe-train-travel.htm#Do_I_need_to_check-in_for_a_train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EC8D4-AC16-5747-8D40-22B0B30E851A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22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4A93-404D-5845-8EE7-8417E35DC7E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F37C2-7677-E24E-B204-75CC5F506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4A93-404D-5845-8EE7-8417E35DC7E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F37C2-7677-E24E-B204-75CC5F506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4A93-404D-5845-8EE7-8417E35DC7E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F37C2-7677-E24E-B204-75CC5F506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4A93-404D-5845-8EE7-8417E35DC7E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F37C2-7677-E24E-B204-75CC5F506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4A93-404D-5845-8EE7-8417E35DC7E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F37C2-7677-E24E-B204-75CC5F506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4A93-404D-5845-8EE7-8417E35DC7E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F37C2-7677-E24E-B204-75CC5F506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4A93-404D-5845-8EE7-8417E35DC7E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F37C2-7677-E24E-B204-75CC5F506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4A93-404D-5845-8EE7-8417E35DC7E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F37C2-7677-E24E-B204-75CC5F506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4A93-404D-5845-8EE7-8417E35DC7E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F37C2-7677-E24E-B204-75CC5F506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4A93-404D-5845-8EE7-8417E35DC7E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F37C2-7677-E24E-B204-75CC5F506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4A93-404D-5845-8EE7-8417E35DC7E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F37C2-7677-E24E-B204-75CC5F506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44A93-404D-5845-8EE7-8417E35DC7E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F37C2-7677-E24E-B204-75CC5F5068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Unit 5 Lesson </a:t>
            </a:r>
            <a:r>
              <a:rPr lang="en-US" dirty="0"/>
              <a:t>3</a:t>
            </a:r>
            <a:br>
              <a:rPr lang="en-US" dirty="0"/>
            </a:br>
            <a:r>
              <a:rPr lang="en-US" dirty="0"/>
              <a:t>I can talk about traveling in an airport or train station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908" y="2725814"/>
            <a:ext cx="2993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passer par </a:t>
            </a:r>
            <a:r>
              <a:rPr lang="en-US" sz="2800" b="1" dirty="0" err="1" smtClean="0"/>
              <a:t>sécurité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17505" y="3589312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décoller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13" y="714871"/>
            <a:ext cx="3579043" cy="2010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054" y="4112532"/>
            <a:ext cx="3217380" cy="21365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7582" y="3589312"/>
            <a:ext cx="2900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embarquer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l’avion</a:t>
            </a:r>
            <a:endParaRPr lang="en-US" sz="2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10" y="4112532"/>
            <a:ext cx="3289300" cy="2463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048" y="373914"/>
            <a:ext cx="3060700" cy="21057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53054" y="2542877"/>
            <a:ext cx="333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inspecter</a:t>
            </a:r>
            <a:r>
              <a:rPr lang="en-US" sz="2800" b="1" dirty="0" smtClean="0"/>
              <a:t> les </a:t>
            </a:r>
            <a:r>
              <a:rPr lang="en-US" sz="2800" b="1" dirty="0" err="1" smtClean="0"/>
              <a:t>bagages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3008" y="3209654"/>
            <a:ext cx="3033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partir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l’aéroport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00918" y="3166897"/>
            <a:ext cx="3281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réclamer</a:t>
            </a:r>
            <a:r>
              <a:rPr lang="en-US" sz="2800" b="1" dirty="0" smtClean="0"/>
              <a:t> les </a:t>
            </a:r>
            <a:r>
              <a:rPr lang="en-US" sz="2800" b="1" dirty="0" err="1" smtClean="0"/>
              <a:t>bagages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18" y="3779842"/>
            <a:ext cx="3289300" cy="246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008" y="3703642"/>
            <a:ext cx="2794000" cy="254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63206" y="2542877"/>
            <a:ext cx="2800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débarquer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l’avion</a:t>
            </a:r>
            <a:endParaRPr lang="en-US" sz="2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248" y="229327"/>
            <a:ext cx="3492500" cy="2324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61" y="419827"/>
            <a:ext cx="3810000" cy="2133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89093" y="2643677"/>
            <a:ext cx="112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attérir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16" y="347397"/>
            <a:ext cx="636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Qu’est</a:t>
            </a:r>
            <a:r>
              <a:rPr lang="en-US" sz="3600" dirty="0" err="1"/>
              <a:t>-</a:t>
            </a:r>
            <a:r>
              <a:rPr lang="en-US" sz="3600" dirty="0" err="1" smtClean="0"/>
              <a:t>ce</a:t>
            </a:r>
            <a:r>
              <a:rPr lang="en-US" sz="3600" dirty="0" smtClean="0"/>
              <a:t> </a:t>
            </a:r>
            <a:r>
              <a:rPr lang="en-US" sz="3600" dirty="0" err="1" smtClean="0"/>
              <a:t>que</a:t>
            </a:r>
            <a:r>
              <a:rPr lang="en-US" sz="3600" dirty="0" smtClean="0"/>
              <a:t> </a:t>
            </a:r>
            <a:r>
              <a:rPr lang="en-US" sz="3600" dirty="0" err="1" smtClean="0"/>
              <a:t>tu</a:t>
            </a:r>
            <a:r>
              <a:rPr lang="en-US" sz="3600" dirty="0" smtClean="0"/>
              <a:t> as fait </a:t>
            </a:r>
            <a:r>
              <a:rPr lang="en-US" sz="3600" dirty="0" err="1" smtClean="0"/>
              <a:t>à</a:t>
            </a:r>
            <a:r>
              <a:rPr lang="en-US" sz="3600" dirty="0" smtClean="0"/>
              <a:t> la </a:t>
            </a:r>
            <a:r>
              <a:rPr lang="en-US" sz="3600" dirty="0" err="1" smtClean="0"/>
              <a:t>gare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621" y="1159997"/>
            <a:ext cx="4965981" cy="7175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60" y="30477"/>
            <a:ext cx="2359356" cy="963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908" y="2725814"/>
            <a:ext cx="1431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planifier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91073" y="2725814"/>
            <a:ext cx="2936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réserver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une</a:t>
            </a:r>
            <a:r>
              <a:rPr lang="en-US" sz="2800" b="1" dirty="0" smtClean="0"/>
              <a:t> place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5102" y="3401434"/>
            <a:ext cx="2601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attendre</a:t>
            </a:r>
            <a:r>
              <a:rPr lang="en-US" sz="2800" b="1" dirty="0" smtClean="0"/>
              <a:t> le train</a:t>
            </a:r>
            <a:endParaRPr lang="en-US" sz="28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16903" y="141431"/>
            <a:ext cx="2876962" cy="2584383"/>
            <a:chOff x="316903" y="141431"/>
            <a:chExt cx="2876962" cy="25843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903" y="141431"/>
              <a:ext cx="2131023" cy="17287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5940" y="989042"/>
              <a:ext cx="1767925" cy="173677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223" y="951606"/>
            <a:ext cx="3386429" cy="18980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03" y="3924654"/>
            <a:ext cx="4171425" cy="31285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63574" y="3504674"/>
            <a:ext cx="2964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composter </a:t>
            </a:r>
            <a:r>
              <a:rPr lang="en-US" sz="2800" b="1" smtClean="0"/>
              <a:t>le billet</a:t>
            </a:r>
            <a:endParaRPr lang="en-US" sz="28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828" y="4195739"/>
            <a:ext cx="3289300" cy="246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3756" y="2725814"/>
            <a:ext cx="2791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chercher</a:t>
            </a:r>
            <a:r>
              <a:rPr lang="en-US" sz="2800" b="1" dirty="0" smtClean="0"/>
              <a:t> un </a:t>
            </a:r>
            <a:r>
              <a:rPr lang="en-US" sz="2800" b="1" dirty="0" err="1" smtClean="0"/>
              <a:t>siège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9908" y="3380070"/>
            <a:ext cx="1954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revenir</a:t>
            </a:r>
            <a:r>
              <a:rPr lang="en-US" sz="2800" b="1" dirty="0" smtClean="0"/>
              <a:t> de…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87200" y="3380070"/>
            <a:ext cx="2855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descendre</a:t>
            </a:r>
            <a:r>
              <a:rPr lang="en-US" sz="2800" b="1" dirty="0" smtClean="0"/>
              <a:t> le train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802" y="479353"/>
            <a:ext cx="4589043" cy="2060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802" y="3903290"/>
            <a:ext cx="3289300" cy="247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15" y="3903290"/>
            <a:ext cx="3289300" cy="2463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0616" y="2856850"/>
            <a:ext cx="2421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monter</a:t>
            </a:r>
            <a:r>
              <a:rPr lang="en-US" sz="2800" b="1" dirty="0" smtClean="0"/>
              <a:t> le train</a:t>
            </a:r>
            <a:endParaRPr lang="en-US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66" y="365622"/>
            <a:ext cx="3543749" cy="2360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84" y="916640"/>
            <a:ext cx="88653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JEU De </a:t>
            </a:r>
            <a:r>
              <a:rPr lang="en-US" sz="3600" dirty="0" err="1" smtClean="0"/>
              <a:t>Pratique</a:t>
            </a:r>
            <a:endParaRPr lang="en-US" sz="3600" dirty="0" smtClean="0"/>
          </a:p>
          <a:p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Cut out the vocab cards.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Every student needs a whiteboard and marker.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Play memory.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When you find a match, you must use it correctly in a sentence </a:t>
            </a:r>
            <a:r>
              <a:rPr lang="en-US" sz="3600" b="1" dirty="0" smtClean="0"/>
              <a:t>in the past tense </a:t>
            </a:r>
            <a:r>
              <a:rPr lang="en-US" sz="3600" dirty="0" smtClean="0"/>
              <a:t>in order to keep the match.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66" y="1181212"/>
            <a:ext cx="3741030" cy="5405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237" y="1152189"/>
            <a:ext cx="3653407" cy="5356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60" y="188939"/>
            <a:ext cx="2359356" cy="804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2237" y="188939"/>
            <a:ext cx="2086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/>
              <a:t>EN AVION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46859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86" y="185840"/>
            <a:ext cx="4371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/>
              <a:t>C</a:t>
            </a:r>
            <a:r>
              <a:rPr lang="en-US" sz="4000" b="1" u="sng" dirty="0" smtClean="0"/>
              <a:t>ultural </a:t>
            </a:r>
            <a:r>
              <a:rPr lang="en-US" sz="4000" b="1" u="sng" dirty="0"/>
              <a:t>D</a:t>
            </a:r>
            <a:r>
              <a:rPr lang="en-US" sz="4000" b="1" u="sng" dirty="0" smtClean="0"/>
              <a:t>ifferences</a:t>
            </a:r>
            <a:endParaRPr lang="en-US" sz="40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578195" y="1373149"/>
            <a:ext cx="230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to buy a ticket?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3838" y="1894417"/>
            <a:ext cx="313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journeys </a:t>
            </a:r>
            <a:r>
              <a:rPr lang="en-US" dirty="0" err="1" smtClean="0"/>
              <a:t>vs</a:t>
            </a:r>
            <a:r>
              <a:rPr lang="en-US" dirty="0" smtClean="0"/>
              <a:t> short journeys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3836" y="2529417"/>
            <a:ext cx="4088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Changing stations / train travel in general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6752" y="3153833"/>
            <a:ext cx="198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to check in?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0251" y="3767667"/>
            <a:ext cx="106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Luggage?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1417" y="4466167"/>
            <a:ext cx="159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or 2</a:t>
            </a:r>
            <a:r>
              <a:rPr lang="en-US" baseline="30000" dirty="0" smtClean="0"/>
              <a:t>nd</a:t>
            </a:r>
            <a:r>
              <a:rPr lang="en-US" dirty="0" smtClean="0"/>
              <a:t> class?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0836" y="51435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Overnight trains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1229" y="2126824"/>
            <a:ext cx="15297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DAY 2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08835" y="3285994"/>
            <a:ext cx="3931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J’ai</a:t>
            </a:r>
            <a:r>
              <a:rPr lang="en-US" sz="4400" dirty="0" smtClean="0"/>
              <a:t> un </a:t>
            </a:r>
            <a:r>
              <a:rPr lang="en-US" sz="4400" dirty="0" err="1" smtClean="0"/>
              <a:t>problème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922" y="733034"/>
            <a:ext cx="8362033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LA CLOCHETTE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Use the Passé </a:t>
            </a:r>
            <a:r>
              <a:rPr lang="en-US" sz="2800" dirty="0" err="1" smtClean="0">
                <a:solidFill>
                  <a:srgbClr val="FF0000"/>
                </a:solidFill>
              </a:rPr>
              <a:t>Composé</a:t>
            </a:r>
            <a:r>
              <a:rPr lang="en-US" sz="2800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endParaRPr lang="en-US" sz="2800" dirty="0" smtClean="0"/>
          </a:p>
          <a:p>
            <a:pPr marL="342900" indent="-342900" algn="ctr">
              <a:buAutoNum type="arabicPeriod"/>
            </a:pPr>
            <a:r>
              <a:rPr lang="en-US" sz="2800" dirty="0" smtClean="0"/>
              <a:t>Where did you go?</a:t>
            </a:r>
          </a:p>
          <a:p>
            <a:pPr marL="342900" indent="-342900" algn="ctr">
              <a:buAutoNum type="arabicPeriod"/>
            </a:pPr>
            <a:r>
              <a:rPr lang="en-US" sz="2800" dirty="0" smtClean="0"/>
              <a:t>My sister and I, went to Brussels.</a:t>
            </a:r>
          </a:p>
          <a:p>
            <a:pPr marL="342900" indent="-342900" algn="ctr">
              <a:buAutoNum type="arabicPeriod"/>
            </a:pPr>
            <a:r>
              <a:rPr lang="en-US" sz="2800" dirty="0" smtClean="0"/>
              <a:t>How did you go there?</a:t>
            </a:r>
          </a:p>
          <a:p>
            <a:pPr marL="342900" indent="-342900" algn="ctr">
              <a:buAutoNum type="arabicPeriod"/>
            </a:pPr>
            <a:r>
              <a:rPr lang="en-US" sz="2800" dirty="0" smtClean="0"/>
              <a:t>We went there by plane.</a:t>
            </a:r>
          </a:p>
          <a:p>
            <a:pPr marL="342900" indent="-342900" algn="ctr">
              <a:buAutoNum type="arabicPeriod"/>
            </a:pPr>
            <a:r>
              <a:rPr lang="en-US" sz="2800" dirty="0" smtClean="0"/>
              <a:t>We planned the trip and bought two tickets.</a:t>
            </a:r>
          </a:p>
          <a:p>
            <a:pPr marL="342900" indent="-342900" algn="ctr">
              <a:buAutoNum type="arabicPeriod"/>
            </a:pPr>
            <a:r>
              <a:rPr lang="en-US" sz="2800" dirty="0" smtClean="0"/>
              <a:t>We arrived at the airport and we checked our bags.</a:t>
            </a:r>
          </a:p>
          <a:p>
            <a:pPr marL="342900" indent="-342900" algn="ctr">
              <a:buAutoNum type="arabicPeriod"/>
            </a:pPr>
            <a:r>
              <a:rPr lang="en-US" sz="2800" dirty="0" smtClean="0"/>
              <a:t>We passed by security; they did not inspect my purse.</a:t>
            </a:r>
          </a:p>
          <a:p>
            <a:pPr marL="342900" indent="-342900" algn="ctr">
              <a:buAutoNum type="arabicPeriod"/>
            </a:pPr>
            <a:r>
              <a:rPr lang="en-US" sz="2800" dirty="0" smtClean="0"/>
              <a:t>We boarded the plane and the plane took off.</a:t>
            </a:r>
          </a:p>
          <a:p>
            <a:pPr marL="342900" indent="-342900" algn="ctr">
              <a:buAutoNum type="arabicPeriod"/>
            </a:pPr>
            <a:endParaRPr lang="en-US" dirty="0" smtClean="0"/>
          </a:p>
          <a:p>
            <a:pPr marL="342900" indent="-342900" algn="ctr">
              <a:buAutoNum type="arabicPeriod"/>
            </a:pPr>
            <a:endParaRPr lang="en-US" dirty="0" smtClean="0"/>
          </a:p>
          <a:p>
            <a:pPr marL="342900" indent="-342900" algn="ctr">
              <a:buAutoNum type="arabicPeriod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218" y="544306"/>
            <a:ext cx="12550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Think about your last vacation to practice </a:t>
            </a:r>
          </a:p>
          <a:p>
            <a:r>
              <a:rPr lang="en-US" sz="3600" dirty="0" smtClean="0"/>
              <a:t>the following prompts</a:t>
            </a:r>
            <a:r>
              <a:rPr lang="en-US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42" y="160048"/>
            <a:ext cx="6890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Comment </a:t>
            </a:r>
            <a:r>
              <a:rPr lang="en-US" sz="3600" dirty="0" err="1" smtClean="0"/>
              <a:t>est-ce</a:t>
            </a:r>
            <a:r>
              <a:rPr lang="en-US" sz="3600" dirty="0" smtClean="0"/>
              <a:t> </a:t>
            </a:r>
            <a:r>
              <a:rPr lang="en-US" sz="3600" dirty="0" err="1" smtClean="0"/>
              <a:t>que</a:t>
            </a:r>
            <a:r>
              <a:rPr lang="en-US" sz="3600" dirty="0" smtClean="0"/>
              <a:t> </a:t>
            </a:r>
            <a:r>
              <a:rPr lang="en-US" sz="3600" dirty="0" err="1" smtClean="0"/>
              <a:t>tu</a:t>
            </a:r>
            <a:r>
              <a:rPr lang="en-US" sz="3600" dirty="0" smtClean="0"/>
              <a:t> </a:t>
            </a:r>
            <a:r>
              <a:rPr lang="en-US" sz="3600" dirty="0" err="1" smtClean="0"/>
              <a:t>y</a:t>
            </a:r>
            <a:r>
              <a:rPr lang="en-US" sz="3600" dirty="0" smtClean="0"/>
              <a:t> </a:t>
            </a:r>
            <a:r>
              <a:rPr lang="en-US" sz="3600" dirty="0" err="1" smtClean="0"/>
              <a:t>es</a:t>
            </a:r>
            <a:r>
              <a:rPr lang="en-US" sz="3600" dirty="0" smtClean="0"/>
              <a:t> </a:t>
            </a:r>
            <a:r>
              <a:rPr lang="en-US" sz="3600" dirty="0" err="1" smtClean="0"/>
              <a:t>allé(e</a:t>
            </a:r>
            <a:r>
              <a:rPr lang="en-US" sz="3600" dirty="0" smtClean="0"/>
              <a:t>)?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227261" y="806378"/>
            <a:ext cx="3055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J’y</a:t>
            </a:r>
            <a:r>
              <a:rPr lang="en-US" sz="3600" dirty="0" smtClean="0"/>
              <a:t> </a:t>
            </a:r>
            <a:r>
              <a:rPr lang="en-US" sz="3600" dirty="0" err="1" smtClean="0"/>
              <a:t>suis</a:t>
            </a:r>
            <a:r>
              <a:rPr lang="en-US" sz="3600" dirty="0" smtClean="0"/>
              <a:t> </a:t>
            </a:r>
            <a:r>
              <a:rPr lang="en-US" sz="3600" dirty="0" err="1" smtClean="0"/>
              <a:t>allé(e</a:t>
            </a:r>
            <a:r>
              <a:rPr lang="en-US" sz="3600" dirty="0" smtClean="0"/>
              <a:t>)…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32938" y="2731608"/>
            <a:ext cx="1167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bus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14127" y="3665288"/>
            <a:ext cx="1341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train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82373" y="3403678"/>
            <a:ext cx="1550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</a:t>
            </a:r>
            <a:r>
              <a:rPr lang="en-US" sz="2800" b="1" dirty="0" err="1" smtClean="0"/>
              <a:t>métro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87288" y="4188508"/>
            <a:ext cx="170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</a:t>
            </a:r>
            <a:r>
              <a:rPr lang="en-US" sz="2800" b="1" dirty="0" err="1" smtClean="0"/>
              <a:t>voiture</a:t>
            </a:r>
            <a:endParaRPr lang="en-US" sz="2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84" y="700327"/>
            <a:ext cx="3793832" cy="2031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744" y="1452709"/>
            <a:ext cx="2963564" cy="2212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42" y="3926898"/>
            <a:ext cx="3888419" cy="24423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388" y="4711728"/>
            <a:ext cx="3876805" cy="2180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8851" y="614864"/>
            <a:ext cx="1916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maintenant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44903" y="614864"/>
            <a:ext cx="77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hier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40482" y="282233"/>
            <a:ext cx="1339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J’y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vais</a:t>
            </a:r>
            <a:r>
              <a:rPr lang="en-US" sz="2400" i="1" dirty="0" smtClean="0">
                <a:solidFill>
                  <a:srgbClr val="FF0000"/>
                </a:solidFill>
              </a:rPr>
              <a:t>…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5632" y="282233"/>
            <a:ext cx="2171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J’y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suis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allé(e</a:t>
            </a:r>
            <a:r>
              <a:rPr lang="en-US" sz="2400" i="1" dirty="0" smtClean="0">
                <a:solidFill>
                  <a:srgbClr val="FF0000"/>
                </a:solidFill>
              </a:rPr>
              <a:t>)…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7507"/>
            <a:ext cx="2224244" cy="1870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837" y="2382417"/>
            <a:ext cx="1787349" cy="1185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837" y="4969816"/>
            <a:ext cx="2291548" cy="1524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643" y="2505747"/>
            <a:ext cx="2138713" cy="1601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00" y="5429306"/>
            <a:ext cx="3837659" cy="14286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2393" y="3567507"/>
            <a:ext cx="2449980" cy="16244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38" y="1165246"/>
            <a:ext cx="2434341" cy="1217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5176" y="1139729"/>
            <a:ext cx="1867427" cy="124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8984" y="2731608"/>
            <a:ext cx="1455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</a:t>
            </a:r>
            <a:r>
              <a:rPr lang="en-US" sz="2800" b="1" dirty="0" err="1" smtClean="0"/>
              <a:t>avion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36592" y="2731608"/>
            <a:ext cx="118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taxi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8984" y="3821146"/>
            <a:ext cx="1676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</a:t>
            </a:r>
            <a:r>
              <a:rPr lang="en-US" sz="2800" b="1" dirty="0" err="1" smtClean="0"/>
              <a:t>bâteau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26535" y="3690109"/>
            <a:ext cx="1097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à</a:t>
            </a:r>
            <a:r>
              <a:rPr lang="en-US" sz="2800" b="1" dirty="0" smtClean="0"/>
              <a:t> pied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71" y="560333"/>
            <a:ext cx="3447116" cy="2083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961" y="383974"/>
            <a:ext cx="2413000" cy="1993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71" y="4344366"/>
            <a:ext cx="3952329" cy="1957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316" y="4344366"/>
            <a:ext cx="3435269" cy="2134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8851" y="614864"/>
            <a:ext cx="1916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maintenant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44903" y="614864"/>
            <a:ext cx="77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hier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49" y="1270047"/>
            <a:ext cx="2133725" cy="1600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0482" y="282233"/>
            <a:ext cx="1339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J’y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vais</a:t>
            </a:r>
            <a:r>
              <a:rPr lang="en-US" sz="2400" i="1" dirty="0" smtClean="0">
                <a:solidFill>
                  <a:srgbClr val="FF0000"/>
                </a:solidFill>
              </a:rPr>
              <a:t>…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5632" y="282233"/>
            <a:ext cx="2171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J’y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suis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allé(e</a:t>
            </a:r>
            <a:r>
              <a:rPr lang="en-US" sz="2400" i="1" dirty="0" smtClean="0">
                <a:solidFill>
                  <a:srgbClr val="FF0000"/>
                </a:solidFill>
              </a:rPr>
              <a:t>)…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432" y="1270047"/>
            <a:ext cx="1982042" cy="1290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450" y="3858049"/>
            <a:ext cx="1900438" cy="1184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993" y="3500340"/>
            <a:ext cx="2056182" cy="15421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77" y="4835763"/>
            <a:ext cx="2359009" cy="1766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175" y="2560513"/>
            <a:ext cx="2444415" cy="1606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77" y="2893310"/>
            <a:ext cx="1965473" cy="11006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228" y="5042477"/>
            <a:ext cx="3434080" cy="1373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316903" y="141431"/>
            <a:ext cx="3862364" cy="2584383"/>
            <a:chOff x="316903" y="141431"/>
            <a:chExt cx="3862364" cy="25843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903" y="141431"/>
              <a:ext cx="2131023" cy="172878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5446" y="1014612"/>
              <a:ext cx="2203821" cy="1711202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259908" y="2725814"/>
            <a:ext cx="2908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planifier</a:t>
            </a:r>
            <a:r>
              <a:rPr lang="en-US" sz="2800" b="1" dirty="0" smtClean="0"/>
              <a:t> le voyage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14820" y="2725814"/>
            <a:ext cx="2619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acheter</a:t>
            </a:r>
            <a:r>
              <a:rPr lang="en-US" sz="2800" b="1" dirty="0" smtClean="0"/>
              <a:t> un billet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0047" y="3249034"/>
            <a:ext cx="2990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arriver </a:t>
            </a:r>
            <a:r>
              <a:rPr lang="en-US" sz="2800" b="1" dirty="0" err="1" smtClean="0"/>
              <a:t>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l’aéroport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21739" y="3249034"/>
            <a:ext cx="3592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enregistrer</a:t>
            </a:r>
            <a:r>
              <a:rPr lang="en-US" sz="2800" b="1" dirty="0" smtClean="0"/>
              <a:t> les </a:t>
            </a:r>
            <a:r>
              <a:rPr lang="en-US" sz="2800" b="1" dirty="0" err="1" smtClean="0"/>
              <a:t>bagages</a:t>
            </a:r>
            <a:endParaRPr lang="en-US" sz="2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243" y="537349"/>
            <a:ext cx="3061459" cy="21884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80" y="4030524"/>
            <a:ext cx="3394841" cy="2264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238" y="4030524"/>
            <a:ext cx="4838512" cy="203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908" y="2725814"/>
            <a:ext cx="2993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passer par </a:t>
            </a:r>
            <a:r>
              <a:rPr lang="en-US" sz="2800" b="1" dirty="0" err="1" smtClean="0"/>
              <a:t>sécurité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17505" y="3589312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décoller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13" y="714871"/>
            <a:ext cx="3579043" cy="2010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054" y="4112532"/>
            <a:ext cx="3217380" cy="21365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7582" y="3589312"/>
            <a:ext cx="2900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embarquer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l’avion</a:t>
            </a:r>
            <a:endParaRPr lang="en-US" sz="2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10" y="4112532"/>
            <a:ext cx="3289300" cy="2463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048" y="373914"/>
            <a:ext cx="3060700" cy="21057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53054" y="2542877"/>
            <a:ext cx="333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inspecter</a:t>
            </a:r>
            <a:r>
              <a:rPr lang="en-US" sz="2800" b="1" dirty="0" smtClean="0"/>
              <a:t> les </a:t>
            </a:r>
            <a:r>
              <a:rPr lang="en-US" sz="2800" b="1" dirty="0" err="1" smtClean="0"/>
              <a:t>bagages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3008" y="3209654"/>
            <a:ext cx="3205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partir</a:t>
            </a:r>
            <a:r>
              <a:rPr lang="en-US" sz="2800" b="1" dirty="0" smtClean="0"/>
              <a:t>* de </a:t>
            </a:r>
            <a:r>
              <a:rPr lang="en-US" sz="2800" b="1" dirty="0" err="1" smtClean="0"/>
              <a:t>l’aéroport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00918" y="3166897"/>
            <a:ext cx="3281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réclamer</a:t>
            </a:r>
            <a:r>
              <a:rPr lang="en-US" sz="2800" b="1" dirty="0" smtClean="0"/>
              <a:t> les </a:t>
            </a:r>
            <a:r>
              <a:rPr lang="en-US" sz="2800" b="1" dirty="0" err="1" smtClean="0"/>
              <a:t>bagages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18" y="3779842"/>
            <a:ext cx="3289300" cy="246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008" y="3703642"/>
            <a:ext cx="2794000" cy="254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63206" y="2542877"/>
            <a:ext cx="2800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débarquer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l’avion</a:t>
            </a:r>
            <a:endParaRPr lang="en-US" sz="2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248" y="229327"/>
            <a:ext cx="3492500" cy="2324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61" y="419827"/>
            <a:ext cx="3810000" cy="2133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89093" y="2643677"/>
            <a:ext cx="112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attérir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6802" y="537870"/>
            <a:ext cx="85005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STEP #1- Write about your own trip.  Use the prompts given to say:</a:t>
            </a:r>
          </a:p>
          <a:p>
            <a:endParaRPr lang="en-US" sz="2400" dirty="0" smtClean="0"/>
          </a:p>
          <a:p>
            <a:r>
              <a:rPr lang="en-US" sz="2400" dirty="0" smtClean="0"/>
              <a:t>-Where you went</a:t>
            </a:r>
          </a:p>
          <a:p>
            <a:r>
              <a:rPr lang="en-US" sz="2400" dirty="0" smtClean="0"/>
              <a:t>-How you went there</a:t>
            </a:r>
          </a:p>
          <a:p>
            <a:r>
              <a:rPr lang="en-US" sz="2400" dirty="0" smtClean="0"/>
              <a:t>-What you did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6802" y="2998191"/>
            <a:ext cx="8629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STEP #2-  Interview 2 of your neighbors to find out about their trips.</a:t>
            </a:r>
          </a:p>
          <a:p>
            <a:r>
              <a:rPr lang="en-US" sz="2400" dirty="0" smtClean="0"/>
              <a:t>Listen carefully to them tell about with whom they went!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491" y="4350517"/>
            <a:ext cx="2393019" cy="1900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40" y="4275027"/>
            <a:ext cx="2314764" cy="205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9892" y="278760"/>
            <a:ext cx="418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Qu’est-ce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qu’il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y</a:t>
            </a:r>
            <a:r>
              <a:rPr lang="en-US" sz="4000" b="1" dirty="0" smtClean="0"/>
              <a:t> a?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92" y="1146506"/>
            <a:ext cx="7023100" cy="46863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972607" y="1146506"/>
            <a:ext cx="2875842" cy="1672557"/>
          </a:xfrm>
          <a:prstGeom prst="wedgeEllipseCallout">
            <a:avLst>
              <a:gd name="adj1" fmla="val -94251"/>
              <a:gd name="adj2" fmla="val 5610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J</a:t>
            </a:r>
            <a:r>
              <a:rPr lang="en-US" sz="3200" b="1" dirty="0" err="1" smtClean="0">
                <a:solidFill>
                  <a:srgbClr val="000000"/>
                </a:solidFill>
              </a:rPr>
              <a:t>J’ai</a:t>
            </a:r>
            <a:r>
              <a:rPr lang="en-US" sz="3200" b="1" dirty="0" smtClean="0">
                <a:solidFill>
                  <a:srgbClr val="000000"/>
                </a:solidFill>
              </a:rPr>
              <a:t> un </a:t>
            </a:r>
            <a:r>
              <a:rPr lang="en-US" sz="3200" b="1" dirty="0" err="1" smtClean="0">
                <a:solidFill>
                  <a:srgbClr val="000000"/>
                </a:solidFill>
              </a:rPr>
              <a:t>problème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994" y="382004"/>
            <a:ext cx="1537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RATER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23044" y="3551603"/>
            <a:ext cx="26150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J’ai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raté</a:t>
            </a:r>
            <a:r>
              <a:rPr lang="en-US" sz="3200" b="1" dirty="0" smtClean="0"/>
              <a:t> le </a:t>
            </a:r>
            <a:r>
              <a:rPr lang="en-US" sz="3200" b="1" dirty="0" err="1" smtClean="0"/>
              <a:t>vol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55" y="1049703"/>
            <a:ext cx="3251200" cy="2501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68169" y="4136379"/>
            <a:ext cx="29059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J’ai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raté</a:t>
            </a:r>
            <a:r>
              <a:rPr lang="en-US" sz="3200" b="1" dirty="0" smtClean="0"/>
              <a:t> le train!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42" y="160048"/>
            <a:ext cx="6890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Comment </a:t>
            </a:r>
            <a:r>
              <a:rPr lang="en-US" sz="3600" dirty="0" err="1" smtClean="0"/>
              <a:t>est-ce</a:t>
            </a:r>
            <a:r>
              <a:rPr lang="en-US" sz="3600" dirty="0" smtClean="0"/>
              <a:t> </a:t>
            </a:r>
            <a:r>
              <a:rPr lang="en-US" sz="3600" dirty="0" err="1" smtClean="0"/>
              <a:t>que</a:t>
            </a:r>
            <a:r>
              <a:rPr lang="en-US" sz="3600" dirty="0" smtClean="0"/>
              <a:t> </a:t>
            </a:r>
            <a:r>
              <a:rPr lang="en-US" sz="3600" dirty="0" err="1" smtClean="0"/>
              <a:t>tu</a:t>
            </a:r>
            <a:r>
              <a:rPr lang="en-US" sz="3600" dirty="0" smtClean="0"/>
              <a:t> </a:t>
            </a:r>
            <a:r>
              <a:rPr lang="en-US" sz="3600" dirty="0" err="1" smtClean="0"/>
              <a:t>y</a:t>
            </a:r>
            <a:r>
              <a:rPr lang="en-US" sz="3600" dirty="0" smtClean="0"/>
              <a:t> </a:t>
            </a:r>
            <a:r>
              <a:rPr lang="en-US" sz="3600" dirty="0" err="1" smtClean="0"/>
              <a:t>es</a:t>
            </a:r>
            <a:r>
              <a:rPr lang="en-US" sz="3600" dirty="0" smtClean="0"/>
              <a:t> </a:t>
            </a:r>
            <a:r>
              <a:rPr lang="en-US" sz="3600" dirty="0" err="1" smtClean="0"/>
              <a:t>allé(e</a:t>
            </a:r>
            <a:r>
              <a:rPr lang="en-US" sz="3600" dirty="0" smtClean="0"/>
              <a:t>)?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227261" y="806378"/>
            <a:ext cx="3055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J’y</a:t>
            </a:r>
            <a:r>
              <a:rPr lang="en-US" sz="3600" dirty="0" smtClean="0"/>
              <a:t> </a:t>
            </a:r>
            <a:r>
              <a:rPr lang="en-US" sz="3600" dirty="0" err="1" smtClean="0"/>
              <a:t>suis</a:t>
            </a:r>
            <a:r>
              <a:rPr lang="en-US" sz="3600" dirty="0" smtClean="0"/>
              <a:t> </a:t>
            </a:r>
            <a:r>
              <a:rPr lang="en-US" sz="3600" dirty="0" err="1" smtClean="0"/>
              <a:t>allé(e</a:t>
            </a:r>
            <a:r>
              <a:rPr lang="en-US" sz="3600" dirty="0" smtClean="0"/>
              <a:t>)…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32938" y="2731608"/>
            <a:ext cx="1167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bus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14127" y="3665288"/>
            <a:ext cx="1341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train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82373" y="3403678"/>
            <a:ext cx="1550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</a:t>
            </a:r>
            <a:r>
              <a:rPr lang="en-US" sz="2800" b="1" dirty="0" err="1" smtClean="0"/>
              <a:t>métro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87288" y="4188508"/>
            <a:ext cx="170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</a:t>
            </a:r>
            <a:r>
              <a:rPr lang="en-US" sz="2800" b="1" dirty="0" err="1" smtClean="0"/>
              <a:t>voiture</a:t>
            </a:r>
            <a:endParaRPr lang="en-US" sz="2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84" y="700327"/>
            <a:ext cx="3793832" cy="2031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744" y="1452709"/>
            <a:ext cx="2963564" cy="2212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42" y="3926898"/>
            <a:ext cx="3888419" cy="24423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388" y="4711728"/>
            <a:ext cx="3876805" cy="2180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5366" y="433429"/>
            <a:ext cx="1859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PERDRE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52580" y="3376087"/>
            <a:ext cx="33005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J’ai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perdu</a:t>
            </a:r>
            <a:r>
              <a:rPr lang="en-US" sz="3200" b="1" dirty="0" smtClean="0"/>
              <a:t> le billet!</a:t>
            </a:r>
            <a:endParaRPr lang="en-US" sz="32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220910" y="1210593"/>
            <a:ext cx="3036814" cy="2019481"/>
            <a:chOff x="5843438" y="706333"/>
            <a:chExt cx="3036814" cy="20194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3438" y="706333"/>
              <a:ext cx="3036814" cy="20194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9838075">
              <a:off x="6669891" y="1249255"/>
              <a:ext cx="54120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/>
                <a:t>?</a:t>
              </a:r>
              <a:endParaRPr lang="en-US" sz="60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310303" y="4113263"/>
            <a:ext cx="4682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J’ai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perdu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mon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passeport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99062" y="4876845"/>
            <a:ext cx="42019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J’ai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perdu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bagages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6874" y="313059"/>
            <a:ext cx="2262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ANNULER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93572" y="3710269"/>
            <a:ext cx="31670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Le </a:t>
            </a:r>
            <a:r>
              <a:rPr lang="en-US" sz="3200" b="1" dirty="0" err="1" smtClean="0"/>
              <a:t>vol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est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annulé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812" y="1020945"/>
            <a:ext cx="3454400" cy="2349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647" y="4295045"/>
            <a:ext cx="34579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Le train </a:t>
            </a:r>
            <a:r>
              <a:rPr lang="en-US" sz="3200" b="1" dirty="0" err="1" smtClean="0"/>
              <a:t>est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annulé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084" y="850936"/>
            <a:ext cx="5745617" cy="3062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6084" y="313059"/>
            <a:ext cx="2535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OUVERT(e</a:t>
            </a:r>
            <a:r>
              <a:rPr lang="en-US" sz="4000" b="1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4026" y="313059"/>
            <a:ext cx="2235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FERMÉ(e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32856" y="3912957"/>
            <a:ext cx="48397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L’aéroport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n’est</a:t>
            </a:r>
            <a:r>
              <a:rPr lang="en-US" sz="3200" b="1" dirty="0" smtClean="0"/>
              <a:t> pas </a:t>
            </a:r>
            <a:r>
              <a:rPr lang="en-US" sz="3200" b="1" dirty="0" err="1" smtClean="0"/>
              <a:t>ouvert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56376" y="4650133"/>
            <a:ext cx="34407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La </a:t>
            </a:r>
            <a:r>
              <a:rPr lang="en-US" sz="3200" b="1" dirty="0" err="1" smtClean="0"/>
              <a:t>gare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est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fermée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82" y="238098"/>
            <a:ext cx="3517900" cy="231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782" y="2694675"/>
            <a:ext cx="38633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Je ne </a:t>
            </a:r>
            <a:r>
              <a:rPr lang="en-US" sz="3200" b="1" dirty="0" err="1" smtClean="0"/>
              <a:t>suis</a:t>
            </a:r>
            <a:r>
              <a:rPr lang="en-US" sz="3200" b="1" dirty="0" smtClean="0"/>
              <a:t> pas </a:t>
            </a:r>
            <a:r>
              <a:rPr lang="en-US" sz="3200" b="1" dirty="0" err="1" smtClean="0"/>
              <a:t>prêt(e</a:t>
            </a:r>
            <a:r>
              <a:rPr lang="en-US" sz="3200" b="1" dirty="0" smtClean="0"/>
              <a:t>)!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960" y="238098"/>
            <a:ext cx="4263108" cy="224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39" y="4453615"/>
            <a:ext cx="3238500" cy="222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898" y="4453615"/>
            <a:ext cx="3670300" cy="222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4460" y="2612083"/>
            <a:ext cx="3200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Je </a:t>
            </a:r>
            <a:r>
              <a:rPr lang="en-US" sz="3200" b="1" dirty="0" err="1" smtClean="0"/>
              <a:t>suis</a:t>
            </a:r>
            <a:r>
              <a:rPr lang="en-US" sz="3200" b="1" dirty="0" smtClean="0"/>
              <a:t> en </a:t>
            </a:r>
            <a:r>
              <a:rPr lang="en-US" sz="3200" b="1" dirty="0" err="1" smtClean="0"/>
              <a:t>avance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2782" y="3868839"/>
            <a:ext cx="2991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Je </a:t>
            </a:r>
            <a:r>
              <a:rPr lang="en-US" sz="3200" b="1" dirty="0" err="1" smtClean="0"/>
              <a:t>suis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l’heure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83520" y="3868839"/>
            <a:ext cx="30612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Je </a:t>
            </a:r>
            <a:r>
              <a:rPr lang="en-US" sz="3200" b="1" dirty="0" err="1" smtClean="0"/>
              <a:t>suis</a:t>
            </a:r>
            <a:r>
              <a:rPr lang="en-US" sz="3200" b="1" dirty="0" smtClean="0"/>
              <a:t> en retard!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48552" y="563178"/>
            <a:ext cx="3492500" cy="2336800"/>
            <a:chOff x="948552" y="563178"/>
            <a:chExt cx="3492500" cy="2336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8552" y="563178"/>
              <a:ext cx="3492500" cy="2336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0502" y="883225"/>
              <a:ext cx="1852748" cy="185274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116" y="575878"/>
            <a:ext cx="3492500" cy="232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2592" y="3128301"/>
            <a:ext cx="41204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C’est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interdit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texter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23561" y="3128301"/>
            <a:ext cx="38795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Il </a:t>
            </a:r>
            <a:r>
              <a:rPr lang="en-US" sz="3200" b="1" dirty="0" err="1" smtClean="0"/>
              <a:t>faut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être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patient(e</a:t>
            </a:r>
            <a:r>
              <a:rPr lang="en-US" sz="3200" b="1" dirty="0" smtClean="0"/>
              <a:t>)!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1682" y="264583"/>
            <a:ext cx="229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class writing activity</a:t>
            </a:r>
            <a:endParaRPr lang="en-US" dirty="0"/>
          </a:p>
        </p:txBody>
      </p:sp>
      <p:pic>
        <p:nvPicPr>
          <p:cNvPr id="3" name="Picture 2" descr="Screen Shot 2015-01-02 at 3.13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46" y="1494367"/>
            <a:ext cx="736600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4169833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Listening Script:</a:t>
            </a:r>
          </a:p>
          <a:p>
            <a:endParaRPr lang="en-US" dirty="0" smtClean="0"/>
          </a:p>
          <a:p>
            <a:r>
              <a:rPr lang="en-US" dirty="0" smtClean="0"/>
              <a:t>#1										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#2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#3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79794" y="381000"/>
            <a:ext cx="44230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Listening Script: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#1	Je </a:t>
            </a:r>
            <a:r>
              <a:rPr lang="en-US" dirty="0" err="1" smtClean="0">
                <a:solidFill>
                  <a:prstClr val="black"/>
                </a:solidFill>
              </a:rPr>
              <a:t>suis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allé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Genève pour les </a:t>
            </a:r>
            <a:r>
              <a:rPr lang="en-US" dirty="0" err="1" smtClean="0">
                <a:solidFill>
                  <a:prstClr val="black"/>
                </a:solidFill>
              </a:rPr>
              <a:t>vacances</a:t>
            </a:r>
            <a:r>
              <a:rPr lang="en-US" dirty="0" smtClean="0">
                <a:solidFill>
                  <a:prstClr val="black"/>
                </a:solidFill>
              </a:rPr>
              <a:t>.  </a:t>
            </a:r>
            <a:r>
              <a:rPr lang="en-US" dirty="0" err="1" smtClean="0">
                <a:solidFill>
                  <a:prstClr val="black"/>
                </a:solidFill>
              </a:rPr>
              <a:t>J’ai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bien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planifié</a:t>
            </a:r>
            <a:r>
              <a:rPr lang="en-US" dirty="0" smtClean="0">
                <a:solidFill>
                  <a:prstClr val="black"/>
                </a:solidFill>
              </a:rPr>
              <a:t> le voyage, </a:t>
            </a:r>
            <a:r>
              <a:rPr lang="en-US" dirty="0" err="1" smtClean="0">
                <a:solidFill>
                  <a:prstClr val="black"/>
                </a:solidFill>
              </a:rPr>
              <a:t>mais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il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avait</a:t>
            </a:r>
            <a:r>
              <a:rPr lang="en-US" dirty="0" smtClean="0">
                <a:solidFill>
                  <a:prstClr val="black"/>
                </a:solidFill>
              </a:rPr>
              <a:t> un </a:t>
            </a:r>
            <a:r>
              <a:rPr lang="en-US" dirty="0" err="1" smtClean="0">
                <a:solidFill>
                  <a:prstClr val="black"/>
                </a:solidFill>
              </a:rPr>
              <a:t>problème</a:t>
            </a:r>
            <a:r>
              <a:rPr lang="en-US" dirty="0" smtClean="0">
                <a:solidFill>
                  <a:prstClr val="black"/>
                </a:solidFill>
              </a:rPr>
              <a:t>.  </a:t>
            </a:r>
            <a:r>
              <a:rPr lang="en-US" dirty="0" err="1" smtClean="0">
                <a:solidFill>
                  <a:prstClr val="black"/>
                </a:solidFill>
              </a:rPr>
              <a:t>J’ai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perdu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mes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bagages</a:t>
            </a:r>
            <a:r>
              <a:rPr lang="en-US" dirty="0" smtClean="0">
                <a:solidFill>
                  <a:prstClr val="black"/>
                </a:solidFill>
              </a:rPr>
              <a:t> et </a:t>
            </a:r>
            <a:r>
              <a:rPr lang="en-US" dirty="0" err="1" smtClean="0">
                <a:solidFill>
                  <a:prstClr val="black"/>
                </a:solidFill>
              </a:rPr>
              <a:t>j’étais</a:t>
            </a:r>
            <a:r>
              <a:rPr lang="en-US" dirty="0" smtClean="0">
                <a:solidFill>
                  <a:prstClr val="black"/>
                </a:solidFill>
              </a:rPr>
              <a:t> en retard.  </a:t>
            </a:r>
            <a:r>
              <a:rPr lang="en-US" dirty="0" err="1" smtClean="0">
                <a:solidFill>
                  <a:prstClr val="black"/>
                </a:solidFill>
              </a:rPr>
              <a:t>Heureusement</a:t>
            </a:r>
            <a:r>
              <a:rPr lang="en-US" dirty="0" smtClean="0">
                <a:solidFill>
                  <a:prstClr val="black"/>
                </a:solidFill>
              </a:rPr>
              <a:t>, le train </a:t>
            </a:r>
            <a:r>
              <a:rPr lang="en-US" dirty="0" err="1" smtClean="0">
                <a:solidFill>
                  <a:prstClr val="black"/>
                </a:solidFill>
              </a:rPr>
              <a:t>n’était</a:t>
            </a:r>
            <a:r>
              <a:rPr lang="en-US" dirty="0" smtClean="0">
                <a:solidFill>
                  <a:prstClr val="black"/>
                </a:solidFill>
              </a:rPr>
              <a:t> pas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l’heure</a:t>
            </a:r>
            <a:r>
              <a:rPr lang="en-US" dirty="0" smtClean="0">
                <a:solidFill>
                  <a:prstClr val="black"/>
                </a:solidFill>
              </a:rPr>
              <a:t>.  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#2  </a:t>
            </a:r>
            <a:r>
              <a:rPr lang="en-US" dirty="0" err="1" smtClean="0">
                <a:solidFill>
                  <a:prstClr val="black"/>
                </a:solidFill>
              </a:rPr>
              <a:t>Ce</a:t>
            </a:r>
            <a:r>
              <a:rPr lang="en-US" dirty="0" smtClean="0">
                <a:solidFill>
                  <a:prstClr val="black"/>
                </a:solidFill>
              </a:rPr>
              <a:t> week-end nous </a:t>
            </a:r>
            <a:r>
              <a:rPr lang="en-US" dirty="0" err="1" smtClean="0">
                <a:solidFill>
                  <a:prstClr val="black"/>
                </a:solidFill>
              </a:rPr>
              <a:t>allons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la </a:t>
            </a:r>
            <a:r>
              <a:rPr lang="en-US" dirty="0" err="1" smtClean="0">
                <a:solidFill>
                  <a:prstClr val="black"/>
                </a:solidFill>
              </a:rPr>
              <a:t>campagne</a:t>
            </a:r>
            <a:r>
              <a:rPr lang="en-US" dirty="0" smtClean="0">
                <a:solidFill>
                  <a:prstClr val="black"/>
                </a:solidFill>
              </a:rPr>
              <a:t>.  Nous </a:t>
            </a:r>
            <a:r>
              <a:rPr lang="en-US" dirty="0" err="1" smtClean="0">
                <a:solidFill>
                  <a:prstClr val="black"/>
                </a:solidFill>
              </a:rPr>
              <a:t>allons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aller</a:t>
            </a:r>
            <a:r>
              <a:rPr lang="en-US" dirty="0" smtClean="0">
                <a:solidFill>
                  <a:prstClr val="black"/>
                </a:solidFill>
              </a:rPr>
              <a:t> en </a:t>
            </a:r>
            <a:r>
              <a:rPr lang="en-US" dirty="0" err="1" smtClean="0">
                <a:solidFill>
                  <a:prstClr val="black"/>
                </a:solidFill>
              </a:rPr>
              <a:t>voiture</a:t>
            </a:r>
            <a:r>
              <a:rPr lang="en-US" dirty="0" smtClean="0">
                <a:solidFill>
                  <a:prstClr val="black"/>
                </a:solidFill>
              </a:rPr>
              <a:t> et faire </a:t>
            </a:r>
            <a:r>
              <a:rPr lang="en-US" dirty="0" err="1" smtClean="0">
                <a:solidFill>
                  <a:prstClr val="black"/>
                </a:solidFill>
              </a:rPr>
              <a:t>une</a:t>
            </a:r>
            <a:r>
              <a:rPr lang="en-US" dirty="0" smtClean="0">
                <a:solidFill>
                  <a:prstClr val="black"/>
                </a:solidFill>
              </a:rPr>
              <a:t> promenade </a:t>
            </a:r>
            <a:r>
              <a:rPr lang="en-US" dirty="0" err="1" smtClean="0">
                <a:solidFill>
                  <a:prstClr val="black"/>
                </a:solidFill>
              </a:rPr>
              <a:t>dans</a:t>
            </a:r>
            <a:r>
              <a:rPr lang="en-US" dirty="0" smtClean="0">
                <a:solidFill>
                  <a:prstClr val="black"/>
                </a:solidFill>
              </a:rPr>
              <a:t> la </a:t>
            </a:r>
            <a:r>
              <a:rPr lang="en-US" dirty="0" err="1" smtClean="0">
                <a:solidFill>
                  <a:prstClr val="black"/>
                </a:solidFill>
              </a:rPr>
              <a:t>forêt</a:t>
            </a:r>
            <a:r>
              <a:rPr lang="en-US" dirty="0" smtClean="0">
                <a:solidFill>
                  <a:prstClr val="black"/>
                </a:solidFill>
              </a:rPr>
              <a:t>.  Il </a:t>
            </a:r>
            <a:r>
              <a:rPr lang="en-US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 a </a:t>
            </a:r>
            <a:r>
              <a:rPr lang="en-US" dirty="0" err="1" smtClean="0">
                <a:solidFill>
                  <a:prstClr val="black"/>
                </a:solidFill>
              </a:rPr>
              <a:t>une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grande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rivière</a:t>
            </a:r>
            <a:r>
              <a:rPr lang="en-US" dirty="0" smtClean="0">
                <a:solidFill>
                  <a:prstClr val="black"/>
                </a:solidFill>
              </a:rPr>
              <a:t> qui </a:t>
            </a:r>
            <a:r>
              <a:rPr lang="en-US" dirty="0" err="1" smtClean="0">
                <a:solidFill>
                  <a:prstClr val="black"/>
                </a:solidFill>
              </a:rPr>
              <a:t>termine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dans</a:t>
            </a:r>
            <a:r>
              <a:rPr lang="en-US" dirty="0" smtClean="0">
                <a:solidFill>
                  <a:prstClr val="black"/>
                </a:solidFill>
              </a:rPr>
              <a:t> un </a:t>
            </a:r>
            <a:r>
              <a:rPr lang="en-US" dirty="0" err="1" smtClean="0">
                <a:solidFill>
                  <a:prstClr val="black"/>
                </a:solidFill>
              </a:rPr>
              <a:t>lac</a:t>
            </a:r>
            <a:r>
              <a:rPr lang="en-US" dirty="0" smtClean="0">
                <a:solidFill>
                  <a:prstClr val="black"/>
                </a:solidFill>
              </a:rPr>
              <a:t>.  Nous </a:t>
            </a:r>
            <a:r>
              <a:rPr lang="en-US" dirty="0" err="1" smtClean="0">
                <a:solidFill>
                  <a:prstClr val="black"/>
                </a:solidFill>
              </a:rPr>
              <a:t>allons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nager</a:t>
            </a:r>
            <a:r>
              <a:rPr lang="en-US" dirty="0" smtClean="0">
                <a:solidFill>
                  <a:prstClr val="black"/>
                </a:solidFill>
              </a:rPr>
              <a:t> et bronzer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la </a:t>
            </a:r>
            <a:r>
              <a:rPr lang="en-US" dirty="0" err="1" smtClean="0">
                <a:solidFill>
                  <a:prstClr val="black"/>
                </a:solidFill>
              </a:rPr>
              <a:t>plage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#3  Christophe </a:t>
            </a:r>
            <a:r>
              <a:rPr lang="en-US" dirty="0" err="1" smtClean="0">
                <a:solidFill>
                  <a:prstClr val="black"/>
                </a:solidFill>
              </a:rPr>
              <a:t>n’est</a:t>
            </a:r>
            <a:r>
              <a:rPr lang="en-US" dirty="0" smtClean="0">
                <a:solidFill>
                  <a:prstClr val="black"/>
                </a:solidFill>
              </a:rPr>
              <a:t> pas prêt pour le travail </a:t>
            </a:r>
            <a:r>
              <a:rPr lang="en-US" dirty="0" err="1" smtClean="0">
                <a:solidFill>
                  <a:prstClr val="black"/>
                </a:solidFill>
              </a:rPr>
              <a:t>aujour’dhui</a:t>
            </a:r>
            <a:r>
              <a:rPr lang="en-US" dirty="0" smtClean="0">
                <a:solidFill>
                  <a:prstClr val="black"/>
                </a:solidFill>
              </a:rPr>
              <a:t>.  Il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allé</a:t>
            </a:r>
            <a:r>
              <a:rPr lang="en-US" dirty="0" smtClean="0">
                <a:solidFill>
                  <a:prstClr val="black"/>
                </a:solidFill>
              </a:rPr>
              <a:t> a NY pendant le weekend.  Il a </a:t>
            </a:r>
            <a:r>
              <a:rPr lang="en-US" dirty="0" err="1" smtClean="0">
                <a:solidFill>
                  <a:prstClr val="black"/>
                </a:solidFill>
              </a:rPr>
              <a:t>enregistré</a:t>
            </a:r>
            <a:r>
              <a:rPr lang="en-US" dirty="0" smtClean="0">
                <a:solidFill>
                  <a:prstClr val="black"/>
                </a:solidFill>
              </a:rPr>
              <a:t> les </a:t>
            </a:r>
            <a:r>
              <a:rPr lang="en-US" dirty="0" err="1" smtClean="0">
                <a:solidFill>
                  <a:prstClr val="black"/>
                </a:solidFill>
              </a:rPr>
              <a:t>bagages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passé par </a:t>
            </a:r>
            <a:r>
              <a:rPr lang="en-US" dirty="0" err="1" smtClean="0">
                <a:solidFill>
                  <a:prstClr val="black"/>
                </a:solidFill>
              </a:rPr>
              <a:t>sécurité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l’aéroport</a:t>
            </a:r>
            <a:r>
              <a:rPr lang="en-US" dirty="0" smtClean="0">
                <a:solidFill>
                  <a:prstClr val="black"/>
                </a:solidFill>
              </a:rPr>
              <a:t>.  Il a </a:t>
            </a:r>
            <a:r>
              <a:rPr lang="en-US" dirty="0" err="1" smtClean="0">
                <a:solidFill>
                  <a:prstClr val="black"/>
                </a:solidFill>
              </a:rPr>
              <a:t>aimé</a:t>
            </a:r>
            <a:r>
              <a:rPr lang="en-US" dirty="0" smtClean="0">
                <a:solidFill>
                  <a:prstClr val="black"/>
                </a:solidFill>
              </a:rPr>
              <a:t> le voyage, </a:t>
            </a:r>
            <a:r>
              <a:rPr lang="en-US" dirty="0" err="1" smtClean="0">
                <a:solidFill>
                  <a:prstClr val="black"/>
                </a:solidFill>
              </a:rPr>
              <a:t>mais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quand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il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rentré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il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tombé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dans</a:t>
            </a:r>
            <a:r>
              <a:rPr lang="en-US" dirty="0" smtClean="0">
                <a:solidFill>
                  <a:prstClr val="black"/>
                </a:solidFill>
              </a:rPr>
              <a:t> la rue et </a:t>
            </a:r>
            <a:r>
              <a:rPr lang="en-US" dirty="0" err="1" smtClean="0">
                <a:solidFill>
                  <a:prstClr val="black"/>
                </a:solidFill>
              </a:rPr>
              <a:t>il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allé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l’hôpital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8053" y="2138245"/>
            <a:ext cx="1342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5.3.3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39254" y="3269230"/>
            <a:ext cx="6619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 can talk about my last trip.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239" y="0"/>
            <a:ext cx="8245399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dirty="0" smtClean="0">
              <a:solidFill>
                <a:prstClr val="black"/>
              </a:solidFill>
            </a:endParaRPr>
          </a:p>
          <a:p>
            <a:pPr algn="ctr"/>
            <a:endParaRPr lang="en-US" sz="2800" dirty="0">
              <a:solidFill>
                <a:prstClr val="black"/>
              </a:solidFill>
            </a:endParaRPr>
          </a:p>
          <a:p>
            <a:pPr algn="ctr"/>
            <a:endParaRPr lang="en-US" sz="2800" dirty="0" smtClean="0">
              <a:solidFill>
                <a:prstClr val="black"/>
              </a:solidFill>
            </a:endParaRPr>
          </a:p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LA CLOCHETTE</a:t>
            </a:r>
          </a:p>
          <a:p>
            <a:pPr marL="342900" indent="-342900" algn="ctr">
              <a:buFontTx/>
              <a:buAutoNum type="arabicPeriod"/>
            </a:pPr>
            <a:r>
              <a:rPr lang="en-US" sz="2800" dirty="0" smtClean="0">
                <a:solidFill>
                  <a:prstClr val="black"/>
                </a:solidFill>
              </a:rPr>
              <a:t>Where did you guys go for the trip?</a:t>
            </a:r>
          </a:p>
          <a:p>
            <a:pPr marL="342900" indent="-342900" algn="ctr">
              <a:buFontTx/>
              <a:buAutoNum type="arabicPeriod"/>
            </a:pPr>
            <a:r>
              <a:rPr lang="en-US" sz="2800" dirty="0" smtClean="0">
                <a:solidFill>
                  <a:prstClr val="black"/>
                </a:solidFill>
              </a:rPr>
              <a:t>My parents and I, we went to Montreal.</a:t>
            </a:r>
          </a:p>
          <a:p>
            <a:pPr marL="342900" indent="-342900" algn="ctr">
              <a:buFontTx/>
              <a:buAutoNum type="arabicPeriod"/>
            </a:pPr>
            <a:r>
              <a:rPr lang="en-US" sz="2800" dirty="0" smtClean="0">
                <a:solidFill>
                  <a:prstClr val="black"/>
                </a:solidFill>
              </a:rPr>
              <a:t>How did you guys go there?</a:t>
            </a:r>
          </a:p>
          <a:p>
            <a:pPr marL="342900" indent="-342900" algn="ctr">
              <a:buFontTx/>
              <a:buAutoNum type="arabicPeriod"/>
            </a:pPr>
            <a:r>
              <a:rPr lang="en-US" sz="2800" dirty="0" smtClean="0">
                <a:solidFill>
                  <a:prstClr val="black"/>
                </a:solidFill>
              </a:rPr>
              <a:t>We went there by train and by boat.</a:t>
            </a:r>
          </a:p>
          <a:p>
            <a:pPr marL="342900" indent="-342900" algn="ctr">
              <a:buFontTx/>
              <a:buAutoNum type="arabicPeriod"/>
            </a:pPr>
            <a:r>
              <a:rPr lang="en-US" sz="2800" dirty="0" smtClean="0">
                <a:solidFill>
                  <a:prstClr val="black"/>
                </a:solidFill>
              </a:rPr>
              <a:t>We reserved 2 places and arrived at the train station.</a:t>
            </a:r>
          </a:p>
          <a:p>
            <a:pPr marL="342900" indent="-342900" algn="ctr">
              <a:buFontTx/>
              <a:buAutoNum type="arabicPeriod"/>
            </a:pPr>
            <a:r>
              <a:rPr lang="en-US" sz="2800" dirty="0" smtClean="0">
                <a:solidFill>
                  <a:prstClr val="black"/>
                </a:solidFill>
              </a:rPr>
              <a:t>What’s wrong?  Did you guys miss the boat?</a:t>
            </a:r>
          </a:p>
          <a:p>
            <a:pPr marL="342900" indent="-342900" algn="ctr">
              <a:buFontTx/>
              <a:buAutoNum type="arabicPeriod"/>
            </a:pPr>
            <a:r>
              <a:rPr lang="en-US" sz="2800" dirty="0" smtClean="0">
                <a:solidFill>
                  <a:prstClr val="black"/>
                </a:solidFill>
              </a:rPr>
              <a:t>No, but I lost my ticket and the boat was cancelled.</a:t>
            </a:r>
          </a:p>
          <a:p>
            <a:pPr marL="342900" indent="-342900" algn="ctr">
              <a:buFontTx/>
              <a:buAutoNum type="arabicPeriod"/>
            </a:pPr>
            <a:r>
              <a:rPr lang="en-US" sz="2800" dirty="0" smtClean="0">
                <a:solidFill>
                  <a:prstClr val="black"/>
                </a:solidFill>
              </a:rPr>
              <a:t>You need to be patient and be on time.</a:t>
            </a:r>
          </a:p>
          <a:p>
            <a:pPr marL="342900" indent="-342900" algn="ctr">
              <a:buFontTx/>
              <a:buAutoNum type="arabicPeriod"/>
            </a:pPr>
            <a:endParaRPr lang="en-US" dirty="0" smtClean="0">
              <a:solidFill>
                <a:prstClr val="black"/>
              </a:solidFill>
            </a:endParaRPr>
          </a:p>
          <a:p>
            <a:pPr marL="342900" indent="-342900" algn="ctr">
              <a:buFontTx/>
              <a:buAutoNum type="arabicPeriod"/>
            </a:pPr>
            <a:endParaRPr lang="en-US" dirty="0" smtClean="0">
              <a:solidFill>
                <a:prstClr val="black"/>
              </a:solidFill>
            </a:endParaRPr>
          </a:p>
          <a:p>
            <a:pPr marL="342900" indent="-342900" algn="ctr">
              <a:buFontTx/>
              <a:buAutoNum type="arabicPeriod"/>
            </a:pP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9892" y="278760"/>
            <a:ext cx="418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Qu’est-ce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qu’il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y</a:t>
            </a:r>
            <a:r>
              <a:rPr lang="en-US" sz="4000" b="1" dirty="0" smtClean="0"/>
              <a:t> a?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92" y="1146506"/>
            <a:ext cx="7023100" cy="46863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972607" y="1146506"/>
            <a:ext cx="2875842" cy="1672557"/>
          </a:xfrm>
          <a:prstGeom prst="wedgeEllipseCallout">
            <a:avLst>
              <a:gd name="adj1" fmla="val -94251"/>
              <a:gd name="adj2" fmla="val 5610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J</a:t>
            </a:r>
            <a:r>
              <a:rPr lang="en-US" sz="3200" b="1" dirty="0" err="1" smtClean="0">
                <a:solidFill>
                  <a:srgbClr val="000000"/>
                </a:solidFill>
              </a:rPr>
              <a:t>J’ai</a:t>
            </a:r>
            <a:r>
              <a:rPr lang="en-US" sz="3200" b="1" dirty="0" smtClean="0">
                <a:solidFill>
                  <a:srgbClr val="000000"/>
                </a:solidFill>
              </a:rPr>
              <a:t> un </a:t>
            </a:r>
            <a:r>
              <a:rPr lang="en-US" sz="3200" b="1" dirty="0" err="1" smtClean="0">
                <a:solidFill>
                  <a:srgbClr val="000000"/>
                </a:solidFill>
              </a:rPr>
              <a:t>problème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8609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8851" y="614864"/>
            <a:ext cx="1916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maintenant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44903" y="614864"/>
            <a:ext cx="77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hier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40482" y="282233"/>
            <a:ext cx="1339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J’y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vais</a:t>
            </a:r>
            <a:r>
              <a:rPr lang="en-US" sz="2400" i="1" dirty="0" smtClean="0">
                <a:solidFill>
                  <a:srgbClr val="FF0000"/>
                </a:solidFill>
              </a:rPr>
              <a:t>…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5632" y="282233"/>
            <a:ext cx="2171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J’y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suis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allé(e</a:t>
            </a:r>
            <a:r>
              <a:rPr lang="en-US" sz="2400" i="1" dirty="0" smtClean="0">
                <a:solidFill>
                  <a:srgbClr val="FF0000"/>
                </a:solidFill>
              </a:rPr>
              <a:t>)…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7507"/>
            <a:ext cx="2224244" cy="1870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837" y="2382417"/>
            <a:ext cx="1787349" cy="1185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837" y="4969816"/>
            <a:ext cx="2291548" cy="1524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643" y="2505747"/>
            <a:ext cx="2138713" cy="1601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00" y="5429306"/>
            <a:ext cx="3837659" cy="14286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2393" y="3567507"/>
            <a:ext cx="2449980" cy="16244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38" y="1165246"/>
            <a:ext cx="2434341" cy="1217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5176" y="1139729"/>
            <a:ext cx="1867427" cy="124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994" y="382004"/>
            <a:ext cx="1537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RATER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23044" y="3551603"/>
            <a:ext cx="26150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J’ai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raté</a:t>
            </a:r>
            <a:r>
              <a:rPr lang="en-US" sz="3200" b="1" dirty="0" smtClean="0"/>
              <a:t> le </a:t>
            </a:r>
            <a:r>
              <a:rPr lang="en-US" sz="3200" b="1" dirty="0" err="1" smtClean="0"/>
              <a:t>vol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55" y="1049703"/>
            <a:ext cx="3251200" cy="2501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68169" y="4136379"/>
            <a:ext cx="29059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J’ai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raté</a:t>
            </a:r>
            <a:r>
              <a:rPr lang="en-US" sz="3200" b="1" dirty="0" smtClean="0"/>
              <a:t> le train!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5970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5366" y="433429"/>
            <a:ext cx="1859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PERDRE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52580" y="3376087"/>
            <a:ext cx="33005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J’ai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perdu</a:t>
            </a:r>
            <a:r>
              <a:rPr lang="en-US" sz="3200" b="1" dirty="0" smtClean="0"/>
              <a:t> le billet!</a:t>
            </a:r>
            <a:endParaRPr lang="en-US" sz="32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220910" y="1210593"/>
            <a:ext cx="3036814" cy="2019481"/>
            <a:chOff x="5843438" y="706333"/>
            <a:chExt cx="3036814" cy="20194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3438" y="706333"/>
              <a:ext cx="3036814" cy="20194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9838075">
              <a:off x="6669891" y="1249255"/>
              <a:ext cx="54120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/>
                <a:t>?</a:t>
              </a:r>
              <a:endParaRPr lang="en-US" sz="60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310303" y="4113263"/>
            <a:ext cx="4682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J’ai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perdu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mon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passeport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99062" y="4876845"/>
            <a:ext cx="42019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J’ai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perdu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bagages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7658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6874" y="313059"/>
            <a:ext cx="2262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ANNULER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93572" y="3710269"/>
            <a:ext cx="31670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Le </a:t>
            </a:r>
            <a:r>
              <a:rPr lang="en-US" sz="3200" b="1" dirty="0" err="1" smtClean="0"/>
              <a:t>vol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est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annulé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812" y="1020945"/>
            <a:ext cx="3454400" cy="2349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647" y="4295045"/>
            <a:ext cx="34579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Le train </a:t>
            </a:r>
            <a:r>
              <a:rPr lang="en-US" sz="3200" b="1" dirty="0" err="1" smtClean="0"/>
              <a:t>est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annulé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279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084" y="850936"/>
            <a:ext cx="5745617" cy="3062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6084" y="313059"/>
            <a:ext cx="2535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OUVERT(e</a:t>
            </a:r>
            <a:r>
              <a:rPr lang="en-US" sz="4000" b="1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4026" y="313059"/>
            <a:ext cx="2235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FERMÉ(e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32856" y="3912957"/>
            <a:ext cx="48397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L’aéroport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n’est</a:t>
            </a:r>
            <a:r>
              <a:rPr lang="en-US" sz="3200" b="1" dirty="0" smtClean="0"/>
              <a:t> pas </a:t>
            </a:r>
            <a:r>
              <a:rPr lang="en-US" sz="3200" b="1" dirty="0" err="1" smtClean="0"/>
              <a:t>ouvert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56376" y="4650133"/>
            <a:ext cx="34407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La </a:t>
            </a:r>
            <a:r>
              <a:rPr lang="en-US" sz="3200" b="1" dirty="0" err="1" smtClean="0"/>
              <a:t>gare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est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fermée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6667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82" y="238098"/>
            <a:ext cx="3517900" cy="231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782" y="2694675"/>
            <a:ext cx="38633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Je ne </a:t>
            </a:r>
            <a:r>
              <a:rPr lang="en-US" sz="3200" b="1" dirty="0" err="1" smtClean="0"/>
              <a:t>suis</a:t>
            </a:r>
            <a:r>
              <a:rPr lang="en-US" sz="3200" b="1" dirty="0" smtClean="0"/>
              <a:t> pas </a:t>
            </a:r>
            <a:r>
              <a:rPr lang="en-US" sz="3200" b="1" dirty="0" err="1" smtClean="0"/>
              <a:t>prêt(e</a:t>
            </a:r>
            <a:r>
              <a:rPr lang="en-US" sz="3200" b="1" dirty="0" smtClean="0"/>
              <a:t>)!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960" y="238098"/>
            <a:ext cx="4263108" cy="224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39" y="4453615"/>
            <a:ext cx="3238500" cy="222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898" y="4453615"/>
            <a:ext cx="3670300" cy="222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4460" y="2612083"/>
            <a:ext cx="3200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Je </a:t>
            </a:r>
            <a:r>
              <a:rPr lang="en-US" sz="3200" b="1" dirty="0" err="1" smtClean="0"/>
              <a:t>suis</a:t>
            </a:r>
            <a:r>
              <a:rPr lang="en-US" sz="3200" b="1" dirty="0" smtClean="0"/>
              <a:t> en </a:t>
            </a:r>
            <a:r>
              <a:rPr lang="en-US" sz="3200" b="1" dirty="0" err="1" smtClean="0"/>
              <a:t>avance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2782" y="3868839"/>
            <a:ext cx="2991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Je </a:t>
            </a:r>
            <a:r>
              <a:rPr lang="en-US" sz="3200" b="1" dirty="0" err="1" smtClean="0"/>
              <a:t>suis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l’heure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83520" y="3868839"/>
            <a:ext cx="30612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Je </a:t>
            </a:r>
            <a:r>
              <a:rPr lang="en-US" sz="3200" b="1" dirty="0" err="1" smtClean="0"/>
              <a:t>suis</a:t>
            </a:r>
            <a:r>
              <a:rPr lang="en-US" sz="3200" b="1" dirty="0" smtClean="0"/>
              <a:t> en retard!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9146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48552" y="563178"/>
            <a:ext cx="3492500" cy="2336800"/>
            <a:chOff x="948552" y="563178"/>
            <a:chExt cx="3492500" cy="2336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8552" y="563178"/>
              <a:ext cx="3492500" cy="2336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0502" y="883225"/>
              <a:ext cx="1852748" cy="185274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116" y="575878"/>
            <a:ext cx="3492500" cy="232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2592" y="3128301"/>
            <a:ext cx="41204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C’est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interdit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texter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23561" y="3128301"/>
            <a:ext cx="38795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Il </a:t>
            </a:r>
            <a:r>
              <a:rPr lang="en-US" sz="3200" b="1" dirty="0" err="1" smtClean="0"/>
              <a:t>faut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être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patient(e</a:t>
            </a:r>
            <a:r>
              <a:rPr lang="en-US" sz="3200" b="1" dirty="0" smtClean="0"/>
              <a:t>)!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0567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1682" y="264583"/>
            <a:ext cx="229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class writing activity</a:t>
            </a:r>
            <a:endParaRPr lang="en-US" dirty="0"/>
          </a:p>
        </p:txBody>
      </p:sp>
      <p:pic>
        <p:nvPicPr>
          <p:cNvPr id="3" name="Picture 2" descr="Screen Shot 2015-01-02 at 3.13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46" y="1494367"/>
            <a:ext cx="7366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0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Listen to the following people talk about a recent trip they took.  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Circle </a:t>
            </a:r>
            <a:r>
              <a:rPr lang="en-US" dirty="0">
                <a:solidFill>
                  <a:prstClr val="black"/>
                </a:solidFill>
              </a:rPr>
              <a:t>the things </a:t>
            </a:r>
            <a:r>
              <a:rPr lang="en-US" dirty="0" smtClean="0">
                <a:solidFill>
                  <a:prstClr val="black"/>
                </a:solidFill>
              </a:rPr>
              <a:t>you hear</a:t>
            </a:r>
            <a:r>
              <a:rPr lang="en-US" dirty="0">
                <a:solidFill>
                  <a:prstClr val="black"/>
                </a:solidFill>
              </a:rPr>
              <a:t>.  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Compare </a:t>
            </a:r>
            <a:r>
              <a:rPr lang="en-US" dirty="0">
                <a:solidFill>
                  <a:prstClr val="black"/>
                </a:solidFill>
              </a:rPr>
              <a:t>with your partner.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2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4169833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Listening Script:</a:t>
            </a:r>
          </a:p>
          <a:p>
            <a:endParaRPr lang="en-US" dirty="0" smtClean="0"/>
          </a:p>
          <a:p>
            <a:r>
              <a:rPr lang="en-US" dirty="0" smtClean="0"/>
              <a:t>#1										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#2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#3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79794" y="381000"/>
            <a:ext cx="44230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Listening Script: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#1	Je </a:t>
            </a:r>
            <a:r>
              <a:rPr lang="en-US" dirty="0" err="1" smtClean="0">
                <a:solidFill>
                  <a:prstClr val="black"/>
                </a:solidFill>
              </a:rPr>
              <a:t>suis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allé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Genève pour les </a:t>
            </a:r>
            <a:r>
              <a:rPr lang="en-US" dirty="0" err="1" smtClean="0">
                <a:solidFill>
                  <a:prstClr val="black"/>
                </a:solidFill>
              </a:rPr>
              <a:t>vacances</a:t>
            </a:r>
            <a:r>
              <a:rPr lang="en-US" dirty="0" smtClean="0">
                <a:solidFill>
                  <a:prstClr val="black"/>
                </a:solidFill>
              </a:rPr>
              <a:t>.  </a:t>
            </a:r>
            <a:r>
              <a:rPr lang="en-US" dirty="0" err="1" smtClean="0">
                <a:solidFill>
                  <a:prstClr val="black"/>
                </a:solidFill>
              </a:rPr>
              <a:t>J’ai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bien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planifié</a:t>
            </a:r>
            <a:r>
              <a:rPr lang="en-US" dirty="0" smtClean="0">
                <a:solidFill>
                  <a:prstClr val="black"/>
                </a:solidFill>
              </a:rPr>
              <a:t> le voyage, </a:t>
            </a:r>
            <a:r>
              <a:rPr lang="en-US" dirty="0" err="1" smtClean="0">
                <a:solidFill>
                  <a:prstClr val="black"/>
                </a:solidFill>
              </a:rPr>
              <a:t>mais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il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avait</a:t>
            </a:r>
            <a:r>
              <a:rPr lang="en-US" dirty="0" smtClean="0">
                <a:solidFill>
                  <a:prstClr val="black"/>
                </a:solidFill>
              </a:rPr>
              <a:t> un </a:t>
            </a:r>
            <a:r>
              <a:rPr lang="en-US" dirty="0" err="1" smtClean="0">
                <a:solidFill>
                  <a:prstClr val="black"/>
                </a:solidFill>
              </a:rPr>
              <a:t>problème</a:t>
            </a:r>
            <a:r>
              <a:rPr lang="en-US" dirty="0" smtClean="0">
                <a:solidFill>
                  <a:prstClr val="black"/>
                </a:solidFill>
              </a:rPr>
              <a:t>.  </a:t>
            </a:r>
            <a:r>
              <a:rPr lang="en-US" dirty="0" err="1" smtClean="0">
                <a:solidFill>
                  <a:prstClr val="black"/>
                </a:solidFill>
              </a:rPr>
              <a:t>J’ai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perdu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mes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bagages</a:t>
            </a:r>
            <a:r>
              <a:rPr lang="en-US" dirty="0" smtClean="0">
                <a:solidFill>
                  <a:prstClr val="black"/>
                </a:solidFill>
              </a:rPr>
              <a:t> et </a:t>
            </a:r>
            <a:r>
              <a:rPr lang="en-US" dirty="0" err="1" smtClean="0">
                <a:solidFill>
                  <a:prstClr val="black"/>
                </a:solidFill>
              </a:rPr>
              <a:t>j’étais</a:t>
            </a:r>
            <a:r>
              <a:rPr lang="en-US" dirty="0" smtClean="0">
                <a:solidFill>
                  <a:prstClr val="black"/>
                </a:solidFill>
              </a:rPr>
              <a:t> en retard.  </a:t>
            </a:r>
            <a:r>
              <a:rPr lang="en-US" dirty="0" err="1" smtClean="0">
                <a:solidFill>
                  <a:prstClr val="black"/>
                </a:solidFill>
              </a:rPr>
              <a:t>Heureusement</a:t>
            </a:r>
            <a:r>
              <a:rPr lang="en-US" dirty="0" smtClean="0">
                <a:solidFill>
                  <a:prstClr val="black"/>
                </a:solidFill>
              </a:rPr>
              <a:t>, le train </a:t>
            </a:r>
            <a:r>
              <a:rPr lang="en-US" dirty="0" err="1" smtClean="0">
                <a:solidFill>
                  <a:prstClr val="black"/>
                </a:solidFill>
              </a:rPr>
              <a:t>n’était</a:t>
            </a:r>
            <a:r>
              <a:rPr lang="en-US" dirty="0" smtClean="0">
                <a:solidFill>
                  <a:prstClr val="black"/>
                </a:solidFill>
              </a:rPr>
              <a:t> pas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l’heure</a:t>
            </a:r>
            <a:r>
              <a:rPr lang="en-US" dirty="0" smtClean="0">
                <a:solidFill>
                  <a:prstClr val="black"/>
                </a:solidFill>
              </a:rPr>
              <a:t>.  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#2  </a:t>
            </a:r>
            <a:r>
              <a:rPr lang="en-US" dirty="0" err="1" smtClean="0">
                <a:solidFill>
                  <a:prstClr val="black"/>
                </a:solidFill>
              </a:rPr>
              <a:t>Ce</a:t>
            </a:r>
            <a:r>
              <a:rPr lang="en-US" dirty="0" smtClean="0">
                <a:solidFill>
                  <a:prstClr val="black"/>
                </a:solidFill>
              </a:rPr>
              <a:t> week-end nous </a:t>
            </a:r>
            <a:r>
              <a:rPr lang="en-US" dirty="0" err="1" smtClean="0">
                <a:solidFill>
                  <a:prstClr val="black"/>
                </a:solidFill>
              </a:rPr>
              <a:t>allons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la </a:t>
            </a:r>
            <a:r>
              <a:rPr lang="en-US" dirty="0" err="1" smtClean="0">
                <a:solidFill>
                  <a:prstClr val="black"/>
                </a:solidFill>
              </a:rPr>
              <a:t>campagne</a:t>
            </a:r>
            <a:r>
              <a:rPr lang="en-US" dirty="0" smtClean="0">
                <a:solidFill>
                  <a:prstClr val="black"/>
                </a:solidFill>
              </a:rPr>
              <a:t>.  Nous </a:t>
            </a:r>
            <a:r>
              <a:rPr lang="en-US" dirty="0" err="1" smtClean="0">
                <a:solidFill>
                  <a:prstClr val="black"/>
                </a:solidFill>
              </a:rPr>
              <a:t>allons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aller</a:t>
            </a:r>
            <a:r>
              <a:rPr lang="en-US" dirty="0" smtClean="0">
                <a:solidFill>
                  <a:prstClr val="black"/>
                </a:solidFill>
              </a:rPr>
              <a:t> en </a:t>
            </a:r>
            <a:r>
              <a:rPr lang="en-US" dirty="0" err="1" smtClean="0">
                <a:solidFill>
                  <a:prstClr val="black"/>
                </a:solidFill>
              </a:rPr>
              <a:t>voiture</a:t>
            </a:r>
            <a:r>
              <a:rPr lang="en-US" dirty="0" smtClean="0">
                <a:solidFill>
                  <a:prstClr val="black"/>
                </a:solidFill>
              </a:rPr>
              <a:t> et faire </a:t>
            </a:r>
            <a:r>
              <a:rPr lang="en-US" dirty="0" err="1" smtClean="0">
                <a:solidFill>
                  <a:prstClr val="black"/>
                </a:solidFill>
              </a:rPr>
              <a:t>une</a:t>
            </a:r>
            <a:r>
              <a:rPr lang="en-US" dirty="0" smtClean="0">
                <a:solidFill>
                  <a:prstClr val="black"/>
                </a:solidFill>
              </a:rPr>
              <a:t> promenade </a:t>
            </a:r>
            <a:r>
              <a:rPr lang="en-US" dirty="0" err="1" smtClean="0">
                <a:solidFill>
                  <a:prstClr val="black"/>
                </a:solidFill>
              </a:rPr>
              <a:t>dans</a:t>
            </a:r>
            <a:r>
              <a:rPr lang="en-US" dirty="0" smtClean="0">
                <a:solidFill>
                  <a:prstClr val="black"/>
                </a:solidFill>
              </a:rPr>
              <a:t> la </a:t>
            </a:r>
            <a:r>
              <a:rPr lang="en-US" dirty="0" err="1" smtClean="0">
                <a:solidFill>
                  <a:prstClr val="black"/>
                </a:solidFill>
              </a:rPr>
              <a:t>forêt</a:t>
            </a:r>
            <a:r>
              <a:rPr lang="en-US" dirty="0" smtClean="0">
                <a:solidFill>
                  <a:prstClr val="black"/>
                </a:solidFill>
              </a:rPr>
              <a:t>.  Il </a:t>
            </a:r>
            <a:r>
              <a:rPr lang="en-US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 a </a:t>
            </a:r>
            <a:r>
              <a:rPr lang="en-US" dirty="0" err="1" smtClean="0">
                <a:solidFill>
                  <a:prstClr val="black"/>
                </a:solidFill>
              </a:rPr>
              <a:t>une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grande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rivière</a:t>
            </a:r>
            <a:r>
              <a:rPr lang="en-US" dirty="0" smtClean="0">
                <a:solidFill>
                  <a:prstClr val="black"/>
                </a:solidFill>
              </a:rPr>
              <a:t> qui </a:t>
            </a:r>
            <a:r>
              <a:rPr lang="en-US" dirty="0" err="1" smtClean="0">
                <a:solidFill>
                  <a:prstClr val="black"/>
                </a:solidFill>
              </a:rPr>
              <a:t>termine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dans</a:t>
            </a:r>
            <a:r>
              <a:rPr lang="en-US" dirty="0" smtClean="0">
                <a:solidFill>
                  <a:prstClr val="black"/>
                </a:solidFill>
              </a:rPr>
              <a:t> un </a:t>
            </a:r>
            <a:r>
              <a:rPr lang="en-US" dirty="0" err="1" smtClean="0">
                <a:solidFill>
                  <a:prstClr val="black"/>
                </a:solidFill>
              </a:rPr>
              <a:t>lac</a:t>
            </a:r>
            <a:r>
              <a:rPr lang="en-US" dirty="0" smtClean="0">
                <a:solidFill>
                  <a:prstClr val="black"/>
                </a:solidFill>
              </a:rPr>
              <a:t>.  Nous </a:t>
            </a:r>
            <a:r>
              <a:rPr lang="en-US" dirty="0" err="1" smtClean="0">
                <a:solidFill>
                  <a:prstClr val="black"/>
                </a:solidFill>
              </a:rPr>
              <a:t>allons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nager</a:t>
            </a:r>
            <a:r>
              <a:rPr lang="en-US" dirty="0" smtClean="0">
                <a:solidFill>
                  <a:prstClr val="black"/>
                </a:solidFill>
              </a:rPr>
              <a:t> et bronzer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la </a:t>
            </a:r>
            <a:r>
              <a:rPr lang="en-US" dirty="0" err="1" smtClean="0">
                <a:solidFill>
                  <a:prstClr val="black"/>
                </a:solidFill>
              </a:rPr>
              <a:t>plage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#3  Christophe </a:t>
            </a:r>
            <a:r>
              <a:rPr lang="en-US" dirty="0" err="1" smtClean="0">
                <a:solidFill>
                  <a:prstClr val="black"/>
                </a:solidFill>
              </a:rPr>
              <a:t>n’est</a:t>
            </a:r>
            <a:r>
              <a:rPr lang="en-US" dirty="0" smtClean="0">
                <a:solidFill>
                  <a:prstClr val="black"/>
                </a:solidFill>
              </a:rPr>
              <a:t> pas prêt pour le travail </a:t>
            </a:r>
            <a:r>
              <a:rPr lang="en-US" dirty="0" err="1" smtClean="0">
                <a:solidFill>
                  <a:prstClr val="black"/>
                </a:solidFill>
              </a:rPr>
              <a:t>aujour’dhui</a:t>
            </a:r>
            <a:r>
              <a:rPr lang="en-US" dirty="0" smtClean="0">
                <a:solidFill>
                  <a:prstClr val="black"/>
                </a:solidFill>
              </a:rPr>
              <a:t>.  Il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allé</a:t>
            </a:r>
            <a:r>
              <a:rPr lang="en-US" dirty="0" smtClean="0">
                <a:solidFill>
                  <a:prstClr val="black"/>
                </a:solidFill>
              </a:rPr>
              <a:t> a NY pendant le weekend.  Il a </a:t>
            </a:r>
            <a:r>
              <a:rPr lang="en-US" dirty="0" err="1" smtClean="0">
                <a:solidFill>
                  <a:prstClr val="black"/>
                </a:solidFill>
              </a:rPr>
              <a:t>enregistré</a:t>
            </a:r>
            <a:r>
              <a:rPr lang="en-US" dirty="0" smtClean="0">
                <a:solidFill>
                  <a:prstClr val="black"/>
                </a:solidFill>
              </a:rPr>
              <a:t> les </a:t>
            </a:r>
            <a:r>
              <a:rPr lang="en-US" dirty="0" err="1" smtClean="0">
                <a:solidFill>
                  <a:prstClr val="black"/>
                </a:solidFill>
              </a:rPr>
              <a:t>bagages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passé par </a:t>
            </a:r>
            <a:r>
              <a:rPr lang="en-US" dirty="0" err="1" smtClean="0">
                <a:solidFill>
                  <a:prstClr val="black"/>
                </a:solidFill>
              </a:rPr>
              <a:t>sécurité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l’aéroport</a:t>
            </a:r>
            <a:r>
              <a:rPr lang="en-US" dirty="0" smtClean="0">
                <a:solidFill>
                  <a:prstClr val="black"/>
                </a:solidFill>
              </a:rPr>
              <a:t>.  Il a </a:t>
            </a:r>
            <a:r>
              <a:rPr lang="en-US" dirty="0" err="1" smtClean="0">
                <a:solidFill>
                  <a:prstClr val="black"/>
                </a:solidFill>
              </a:rPr>
              <a:t>aimé</a:t>
            </a:r>
            <a:r>
              <a:rPr lang="en-US" dirty="0" smtClean="0">
                <a:solidFill>
                  <a:prstClr val="black"/>
                </a:solidFill>
              </a:rPr>
              <a:t> le voyage, </a:t>
            </a:r>
            <a:r>
              <a:rPr lang="en-US" dirty="0" err="1" smtClean="0">
                <a:solidFill>
                  <a:prstClr val="black"/>
                </a:solidFill>
              </a:rPr>
              <a:t>mais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quand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il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rentré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il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tombé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dans</a:t>
            </a:r>
            <a:r>
              <a:rPr lang="en-US" dirty="0" smtClean="0">
                <a:solidFill>
                  <a:prstClr val="black"/>
                </a:solidFill>
              </a:rPr>
              <a:t> la rue et </a:t>
            </a:r>
            <a:r>
              <a:rPr lang="en-US" dirty="0" err="1" smtClean="0">
                <a:solidFill>
                  <a:prstClr val="black"/>
                </a:solidFill>
              </a:rPr>
              <a:t>il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allé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l’hôpital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292" y="349250"/>
            <a:ext cx="30604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Speaking activity</a:t>
            </a:r>
          </a:p>
          <a:p>
            <a:endParaRPr lang="en-US" sz="32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539750" y="1640417"/>
            <a:ext cx="639046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Partner 1: You have 1 minute to talk about a recent trip you took.  </a:t>
            </a:r>
          </a:p>
          <a:p>
            <a:r>
              <a:rPr lang="en-US" dirty="0" smtClean="0"/>
              <a:t>Partner 2: Circle the words your partner uses.</a:t>
            </a:r>
          </a:p>
          <a:p>
            <a:endParaRPr lang="en-US" dirty="0" smtClean="0"/>
          </a:p>
          <a:p>
            <a:r>
              <a:rPr lang="en-US" dirty="0" smtClean="0"/>
              <a:t>Reverse roles. </a:t>
            </a:r>
          </a:p>
          <a:p>
            <a:endParaRPr lang="en-US" dirty="0" smtClean="0"/>
          </a:p>
          <a:p>
            <a:r>
              <a:rPr lang="en-US" dirty="0" smtClean="0"/>
              <a:t>Partner 2:  You have 1 minute to talk about a recent trip you took.</a:t>
            </a:r>
          </a:p>
          <a:p>
            <a:r>
              <a:rPr lang="en-US" dirty="0" smtClean="0"/>
              <a:t>Partner 1:  Circle the words you hear.</a:t>
            </a:r>
          </a:p>
          <a:p>
            <a:endParaRPr lang="en-US" dirty="0"/>
          </a:p>
          <a:p>
            <a:r>
              <a:rPr lang="en-US" dirty="0" smtClean="0"/>
              <a:t>Whoever has the most right wins the point.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8984" y="2731608"/>
            <a:ext cx="1455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</a:t>
            </a:r>
            <a:r>
              <a:rPr lang="en-US" sz="2800" b="1" dirty="0" err="1" smtClean="0"/>
              <a:t>avion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36592" y="2731608"/>
            <a:ext cx="118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taxi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8984" y="3821146"/>
            <a:ext cx="1676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 </a:t>
            </a:r>
            <a:r>
              <a:rPr lang="en-US" sz="2800" b="1" dirty="0" err="1" smtClean="0"/>
              <a:t>bâteau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26535" y="3690109"/>
            <a:ext cx="1097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à</a:t>
            </a:r>
            <a:r>
              <a:rPr lang="en-US" sz="2800" b="1" dirty="0" smtClean="0"/>
              <a:t> pied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71" y="560333"/>
            <a:ext cx="3447116" cy="2083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961" y="383974"/>
            <a:ext cx="2413000" cy="1993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71" y="4344366"/>
            <a:ext cx="3952329" cy="1957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316" y="4344366"/>
            <a:ext cx="3435269" cy="2134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Speaking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Use the vocab chart to help prepare a narration of the last trip you took by plane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You have 1 minute to prepare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You have 1 minute to present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Now work with a partner.  Ask and answer questions about this trip.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17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86" y="185840"/>
            <a:ext cx="4371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prstClr val="black"/>
                </a:solidFill>
              </a:rPr>
              <a:t>C</a:t>
            </a:r>
            <a:r>
              <a:rPr lang="en-US" sz="4000" b="1" u="sng" dirty="0" smtClean="0">
                <a:solidFill>
                  <a:prstClr val="black"/>
                </a:solidFill>
              </a:rPr>
              <a:t>ultural </a:t>
            </a:r>
            <a:r>
              <a:rPr lang="en-US" sz="4000" b="1" u="sng" dirty="0">
                <a:solidFill>
                  <a:prstClr val="black"/>
                </a:solidFill>
              </a:rPr>
              <a:t>D</a:t>
            </a:r>
            <a:r>
              <a:rPr lang="en-US" sz="4000" b="1" u="sng" dirty="0" smtClean="0">
                <a:solidFill>
                  <a:prstClr val="black"/>
                </a:solidFill>
              </a:rPr>
              <a:t>ifferences</a:t>
            </a:r>
            <a:endParaRPr lang="en-US" sz="4000" b="1" u="sng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139" y="1003817"/>
            <a:ext cx="230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Where to buy a ticket?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139" y="2263749"/>
            <a:ext cx="313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Long journeys </a:t>
            </a:r>
            <a:r>
              <a:rPr lang="en-US" dirty="0" err="1" smtClean="0">
                <a:solidFill>
                  <a:prstClr val="black"/>
                </a:solidFill>
              </a:rPr>
              <a:t>vs</a:t>
            </a:r>
            <a:r>
              <a:rPr lang="en-US" dirty="0" smtClean="0">
                <a:solidFill>
                  <a:prstClr val="black"/>
                </a:solidFill>
              </a:rPr>
              <a:t> short journeys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139" y="4088109"/>
            <a:ext cx="183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Changing stations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864" y="2876426"/>
            <a:ext cx="2375842" cy="1581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773" y="1061733"/>
            <a:ext cx="3210962" cy="15313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4647" y="1373149"/>
            <a:ext cx="268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local/regional is price fixed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3198" y="1845445"/>
            <a:ext cx="2861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buy online, phone, in person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245" y="5103772"/>
            <a:ext cx="2105544" cy="16202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8254" y="3937786"/>
            <a:ext cx="1648511" cy="16856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3739" y="4457441"/>
            <a:ext cx="3982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short distance = 10 min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long distance / reserved = 30 min-1 hour</a:t>
            </a:r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2436359"/>
      </p:ext>
    </p:extLst>
  </p:cSld>
  <p:clrMapOvr>
    <a:masterClrMapping/>
  </p:clrMapOvr>
  <p:transition advTm="2764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86" y="185840"/>
            <a:ext cx="4371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prstClr val="black"/>
                </a:solidFill>
              </a:rPr>
              <a:t>C</a:t>
            </a:r>
            <a:r>
              <a:rPr lang="en-US" sz="4000" b="1" u="sng" dirty="0" smtClean="0">
                <a:solidFill>
                  <a:prstClr val="black"/>
                </a:solidFill>
              </a:rPr>
              <a:t>ultural </a:t>
            </a:r>
            <a:r>
              <a:rPr lang="en-US" sz="4000" b="1" u="sng" dirty="0">
                <a:solidFill>
                  <a:prstClr val="black"/>
                </a:solidFill>
              </a:rPr>
              <a:t>D</a:t>
            </a:r>
            <a:r>
              <a:rPr lang="en-US" sz="4000" b="1" u="sng" dirty="0" smtClean="0">
                <a:solidFill>
                  <a:prstClr val="black"/>
                </a:solidFill>
              </a:rPr>
              <a:t>ifferences</a:t>
            </a:r>
            <a:endParaRPr lang="en-US" sz="4000" b="1" u="sng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667" y="1042134"/>
            <a:ext cx="198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Where to check in?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612" y="2372692"/>
            <a:ext cx="105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Luggage?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612" y="3379193"/>
            <a:ext cx="159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</a:t>
            </a:r>
            <a:r>
              <a:rPr lang="en-US" baseline="30000" dirty="0" smtClean="0">
                <a:solidFill>
                  <a:prstClr val="black"/>
                </a:solidFill>
              </a:rPr>
              <a:t>st</a:t>
            </a:r>
            <a:r>
              <a:rPr lang="en-US" dirty="0" smtClean="0">
                <a:solidFill>
                  <a:prstClr val="black"/>
                </a:solidFill>
              </a:rPr>
              <a:t> or 2</a:t>
            </a:r>
            <a:r>
              <a:rPr lang="en-US" baseline="30000" dirty="0" smtClean="0">
                <a:solidFill>
                  <a:prstClr val="black"/>
                </a:solidFill>
              </a:rPr>
              <a:t>nd</a:t>
            </a:r>
            <a:r>
              <a:rPr lang="en-US" dirty="0" smtClean="0">
                <a:solidFill>
                  <a:prstClr val="black"/>
                </a:solidFill>
              </a:rPr>
              <a:t> class?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612" y="4602514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Overnight trains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219" y="1199918"/>
            <a:ext cx="2698856" cy="14603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22250" y="1487212"/>
            <a:ext cx="3212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 security – except for </a:t>
            </a:r>
            <a:r>
              <a:rPr lang="en-US" dirty="0" err="1" smtClean="0">
                <a:solidFill>
                  <a:prstClr val="black"/>
                </a:solidFill>
              </a:rPr>
              <a:t>Eurostar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125" y="1063801"/>
            <a:ext cx="1883460" cy="14180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26587" y="2742024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 bag checks – carry and store yourself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471" y="3032935"/>
            <a:ext cx="2049478" cy="11613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801" y="2742024"/>
            <a:ext cx="1703447" cy="174319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26587" y="3798287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not a big difference on most trains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692" y="4475035"/>
            <a:ext cx="1474903" cy="22079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8471" y="4836297"/>
            <a:ext cx="1183726" cy="17720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9845" y="4602514"/>
            <a:ext cx="1373188" cy="2043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826168"/>
      </p:ext>
    </p:extLst>
  </p:cSld>
  <p:clrMapOvr>
    <a:masterClrMapping/>
  </p:clrMapOvr>
  <p:transition advTm="303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95072"/>
          </a:xfrm>
        </p:spPr>
        <p:txBody>
          <a:bodyPr/>
          <a:lstStyle/>
          <a:p>
            <a:r>
              <a:rPr lang="en-US" dirty="0" smtClean="0"/>
              <a:t>5.3.4</a:t>
            </a:r>
            <a:br>
              <a:rPr lang="en-US" dirty="0" smtClean="0"/>
            </a:br>
            <a:r>
              <a:rPr lang="en-US" dirty="0" smtClean="0"/>
              <a:t>Unit 5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2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20770" y="0"/>
            <a:ext cx="9454551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prstClr val="black"/>
              </a:solidFill>
            </a:endParaRPr>
          </a:p>
          <a:p>
            <a:pPr algn="ctr"/>
            <a:endParaRPr lang="en-US" sz="2400" dirty="0">
              <a:solidFill>
                <a:prstClr val="black"/>
              </a:solidFill>
            </a:endParaRP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UNIT 5 Review DAY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LA CLOCHETTE</a:t>
            </a:r>
          </a:p>
          <a:p>
            <a:pPr algn="ctr"/>
            <a:endParaRPr lang="en-US" sz="2400" dirty="0" smtClean="0">
              <a:solidFill>
                <a:prstClr val="black"/>
              </a:solidFill>
            </a:endParaRP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1. What is your city like and what do you like to do there?</a:t>
            </a:r>
          </a:p>
          <a:p>
            <a:pPr marL="514350" indent="-514350" algn="ctr"/>
            <a:r>
              <a:rPr lang="en-US" sz="2400" dirty="0" smtClean="0">
                <a:solidFill>
                  <a:prstClr val="black"/>
                </a:solidFill>
              </a:rPr>
              <a:t>2.  In my city, there is a downtown.  I like to shop in the best</a:t>
            </a:r>
          </a:p>
          <a:p>
            <a:pPr marL="514350" indent="-514350" algn="ctr"/>
            <a:r>
              <a:rPr lang="en-US" sz="2400" dirty="0" smtClean="0">
                <a:solidFill>
                  <a:prstClr val="black"/>
                </a:solidFill>
              </a:rPr>
              <a:t>store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3.  How do you get to the airport?  When is it open?</a:t>
            </a:r>
          </a:p>
          <a:p>
            <a:pPr marL="514350" indent="-514350" algn="ctr">
              <a:buFontTx/>
              <a:buAutoNum type="arabicPeriod" startAt="4"/>
            </a:pPr>
            <a:r>
              <a:rPr lang="en-US" sz="2400" dirty="0" smtClean="0">
                <a:solidFill>
                  <a:prstClr val="black"/>
                </a:solidFill>
              </a:rPr>
              <a:t>Turn left and go straight.  It is closed now.</a:t>
            </a:r>
          </a:p>
          <a:p>
            <a:pPr marL="514350" indent="-514350" algn="ctr">
              <a:buFontTx/>
              <a:buAutoNum type="arabicPeriod" startAt="4"/>
            </a:pPr>
            <a:r>
              <a:rPr lang="en-US" sz="2400" dirty="0" smtClean="0">
                <a:solidFill>
                  <a:prstClr val="black"/>
                </a:solidFill>
              </a:rPr>
              <a:t>What did you guys do on your trip to Montreal?</a:t>
            </a:r>
          </a:p>
          <a:p>
            <a:pPr marL="514350" indent="-514350" algn="ctr">
              <a:buFontTx/>
              <a:buAutoNum type="arabicPeriod" startAt="4"/>
            </a:pPr>
            <a:r>
              <a:rPr lang="en-US" sz="2400" dirty="0" smtClean="0">
                <a:solidFill>
                  <a:prstClr val="black"/>
                </a:solidFill>
              </a:rPr>
              <a:t>We went to a club and we danced.</a:t>
            </a:r>
          </a:p>
          <a:p>
            <a:pPr marL="514350" indent="-514350" algn="ctr">
              <a:buFontTx/>
              <a:buAutoNum type="arabicPeriod" startAt="4"/>
            </a:pPr>
            <a:r>
              <a:rPr lang="en-US" sz="2400" dirty="0" smtClean="0">
                <a:solidFill>
                  <a:prstClr val="black"/>
                </a:solidFill>
              </a:rPr>
              <a:t>How did you get there and what did you do?</a:t>
            </a:r>
          </a:p>
          <a:p>
            <a:pPr marL="514350" indent="-514350" algn="ctr">
              <a:buFontTx/>
              <a:buAutoNum type="arabicPeriod" startAt="4"/>
            </a:pPr>
            <a:r>
              <a:rPr lang="en-US" sz="2400" dirty="0" smtClean="0">
                <a:solidFill>
                  <a:prstClr val="black"/>
                </a:solidFill>
              </a:rPr>
              <a:t>We went by plane, but it was late.  We had to </a:t>
            </a:r>
          </a:p>
          <a:p>
            <a:pPr marL="514350" indent="-514350" algn="ctr"/>
            <a:r>
              <a:rPr lang="en-US" sz="2400" dirty="0" smtClean="0">
                <a:solidFill>
                  <a:prstClr val="black"/>
                </a:solidFill>
              </a:rPr>
              <a:t>change our tickets</a:t>
            </a:r>
          </a:p>
          <a:p>
            <a:pPr marL="342900" indent="-342900" algn="ctr">
              <a:buFontTx/>
              <a:buAutoNum type="arabi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342900" indent="-342900" algn="ctr">
              <a:buFontTx/>
              <a:buAutoNum type="arabi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342900" indent="-342900" algn="ctr">
              <a:buFontTx/>
              <a:buAutoNum type="arabi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342900" indent="-342900" algn="ctr">
              <a:buFontTx/>
              <a:buAutoNum type="arabicPeriod"/>
            </a:pPr>
            <a:endParaRPr lang="en-US" sz="2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8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with a partner to get from point A to point B in French</a:t>
            </a:r>
          </a:p>
          <a:p>
            <a:r>
              <a:rPr lang="en-US" dirty="0" smtClean="0"/>
              <a:t>Choose a starting and ending point</a:t>
            </a:r>
          </a:p>
          <a:p>
            <a:r>
              <a:rPr lang="en-US" dirty="0" smtClean="0"/>
              <a:t>Use the command</a:t>
            </a:r>
          </a:p>
          <a:p>
            <a:r>
              <a:rPr lang="en-US" dirty="0" smtClean="0"/>
              <a:t>Use the vocabulary from 5.1</a:t>
            </a:r>
          </a:p>
          <a:p>
            <a:r>
              <a:rPr lang="en-US" dirty="0" smtClean="0"/>
              <a:t>Write on the whiteboards</a:t>
            </a:r>
          </a:p>
          <a:p>
            <a:r>
              <a:rPr lang="en-US" dirty="0" smtClean="0"/>
              <a:t>Compare answers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présent</a:t>
            </a:r>
            <a:r>
              <a:rPr lang="en-US" dirty="0" smtClean="0"/>
              <a:t>, le passé et le </a:t>
            </a:r>
            <a:r>
              <a:rPr lang="en-US" dirty="0" err="1" smtClean="0"/>
              <a:t>futur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73" y="1600200"/>
            <a:ext cx="8980227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Je </a:t>
            </a:r>
            <a:r>
              <a:rPr lang="en-US" dirty="0" err="1" smtClean="0"/>
              <a:t>fais</a:t>
            </a:r>
            <a:r>
              <a:rPr lang="en-US" dirty="0" smtClean="0"/>
              <a:t>									Colored Die</a:t>
            </a:r>
            <a:endParaRPr lang="en-US" dirty="0" smtClean="0"/>
          </a:p>
          <a:p>
            <a:r>
              <a:rPr lang="en-US" dirty="0" err="1" smtClean="0"/>
              <a:t>J’ai</a:t>
            </a:r>
            <a:r>
              <a:rPr lang="en-US" dirty="0" smtClean="0"/>
              <a:t> </a:t>
            </a:r>
            <a:r>
              <a:rPr lang="en-US" dirty="0" smtClean="0"/>
              <a:t>fait								1,2= </a:t>
            </a:r>
            <a:r>
              <a:rPr lang="en-US" dirty="0" err="1" smtClean="0"/>
              <a:t>présent</a:t>
            </a:r>
            <a:endParaRPr lang="en-US" dirty="0" smtClean="0"/>
          </a:p>
          <a:p>
            <a:r>
              <a:rPr lang="en-US" dirty="0" smtClean="0"/>
              <a:t>Je </a:t>
            </a:r>
            <a:r>
              <a:rPr lang="en-US" dirty="0" err="1" smtClean="0"/>
              <a:t>vais</a:t>
            </a:r>
            <a:r>
              <a:rPr lang="en-US" dirty="0" smtClean="0"/>
              <a:t> </a:t>
            </a:r>
            <a:r>
              <a:rPr lang="en-US" dirty="0" smtClean="0"/>
              <a:t>faire							3,4= passé</a:t>
            </a:r>
            <a:endParaRPr lang="en-US" dirty="0"/>
          </a:p>
          <a:p>
            <a:pPr lvl="1"/>
            <a:r>
              <a:rPr lang="en-US" dirty="0" smtClean="0"/>
              <a:t>										</a:t>
            </a:r>
            <a:r>
              <a:rPr lang="en-US" sz="3200" dirty="0" smtClean="0"/>
              <a:t>5,6= </a:t>
            </a:r>
            <a:r>
              <a:rPr lang="en-US" sz="3200" dirty="0" err="1" smtClean="0"/>
              <a:t>futur</a:t>
            </a:r>
            <a:endParaRPr lang="en-US" sz="3200" dirty="0" smtClean="0"/>
          </a:p>
          <a:p>
            <a:r>
              <a:rPr lang="en-US" dirty="0" smtClean="0"/>
              <a:t>Nous </a:t>
            </a:r>
            <a:r>
              <a:rPr lang="en-US" dirty="0" err="1" smtClean="0"/>
              <a:t>tombons</a:t>
            </a:r>
            <a:r>
              <a:rPr lang="en-US" dirty="0" smtClean="0"/>
              <a:t>			</a:t>
            </a:r>
            <a:endParaRPr lang="en-US" dirty="0" smtClean="0"/>
          </a:p>
          <a:p>
            <a:r>
              <a:rPr lang="en-US" dirty="0" smtClean="0"/>
              <a:t>Nous </a:t>
            </a:r>
            <a:r>
              <a:rPr lang="en-US" dirty="0" err="1" smtClean="0"/>
              <a:t>sommes</a:t>
            </a:r>
            <a:r>
              <a:rPr lang="en-US" dirty="0" smtClean="0"/>
              <a:t> </a:t>
            </a:r>
            <a:r>
              <a:rPr lang="en-US" dirty="0" err="1" smtClean="0"/>
              <a:t>tombés</a:t>
            </a:r>
            <a:r>
              <a:rPr lang="en-US" dirty="0" smtClean="0"/>
              <a:t>			White Die</a:t>
            </a:r>
            <a:endParaRPr lang="en-US" dirty="0" smtClean="0"/>
          </a:p>
          <a:p>
            <a:r>
              <a:rPr lang="en-US" dirty="0" smtClean="0"/>
              <a:t>Nous </a:t>
            </a:r>
            <a:r>
              <a:rPr lang="en-US" dirty="0" err="1" smtClean="0"/>
              <a:t>allons</a:t>
            </a:r>
            <a:r>
              <a:rPr lang="en-US" dirty="0" smtClean="0"/>
              <a:t> </a:t>
            </a:r>
            <a:r>
              <a:rPr lang="en-US" dirty="0" err="1" smtClean="0"/>
              <a:t>tomber</a:t>
            </a:r>
            <a:r>
              <a:rPr lang="en-US" dirty="0" smtClean="0"/>
              <a:t>				1=je  2=</a:t>
            </a:r>
            <a:r>
              <a:rPr lang="en-US" dirty="0" err="1" smtClean="0"/>
              <a:t>tu</a:t>
            </a:r>
            <a:r>
              <a:rPr lang="en-US" dirty="0" smtClean="0"/>
              <a:t>  3=</a:t>
            </a:r>
            <a:r>
              <a:rPr lang="en-US" dirty="0" err="1" smtClean="0"/>
              <a:t>elle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-										</a:t>
            </a:r>
            <a:r>
              <a:rPr lang="en-US" sz="3200" dirty="0" smtClean="0"/>
              <a:t>4=nous 5=</a:t>
            </a:r>
            <a:r>
              <a:rPr lang="en-US" sz="3200" dirty="0" err="1" smtClean="0"/>
              <a:t>vous</a:t>
            </a:r>
            <a:r>
              <a:rPr lang="en-US" sz="3200" dirty="0" smtClean="0"/>
              <a:t> 6=</a:t>
            </a:r>
            <a:r>
              <a:rPr lang="en-US" sz="3200" dirty="0" err="1" smtClean="0"/>
              <a:t>ils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783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Listen to the following people talk about a recent trip they took.  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Circle </a:t>
            </a:r>
            <a:r>
              <a:rPr lang="en-US" dirty="0">
                <a:solidFill>
                  <a:prstClr val="black"/>
                </a:solidFill>
              </a:rPr>
              <a:t>the things </a:t>
            </a:r>
            <a:r>
              <a:rPr lang="en-US" dirty="0" smtClean="0">
                <a:solidFill>
                  <a:prstClr val="black"/>
                </a:solidFill>
              </a:rPr>
              <a:t>you hear</a:t>
            </a:r>
            <a:r>
              <a:rPr lang="en-US" dirty="0">
                <a:solidFill>
                  <a:prstClr val="black"/>
                </a:solidFill>
              </a:rPr>
              <a:t>.  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Compare </a:t>
            </a:r>
            <a:r>
              <a:rPr lang="en-US" dirty="0">
                <a:solidFill>
                  <a:prstClr val="black"/>
                </a:solidFill>
              </a:rPr>
              <a:t>with your partner.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7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4169833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Listening Script:</a:t>
            </a:r>
          </a:p>
          <a:p>
            <a:endParaRPr lang="en-US" dirty="0" smtClean="0"/>
          </a:p>
          <a:p>
            <a:r>
              <a:rPr lang="en-US" dirty="0" smtClean="0"/>
              <a:t>#1										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#2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#3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79794" y="381000"/>
            <a:ext cx="44230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Listening Script: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#1	Je </a:t>
            </a:r>
            <a:r>
              <a:rPr lang="en-US" dirty="0" err="1" smtClean="0">
                <a:solidFill>
                  <a:prstClr val="black"/>
                </a:solidFill>
              </a:rPr>
              <a:t>suis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allé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Genève pour les </a:t>
            </a:r>
            <a:r>
              <a:rPr lang="en-US" dirty="0" err="1" smtClean="0">
                <a:solidFill>
                  <a:prstClr val="black"/>
                </a:solidFill>
              </a:rPr>
              <a:t>vacances</a:t>
            </a:r>
            <a:r>
              <a:rPr lang="en-US" dirty="0" smtClean="0">
                <a:solidFill>
                  <a:prstClr val="black"/>
                </a:solidFill>
              </a:rPr>
              <a:t>.  </a:t>
            </a:r>
            <a:r>
              <a:rPr lang="en-US" dirty="0" err="1" smtClean="0">
                <a:solidFill>
                  <a:prstClr val="black"/>
                </a:solidFill>
              </a:rPr>
              <a:t>J’ai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bien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planifié</a:t>
            </a:r>
            <a:r>
              <a:rPr lang="en-US" dirty="0" smtClean="0">
                <a:solidFill>
                  <a:prstClr val="black"/>
                </a:solidFill>
              </a:rPr>
              <a:t> le voyage, </a:t>
            </a:r>
            <a:r>
              <a:rPr lang="en-US" dirty="0" err="1" smtClean="0">
                <a:solidFill>
                  <a:prstClr val="black"/>
                </a:solidFill>
              </a:rPr>
              <a:t>mais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il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avait</a:t>
            </a:r>
            <a:r>
              <a:rPr lang="en-US" dirty="0" smtClean="0">
                <a:solidFill>
                  <a:prstClr val="black"/>
                </a:solidFill>
              </a:rPr>
              <a:t> un </a:t>
            </a:r>
            <a:r>
              <a:rPr lang="en-US" dirty="0" err="1" smtClean="0">
                <a:solidFill>
                  <a:prstClr val="black"/>
                </a:solidFill>
              </a:rPr>
              <a:t>problème</a:t>
            </a:r>
            <a:r>
              <a:rPr lang="en-US" dirty="0" smtClean="0">
                <a:solidFill>
                  <a:prstClr val="black"/>
                </a:solidFill>
              </a:rPr>
              <a:t>.  </a:t>
            </a:r>
            <a:r>
              <a:rPr lang="en-US" dirty="0" err="1" smtClean="0">
                <a:solidFill>
                  <a:prstClr val="black"/>
                </a:solidFill>
              </a:rPr>
              <a:t>J’ai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perdu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mes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bagages</a:t>
            </a:r>
            <a:r>
              <a:rPr lang="en-US" dirty="0" smtClean="0">
                <a:solidFill>
                  <a:prstClr val="black"/>
                </a:solidFill>
              </a:rPr>
              <a:t> et </a:t>
            </a:r>
            <a:r>
              <a:rPr lang="en-US" dirty="0" err="1" smtClean="0">
                <a:solidFill>
                  <a:prstClr val="black"/>
                </a:solidFill>
              </a:rPr>
              <a:t>j’étais</a:t>
            </a:r>
            <a:r>
              <a:rPr lang="en-US" dirty="0" smtClean="0">
                <a:solidFill>
                  <a:prstClr val="black"/>
                </a:solidFill>
              </a:rPr>
              <a:t> en retard.  </a:t>
            </a:r>
            <a:r>
              <a:rPr lang="en-US" dirty="0" err="1" smtClean="0">
                <a:solidFill>
                  <a:prstClr val="black"/>
                </a:solidFill>
              </a:rPr>
              <a:t>Heureusement</a:t>
            </a:r>
            <a:r>
              <a:rPr lang="en-US" dirty="0" smtClean="0">
                <a:solidFill>
                  <a:prstClr val="black"/>
                </a:solidFill>
              </a:rPr>
              <a:t>, le train </a:t>
            </a:r>
            <a:r>
              <a:rPr lang="en-US" dirty="0" err="1" smtClean="0">
                <a:solidFill>
                  <a:prstClr val="black"/>
                </a:solidFill>
              </a:rPr>
              <a:t>n’était</a:t>
            </a:r>
            <a:r>
              <a:rPr lang="en-US" dirty="0" smtClean="0">
                <a:solidFill>
                  <a:prstClr val="black"/>
                </a:solidFill>
              </a:rPr>
              <a:t> pas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l’heure</a:t>
            </a:r>
            <a:r>
              <a:rPr lang="en-US" dirty="0" smtClean="0">
                <a:solidFill>
                  <a:prstClr val="black"/>
                </a:solidFill>
              </a:rPr>
              <a:t>.  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#2  </a:t>
            </a:r>
            <a:r>
              <a:rPr lang="en-US" dirty="0" err="1" smtClean="0">
                <a:solidFill>
                  <a:prstClr val="black"/>
                </a:solidFill>
              </a:rPr>
              <a:t>Ce</a:t>
            </a:r>
            <a:r>
              <a:rPr lang="en-US" dirty="0" smtClean="0">
                <a:solidFill>
                  <a:prstClr val="black"/>
                </a:solidFill>
              </a:rPr>
              <a:t> week-end nous </a:t>
            </a:r>
            <a:r>
              <a:rPr lang="en-US" dirty="0" err="1" smtClean="0">
                <a:solidFill>
                  <a:prstClr val="black"/>
                </a:solidFill>
              </a:rPr>
              <a:t>allons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la </a:t>
            </a:r>
            <a:r>
              <a:rPr lang="en-US" dirty="0" err="1" smtClean="0">
                <a:solidFill>
                  <a:prstClr val="black"/>
                </a:solidFill>
              </a:rPr>
              <a:t>campagne</a:t>
            </a:r>
            <a:r>
              <a:rPr lang="en-US" dirty="0" smtClean="0">
                <a:solidFill>
                  <a:prstClr val="black"/>
                </a:solidFill>
              </a:rPr>
              <a:t>.  Nous </a:t>
            </a:r>
            <a:r>
              <a:rPr lang="en-US" dirty="0" err="1" smtClean="0">
                <a:solidFill>
                  <a:prstClr val="black"/>
                </a:solidFill>
              </a:rPr>
              <a:t>allons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aller</a:t>
            </a:r>
            <a:r>
              <a:rPr lang="en-US" dirty="0" smtClean="0">
                <a:solidFill>
                  <a:prstClr val="black"/>
                </a:solidFill>
              </a:rPr>
              <a:t> en </a:t>
            </a:r>
            <a:r>
              <a:rPr lang="en-US" dirty="0" err="1" smtClean="0">
                <a:solidFill>
                  <a:prstClr val="black"/>
                </a:solidFill>
              </a:rPr>
              <a:t>voiture</a:t>
            </a:r>
            <a:r>
              <a:rPr lang="en-US" dirty="0" smtClean="0">
                <a:solidFill>
                  <a:prstClr val="black"/>
                </a:solidFill>
              </a:rPr>
              <a:t> et faire </a:t>
            </a:r>
            <a:r>
              <a:rPr lang="en-US" dirty="0" err="1" smtClean="0">
                <a:solidFill>
                  <a:prstClr val="black"/>
                </a:solidFill>
              </a:rPr>
              <a:t>une</a:t>
            </a:r>
            <a:r>
              <a:rPr lang="en-US" dirty="0" smtClean="0">
                <a:solidFill>
                  <a:prstClr val="black"/>
                </a:solidFill>
              </a:rPr>
              <a:t> promenade </a:t>
            </a:r>
            <a:r>
              <a:rPr lang="en-US" dirty="0" err="1" smtClean="0">
                <a:solidFill>
                  <a:prstClr val="black"/>
                </a:solidFill>
              </a:rPr>
              <a:t>dans</a:t>
            </a:r>
            <a:r>
              <a:rPr lang="en-US" dirty="0" smtClean="0">
                <a:solidFill>
                  <a:prstClr val="black"/>
                </a:solidFill>
              </a:rPr>
              <a:t> la </a:t>
            </a:r>
            <a:r>
              <a:rPr lang="en-US" dirty="0" err="1" smtClean="0">
                <a:solidFill>
                  <a:prstClr val="black"/>
                </a:solidFill>
              </a:rPr>
              <a:t>forêt</a:t>
            </a:r>
            <a:r>
              <a:rPr lang="en-US" dirty="0" smtClean="0">
                <a:solidFill>
                  <a:prstClr val="black"/>
                </a:solidFill>
              </a:rPr>
              <a:t>.  Il </a:t>
            </a:r>
            <a:r>
              <a:rPr lang="en-US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 a </a:t>
            </a:r>
            <a:r>
              <a:rPr lang="en-US" dirty="0" err="1" smtClean="0">
                <a:solidFill>
                  <a:prstClr val="black"/>
                </a:solidFill>
              </a:rPr>
              <a:t>une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grande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rivière</a:t>
            </a:r>
            <a:r>
              <a:rPr lang="en-US" dirty="0" smtClean="0">
                <a:solidFill>
                  <a:prstClr val="black"/>
                </a:solidFill>
              </a:rPr>
              <a:t> qui </a:t>
            </a:r>
            <a:r>
              <a:rPr lang="en-US" dirty="0" err="1" smtClean="0">
                <a:solidFill>
                  <a:prstClr val="black"/>
                </a:solidFill>
              </a:rPr>
              <a:t>termine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dans</a:t>
            </a:r>
            <a:r>
              <a:rPr lang="en-US" dirty="0" smtClean="0">
                <a:solidFill>
                  <a:prstClr val="black"/>
                </a:solidFill>
              </a:rPr>
              <a:t> un </a:t>
            </a:r>
            <a:r>
              <a:rPr lang="en-US" dirty="0" err="1" smtClean="0">
                <a:solidFill>
                  <a:prstClr val="black"/>
                </a:solidFill>
              </a:rPr>
              <a:t>lac</a:t>
            </a:r>
            <a:r>
              <a:rPr lang="en-US" dirty="0" smtClean="0">
                <a:solidFill>
                  <a:prstClr val="black"/>
                </a:solidFill>
              </a:rPr>
              <a:t>.  Nous </a:t>
            </a:r>
            <a:r>
              <a:rPr lang="en-US" dirty="0" err="1" smtClean="0">
                <a:solidFill>
                  <a:prstClr val="black"/>
                </a:solidFill>
              </a:rPr>
              <a:t>allons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nager</a:t>
            </a:r>
            <a:r>
              <a:rPr lang="en-US" dirty="0" smtClean="0">
                <a:solidFill>
                  <a:prstClr val="black"/>
                </a:solidFill>
              </a:rPr>
              <a:t> et bronzer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la </a:t>
            </a:r>
            <a:r>
              <a:rPr lang="en-US" dirty="0" err="1" smtClean="0">
                <a:solidFill>
                  <a:prstClr val="black"/>
                </a:solidFill>
              </a:rPr>
              <a:t>plage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#3  Christophe </a:t>
            </a:r>
            <a:r>
              <a:rPr lang="en-US" dirty="0" err="1" smtClean="0">
                <a:solidFill>
                  <a:prstClr val="black"/>
                </a:solidFill>
              </a:rPr>
              <a:t>n’est</a:t>
            </a:r>
            <a:r>
              <a:rPr lang="en-US" dirty="0" smtClean="0">
                <a:solidFill>
                  <a:prstClr val="black"/>
                </a:solidFill>
              </a:rPr>
              <a:t> pas prêt pour le travail </a:t>
            </a:r>
            <a:r>
              <a:rPr lang="en-US" dirty="0" err="1" smtClean="0">
                <a:solidFill>
                  <a:prstClr val="black"/>
                </a:solidFill>
              </a:rPr>
              <a:t>aujour’dhui</a:t>
            </a:r>
            <a:r>
              <a:rPr lang="en-US" dirty="0" smtClean="0">
                <a:solidFill>
                  <a:prstClr val="black"/>
                </a:solidFill>
              </a:rPr>
              <a:t>.  Il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allé</a:t>
            </a:r>
            <a:r>
              <a:rPr lang="en-US" dirty="0" smtClean="0">
                <a:solidFill>
                  <a:prstClr val="black"/>
                </a:solidFill>
              </a:rPr>
              <a:t> a NY pendant le weekend.  Il a </a:t>
            </a:r>
            <a:r>
              <a:rPr lang="en-US" dirty="0" err="1" smtClean="0">
                <a:solidFill>
                  <a:prstClr val="black"/>
                </a:solidFill>
              </a:rPr>
              <a:t>enregistré</a:t>
            </a:r>
            <a:r>
              <a:rPr lang="en-US" dirty="0" smtClean="0">
                <a:solidFill>
                  <a:prstClr val="black"/>
                </a:solidFill>
              </a:rPr>
              <a:t> les </a:t>
            </a:r>
            <a:r>
              <a:rPr lang="en-US" dirty="0" err="1" smtClean="0">
                <a:solidFill>
                  <a:prstClr val="black"/>
                </a:solidFill>
              </a:rPr>
              <a:t>bagages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passé par </a:t>
            </a:r>
            <a:r>
              <a:rPr lang="en-US" dirty="0" err="1" smtClean="0">
                <a:solidFill>
                  <a:prstClr val="black"/>
                </a:solidFill>
              </a:rPr>
              <a:t>sécurité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l’aéroport</a:t>
            </a:r>
            <a:r>
              <a:rPr lang="en-US" dirty="0" smtClean="0">
                <a:solidFill>
                  <a:prstClr val="black"/>
                </a:solidFill>
              </a:rPr>
              <a:t>.  Il a </a:t>
            </a:r>
            <a:r>
              <a:rPr lang="en-US" dirty="0" err="1" smtClean="0">
                <a:solidFill>
                  <a:prstClr val="black"/>
                </a:solidFill>
              </a:rPr>
              <a:t>aimé</a:t>
            </a:r>
            <a:r>
              <a:rPr lang="en-US" dirty="0" smtClean="0">
                <a:solidFill>
                  <a:prstClr val="black"/>
                </a:solidFill>
              </a:rPr>
              <a:t> le voyage, </a:t>
            </a:r>
            <a:r>
              <a:rPr lang="en-US" dirty="0" err="1" smtClean="0">
                <a:solidFill>
                  <a:prstClr val="black"/>
                </a:solidFill>
              </a:rPr>
              <a:t>mais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quand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il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rentré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il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tombé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dans</a:t>
            </a:r>
            <a:r>
              <a:rPr lang="en-US" dirty="0" smtClean="0">
                <a:solidFill>
                  <a:prstClr val="black"/>
                </a:solidFill>
              </a:rPr>
              <a:t> la rue et </a:t>
            </a:r>
            <a:r>
              <a:rPr lang="en-US" dirty="0" err="1" smtClean="0">
                <a:solidFill>
                  <a:prstClr val="black"/>
                </a:solidFill>
              </a:rPr>
              <a:t>il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allé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à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l’hôpital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3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292" y="349250"/>
            <a:ext cx="30604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Speaking activity</a:t>
            </a:r>
          </a:p>
          <a:p>
            <a:endParaRPr lang="en-US" sz="32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539750" y="1640417"/>
            <a:ext cx="639046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Partner 1: You have 1 minute to talk about a recent trip you took.  </a:t>
            </a:r>
          </a:p>
          <a:p>
            <a:r>
              <a:rPr lang="en-US" dirty="0" smtClean="0"/>
              <a:t>Partner 2: Circle the words your partner uses.</a:t>
            </a:r>
          </a:p>
          <a:p>
            <a:endParaRPr lang="en-US" dirty="0" smtClean="0"/>
          </a:p>
          <a:p>
            <a:r>
              <a:rPr lang="en-US" dirty="0" smtClean="0"/>
              <a:t>Reverse roles. </a:t>
            </a:r>
          </a:p>
          <a:p>
            <a:endParaRPr lang="en-US" dirty="0" smtClean="0"/>
          </a:p>
          <a:p>
            <a:r>
              <a:rPr lang="en-US" dirty="0" smtClean="0"/>
              <a:t>Partner 2:  You have 1 minute to talk about a recent trip you took.</a:t>
            </a:r>
          </a:p>
          <a:p>
            <a:r>
              <a:rPr lang="en-US" dirty="0" smtClean="0"/>
              <a:t>Partner 1:  Circle the words you hear.</a:t>
            </a:r>
          </a:p>
          <a:p>
            <a:endParaRPr lang="en-US" dirty="0"/>
          </a:p>
          <a:p>
            <a:r>
              <a:rPr lang="en-US" dirty="0" smtClean="0"/>
              <a:t>Whoever has the most right wins the point.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6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8851" y="614864"/>
            <a:ext cx="1916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maintenant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44903" y="614864"/>
            <a:ext cx="77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hier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49" y="1270047"/>
            <a:ext cx="2133725" cy="1600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0482" y="282233"/>
            <a:ext cx="1339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J’y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vais</a:t>
            </a:r>
            <a:r>
              <a:rPr lang="en-US" sz="2400" i="1" dirty="0" smtClean="0">
                <a:solidFill>
                  <a:srgbClr val="FF0000"/>
                </a:solidFill>
              </a:rPr>
              <a:t>…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5632" y="282233"/>
            <a:ext cx="2171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J’y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suis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allé(e</a:t>
            </a:r>
            <a:r>
              <a:rPr lang="en-US" sz="2400" i="1" dirty="0" smtClean="0">
                <a:solidFill>
                  <a:srgbClr val="FF0000"/>
                </a:solidFill>
              </a:rPr>
              <a:t>)…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432" y="1270047"/>
            <a:ext cx="1982042" cy="1290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450" y="3858049"/>
            <a:ext cx="1900438" cy="1184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993" y="3500340"/>
            <a:ext cx="2056182" cy="15421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77" y="4835763"/>
            <a:ext cx="2359009" cy="1766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175" y="2560513"/>
            <a:ext cx="2444415" cy="1606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77" y="2893310"/>
            <a:ext cx="1965473" cy="11006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228" y="5042477"/>
            <a:ext cx="3434080" cy="1373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Speaking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Use the vocab chart to help prepare a narration of the last trip you took by plane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You have 1 minute to prepare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You have 1 minute to present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Now work with a partner.  Ask and answer questions about this trip.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3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700" y="444500"/>
            <a:ext cx="818025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Writing Activity</a:t>
            </a:r>
            <a:endParaRPr lang="en-US" sz="3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endParaRPr lang="en-US" sz="3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Now write 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me a letter about your 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last trip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.  </a:t>
            </a:r>
            <a:endParaRPr lang="en-US" sz="3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T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ell 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me </a:t>
            </a:r>
            <a:endParaRPr lang="en-US" sz="3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where 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you 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went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what you did </a:t>
            </a:r>
            <a:endParaRPr lang="en-US" sz="3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w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hat you didn’t 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w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ho you went with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h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ow you got there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ctr"/>
            <a:endParaRPr lang="en-US" sz="3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Use as much detail as possible and make sure </a:t>
            </a:r>
            <a:endParaRPr lang="en-US" sz="32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it 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is in the past. 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0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Interpersonal </a:t>
            </a:r>
            <a:r>
              <a:rPr lang="en-US" b="1" dirty="0" smtClean="0"/>
              <a:t>Speaking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Remember </a:t>
            </a:r>
            <a:r>
              <a:rPr lang="en-US" dirty="0"/>
              <a:t>to ask and answer questions.  Be prepared to answer any questions your partner may ask.  Talk with your partner about the following things.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your city</a:t>
            </a:r>
            <a:endParaRPr lang="en-US" sz="2800" dirty="0"/>
          </a:p>
          <a:p>
            <a:pPr lvl="1"/>
            <a:r>
              <a:rPr lang="en-US" dirty="0"/>
              <a:t>describe it</a:t>
            </a:r>
            <a:endParaRPr lang="en-US" sz="2400" dirty="0"/>
          </a:p>
          <a:p>
            <a:pPr lvl="1"/>
            <a:r>
              <a:rPr lang="en-US" dirty="0"/>
              <a:t>what is there to do?</a:t>
            </a:r>
            <a:endParaRPr lang="en-US" sz="2400" dirty="0"/>
          </a:p>
          <a:p>
            <a:pPr lvl="1"/>
            <a:r>
              <a:rPr lang="en-US" dirty="0"/>
              <a:t>where do people hang out?</a:t>
            </a:r>
            <a:endParaRPr lang="en-US" sz="2400" dirty="0"/>
          </a:p>
          <a:p>
            <a:pPr lvl="0"/>
            <a:r>
              <a:rPr lang="en-US" dirty="0"/>
              <a:t>compare your city other cities</a:t>
            </a:r>
            <a:endParaRPr lang="en-US" sz="2800" dirty="0"/>
          </a:p>
          <a:p>
            <a:pPr lvl="0"/>
            <a:r>
              <a:rPr lang="en-US" dirty="0"/>
              <a:t>give directions from your house to one of your favorite destinations</a:t>
            </a:r>
            <a:endParaRPr lang="en-US" sz="2800" dirty="0"/>
          </a:p>
          <a:p>
            <a:pPr lvl="1"/>
            <a:r>
              <a:rPr lang="en-US" dirty="0"/>
              <a:t>what forms of transportation do people use most?</a:t>
            </a:r>
            <a:endParaRPr lang="en-US" sz="2400" dirty="0"/>
          </a:p>
          <a:p>
            <a:pPr lvl="0"/>
            <a:r>
              <a:rPr lang="en-US" dirty="0"/>
              <a:t>how do you use the airport or train station of your area?</a:t>
            </a:r>
            <a:endParaRPr lang="en-US" sz="2800" dirty="0"/>
          </a:p>
          <a:p>
            <a:endParaRPr lang="en-US" sz="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86" y="185840"/>
            <a:ext cx="4371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prstClr val="black"/>
                </a:solidFill>
              </a:rPr>
              <a:t>C</a:t>
            </a:r>
            <a:r>
              <a:rPr lang="en-US" sz="4000" b="1" u="sng" dirty="0" smtClean="0">
                <a:solidFill>
                  <a:prstClr val="black"/>
                </a:solidFill>
              </a:rPr>
              <a:t>ultural </a:t>
            </a:r>
            <a:r>
              <a:rPr lang="en-US" sz="4000" b="1" u="sng" dirty="0">
                <a:solidFill>
                  <a:prstClr val="black"/>
                </a:solidFill>
              </a:rPr>
              <a:t>D</a:t>
            </a:r>
            <a:r>
              <a:rPr lang="en-US" sz="4000" b="1" u="sng" dirty="0" smtClean="0">
                <a:solidFill>
                  <a:prstClr val="black"/>
                </a:solidFill>
              </a:rPr>
              <a:t>ifferences</a:t>
            </a:r>
            <a:endParaRPr lang="en-US" sz="4000" b="1" u="sng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139" y="1003817"/>
            <a:ext cx="230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Where to buy a ticket?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139" y="2263749"/>
            <a:ext cx="313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Long journeys </a:t>
            </a:r>
            <a:r>
              <a:rPr lang="en-US" dirty="0" err="1" smtClean="0">
                <a:solidFill>
                  <a:prstClr val="black"/>
                </a:solidFill>
              </a:rPr>
              <a:t>vs</a:t>
            </a:r>
            <a:r>
              <a:rPr lang="en-US" dirty="0" smtClean="0">
                <a:solidFill>
                  <a:prstClr val="black"/>
                </a:solidFill>
              </a:rPr>
              <a:t> short journeys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139" y="4088109"/>
            <a:ext cx="183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Changing stations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864" y="2876426"/>
            <a:ext cx="2375842" cy="1581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773" y="1061733"/>
            <a:ext cx="3210962" cy="15313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4647" y="1373149"/>
            <a:ext cx="268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local/regional is price fixed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3198" y="1845445"/>
            <a:ext cx="2861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buy online, phone, in person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245" y="5103772"/>
            <a:ext cx="2105544" cy="16202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8254" y="3937786"/>
            <a:ext cx="1648511" cy="16856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3739" y="4457441"/>
            <a:ext cx="3982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short distance = 10 min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long distance / reserved = 30 min-1 hour</a:t>
            </a:r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502028"/>
      </p:ext>
    </p:extLst>
  </p:cSld>
  <p:clrMapOvr>
    <a:masterClrMapping/>
  </p:clrMapOvr>
  <p:transition advTm="2764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86" y="185840"/>
            <a:ext cx="4371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prstClr val="black"/>
                </a:solidFill>
              </a:rPr>
              <a:t>C</a:t>
            </a:r>
            <a:r>
              <a:rPr lang="en-US" sz="4000" b="1" u="sng" dirty="0" smtClean="0">
                <a:solidFill>
                  <a:prstClr val="black"/>
                </a:solidFill>
              </a:rPr>
              <a:t>ultural </a:t>
            </a:r>
            <a:r>
              <a:rPr lang="en-US" sz="4000" b="1" u="sng" dirty="0">
                <a:solidFill>
                  <a:prstClr val="black"/>
                </a:solidFill>
              </a:rPr>
              <a:t>D</a:t>
            </a:r>
            <a:r>
              <a:rPr lang="en-US" sz="4000" b="1" u="sng" dirty="0" smtClean="0">
                <a:solidFill>
                  <a:prstClr val="black"/>
                </a:solidFill>
              </a:rPr>
              <a:t>ifferences</a:t>
            </a:r>
            <a:endParaRPr lang="en-US" sz="4000" b="1" u="sng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667" y="1042134"/>
            <a:ext cx="198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Where to check in?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612" y="2372692"/>
            <a:ext cx="105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Luggage?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612" y="3379193"/>
            <a:ext cx="159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</a:t>
            </a:r>
            <a:r>
              <a:rPr lang="en-US" baseline="30000" dirty="0" smtClean="0">
                <a:solidFill>
                  <a:prstClr val="black"/>
                </a:solidFill>
              </a:rPr>
              <a:t>st</a:t>
            </a:r>
            <a:r>
              <a:rPr lang="en-US" dirty="0" smtClean="0">
                <a:solidFill>
                  <a:prstClr val="black"/>
                </a:solidFill>
              </a:rPr>
              <a:t> or 2</a:t>
            </a:r>
            <a:r>
              <a:rPr lang="en-US" baseline="30000" dirty="0" smtClean="0">
                <a:solidFill>
                  <a:prstClr val="black"/>
                </a:solidFill>
              </a:rPr>
              <a:t>nd</a:t>
            </a:r>
            <a:r>
              <a:rPr lang="en-US" dirty="0" smtClean="0">
                <a:solidFill>
                  <a:prstClr val="black"/>
                </a:solidFill>
              </a:rPr>
              <a:t> class?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612" y="4602514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Overnight trains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219" y="1199918"/>
            <a:ext cx="2698856" cy="14603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22250" y="1487212"/>
            <a:ext cx="3212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 security – except for </a:t>
            </a:r>
            <a:r>
              <a:rPr lang="en-US" dirty="0" err="1" smtClean="0">
                <a:solidFill>
                  <a:prstClr val="black"/>
                </a:solidFill>
              </a:rPr>
              <a:t>Eurostar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125" y="1063801"/>
            <a:ext cx="1883460" cy="14180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26587" y="2742024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 bag checks – carry and store yourself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471" y="3032935"/>
            <a:ext cx="2049478" cy="11613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801" y="2742024"/>
            <a:ext cx="1703447" cy="174319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26587" y="3798287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not a big difference on most trains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692" y="4475035"/>
            <a:ext cx="1474903" cy="22079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8471" y="4836297"/>
            <a:ext cx="1183726" cy="17720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9845" y="4602514"/>
            <a:ext cx="1373188" cy="2043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7778816"/>
      </p:ext>
    </p:extLst>
  </p:cSld>
  <p:clrMapOvr>
    <a:masterClrMapping/>
  </p:clrMapOvr>
  <p:transition advTm="303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3956" y="151856"/>
            <a:ext cx="54362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prstClr val="black"/>
                </a:solidFill>
              </a:rPr>
              <a:t>TON VOYAGE DE RÈVE</a:t>
            </a:r>
          </a:p>
          <a:p>
            <a:pPr algn="ctr"/>
            <a:endParaRPr lang="en-US" b="1" u="sng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You will be creating your dream vacation. 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-Choose a destination</a:t>
            </a:r>
          </a:p>
          <a:p>
            <a:r>
              <a:rPr lang="en-US" dirty="0">
                <a:solidFill>
                  <a:prstClr val="black"/>
                </a:solidFill>
              </a:rPr>
              <a:t>-</a:t>
            </a:r>
            <a:r>
              <a:rPr lang="en-US" dirty="0" smtClean="0">
                <a:solidFill>
                  <a:prstClr val="black"/>
                </a:solidFill>
              </a:rPr>
              <a:t>Tell me about the city or location.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-Choose methods of travel</a:t>
            </a:r>
          </a:p>
          <a:p>
            <a:endParaRPr lang="en-US" u="sng" dirty="0" smtClean="0">
              <a:solidFill>
                <a:prstClr val="black"/>
              </a:solidFill>
            </a:endParaRPr>
          </a:p>
          <a:p>
            <a:r>
              <a:rPr lang="en-US" u="sng" dirty="0" smtClean="0">
                <a:solidFill>
                  <a:prstClr val="black"/>
                </a:solidFill>
              </a:rPr>
              <a:t>Plan the following into 3 days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-Choose 5 things you will do there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-Choose 3 things you will not do while there.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-where you will eat and what you will eat there.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-3 tourist sites where you will go.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018224"/>
              </p:ext>
            </p:extLst>
          </p:nvPr>
        </p:nvGraphicFramePr>
        <p:xfrm>
          <a:off x="635000" y="3568176"/>
          <a:ext cx="7950201" cy="28346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50067"/>
                <a:gridCol w="2650067"/>
                <a:gridCol w="2650067"/>
              </a:tblGrid>
              <a:tr h="2680224"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DAY 1</a:t>
                      </a:r>
                    </a:p>
                    <a:p>
                      <a:pPr algn="ctr"/>
                      <a:endParaRPr lang="en-US" b="0" u="none" dirty="0" smtClean="0"/>
                    </a:p>
                    <a:p>
                      <a:pPr algn="ctr">
                        <a:buFontTx/>
                        <a:buChar char="-"/>
                      </a:pPr>
                      <a:r>
                        <a:rPr lang="en-US" b="0" u="none" dirty="0" smtClean="0"/>
                        <a:t>travel to </a:t>
                      </a:r>
                      <a:r>
                        <a:rPr lang="en-US" b="0" u="none" dirty="0" err="1" smtClean="0"/>
                        <a:t>paris</a:t>
                      </a:r>
                      <a:r>
                        <a:rPr lang="en-US" b="0" u="none" dirty="0" smtClean="0"/>
                        <a:t> by plane</a:t>
                      </a:r>
                    </a:p>
                    <a:p>
                      <a:pPr algn="ctr">
                        <a:buFontTx/>
                        <a:buChar char="-"/>
                      </a:pPr>
                      <a:r>
                        <a:rPr lang="en-US" b="0" u="none" dirty="0" smtClean="0"/>
                        <a:t>take the metro while there</a:t>
                      </a:r>
                    </a:p>
                    <a:p>
                      <a:pPr algn="ctr">
                        <a:buFontTx/>
                        <a:buChar char="-"/>
                      </a:pPr>
                      <a:r>
                        <a:rPr lang="en-US" b="0" u="none" dirty="0" smtClean="0"/>
                        <a:t>see the </a:t>
                      </a:r>
                      <a:r>
                        <a:rPr lang="en-US" b="0" u="none" dirty="0" err="1" smtClean="0"/>
                        <a:t>eiffel</a:t>
                      </a:r>
                      <a:r>
                        <a:rPr lang="en-US" b="0" u="none" dirty="0" smtClean="0"/>
                        <a:t> tower and climb the stairs</a:t>
                      </a:r>
                    </a:p>
                    <a:p>
                      <a:pPr algn="ctr">
                        <a:buFontTx/>
                        <a:buChar char="-"/>
                      </a:pPr>
                      <a:r>
                        <a:rPr lang="en-US" b="0" u="none" dirty="0" smtClean="0"/>
                        <a:t>don’t do homework</a:t>
                      </a:r>
                    </a:p>
                    <a:p>
                      <a:pPr algn="ctr">
                        <a:buFontTx/>
                        <a:buChar char="-"/>
                      </a:pPr>
                      <a:r>
                        <a:rPr lang="en-US" b="0" u="none" dirty="0" smtClean="0"/>
                        <a:t>sleep</a:t>
                      </a:r>
                      <a:r>
                        <a:rPr lang="en-US" b="0" u="none" baseline="0" dirty="0" smtClean="0"/>
                        <a:t> in a hotel</a:t>
                      </a:r>
                      <a:endParaRPr lang="en-US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DAY</a:t>
                      </a:r>
                      <a:r>
                        <a:rPr lang="en-US" b="1" u="sng" baseline="0" dirty="0" smtClean="0"/>
                        <a:t> 2</a:t>
                      </a:r>
                    </a:p>
                    <a:p>
                      <a:pPr algn="ctr"/>
                      <a:endParaRPr lang="en-US" b="0" u="none" dirty="0" smtClean="0"/>
                    </a:p>
                    <a:p>
                      <a:pPr algn="ctr"/>
                      <a:r>
                        <a:rPr lang="en-US" b="0" u="none" dirty="0" smtClean="0"/>
                        <a:t>-go to the arc de </a:t>
                      </a:r>
                      <a:r>
                        <a:rPr lang="en-US" b="0" u="none" dirty="0" err="1" smtClean="0"/>
                        <a:t>triomphe</a:t>
                      </a:r>
                      <a:endParaRPr lang="en-US" b="0" u="none" dirty="0" smtClean="0"/>
                    </a:p>
                    <a:p>
                      <a:pPr algn="ctr"/>
                      <a:r>
                        <a:rPr lang="en-US" b="0" u="none" dirty="0" smtClean="0"/>
                        <a:t>-eat lunch </a:t>
                      </a:r>
                    </a:p>
                    <a:p>
                      <a:pPr algn="ctr"/>
                      <a:r>
                        <a:rPr lang="en-US" b="0" u="none" dirty="0" smtClean="0"/>
                        <a:t>-walk around the park</a:t>
                      </a:r>
                    </a:p>
                    <a:p>
                      <a:pPr algn="ctr"/>
                      <a:r>
                        <a:rPr lang="en-US" b="0" u="none" dirty="0" smtClean="0"/>
                        <a:t>-don’t watch TV</a:t>
                      </a:r>
                    </a:p>
                    <a:p>
                      <a:pPr algn="ctr"/>
                      <a:r>
                        <a:rPr lang="en-US" b="0" u="none" dirty="0" smtClean="0"/>
                        <a:t>-watch</a:t>
                      </a:r>
                      <a:r>
                        <a:rPr lang="en-US" b="0" u="none" baseline="0" dirty="0" smtClean="0"/>
                        <a:t> a movie at cinema</a:t>
                      </a:r>
                    </a:p>
                    <a:p>
                      <a:pPr algn="ctr"/>
                      <a:r>
                        <a:rPr lang="en-US" b="0" u="none" baseline="0" dirty="0" smtClean="0"/>
                        <a:t>-eat dinner at a </a:t>
                      </a:r>
                      <a:r>
                        <a:rPr lang="en-US" b="0" u="none" baseline="0" dirty="0" err="1" smtClean="0"/>
                        <a:t>crêperie</a:t>
                      </a:r>
                      <a:endParaRPr lang="en-US" b="0" u="none" baseline="0" dirty="0" smtClean="0"/>
                    </a:p>
                    <a:p>
                      <a:pPr algn="ctr"/>
                      <a:endParaRPr lang="en-US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DAY 3</a:t>
                      </a:r>
                    </a:p>
                    <a:p>
                      <a:pPr algn="ctr"/>
                      <a:endParaRPr lang="en-US" b="0" u="none" dirty="0" smtClean="0"/>
                    </a:p>
                    <a:p>
                      <a:pPr algn="ctr">
                        <a:buFontTx/>
                        <a:buChar char="-"/>
                      </a:pPr>
                      <a:r>
                        <a:rPr lang="en-US" b="0" u="none" dirty="0" smtClean="0"/>
                        <a:t>visit the Louvre and see the Mona Lisa</a:t>
                      </a:r>
                    </a:p>
                    <a:p>
                      <a:pPr algn="ctr">
                        <a:buFontTx/>
                        <a:buChar char="-"/>
                      </a:pPr>
                      <a:r>
                        <a:rPr lang="en-US" b="0" u="none" dirty="0" smtClean="0"/>
                        <a:t>Eat an</a:t>
                      </a:r>
                      <a:r>
                        <a:rPr lang="en-US" b="0" u="none" baseline="0" dirty="0" smtClean="0"/>
                        <a:t> ice cream at a café</a:t>
                      </a:r>
                      <a:endParaRPr lang="en-US" b="0" u="none" dirty="0" smtClean="0"/>
                    </a:p>
                    <a:p>
                      <a:pPr algn="ctr"/>
                      <a:r>
                        <a:rPr lang="en-US" b="0" u="none" dirty="0" smtClean="0"/>
                        <a:t>-Shop at a big</a:t>
                      </a:r>
                      <a:r>
                        <a:rPr lang="en-US" b="0" u="none" baseline="0" dirty="0" smtClean="0"/>
                        <a:t> store</a:t>
                      </a:r>
                      <a:endParaRPr lang="en-US" b="0" u="none" dirty="0" smtClean="0"/>
                    </a:p>
                    <a:p>
                      <a:pPr algn="ctr"/>
                      <a:r>
                        <a:rPr lang="en-US" b="0" u="none" dirty="0" smtClean="0"/>
                        <a:t>-don’t go</a:t>
                      </a:r>
                      <a:r>
                        <a:rPr lang="en-US" b="0" u="none" baseline="0" dirty="0" smtClean="0"/>
                        <a:t> swimming</a:t>
                      </a:r>
                      <a:endParaRPr lang="en-US" b="0" u="none" dirty="0" smtClean="0"/>
                    </a:p>
                    <a:p>
                      <a:pPr algn="ctr"/>
                      <a:endParaRPr lang="en-US" b="0" u="none" dirty="0" smtClean="0"/>
                    </a:p>
                    <a:p>
                      <a:pPr algn="ctr"/>
                      <a:r>
                        <a:rPr lang="en-US" b="0" u="none" dirty="0" smtClean="0"/>
                        <a:t>-travel by train to Italy</a:t>
                      </a:r>
                    </a:p>
                    <a:p>
                      <a:pPr algn="ctr"/>
                      <a:endParaRPr lang="en-US" b="0" u="non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33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300" y="889000"/>
            <a:ext cx="61865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Highlight incorrect parts – next class they correct their own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give themselves a score and see if it matches with mine.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Have them work in pairs – ask questions about where they went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and what they did. 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(brainstorm questions first)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2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Rédactions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2189"/>
            <a:ext cx="8229600" cy="4525963"/>
          </a:xfrm>
        </p:spPr>
        <p:txBody>
          <a:bodyPr/>
          <a:lstStyle/>
          <a:p>
            <a:r>
              <a:rPr lang="en-US" dirty="0" smtClean="0"/>
              <a:t>Pick up your own</a:t>
            </a:r>
          </a:p>
          <a:p>
            <a:r>
              <a:rPr lang="en-US" dirty="0" smtClean="0"/>
              <a:t>Anything highlighted is a mistake</a:t>
            </a:r>
          </a:p>
          <a:p>
            <a:r>
              <a:rPr lang="en-US" dirty="0" smtClean="0"/>
              <a:t>Try to correct your mistakes on the back or somewhere else on the page</a:t>
            </a:r>
          </a:p>
          <a:p>
            <a:r>
              <a:rPr lang="en-US" dirty="0" smtClean="0"/>
              <a:t>Give yourself a score 1-10 (see if it matches mine!)</a:t>
            </a:r>
          </a:p>
          <a:p>
            <a:r>
              <a:rPr lang="en-US" dirty="0" smtClean="0"/>
              <a:t>Now, let’s learn about your trip!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3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6802" y="537870"/>
            <a:ext cx="84105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STEP #1- Write about your last trip on the handout  Include the following 4 details:</a:t>
            </a:r>
          </a:p>
          <a:p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Where you went				</a:t>
            </a:r>
            <a:r>
              <a:rPr lang="en-US" sz="2400" dirty="0" err="1" smtClean="0"/>
              <a:t>Où</a:t>
            </a:r>
            <a:r>
              <a:rPr lang="en-US" sz="2400" dirty="0" smtClean="0"/>
              <a:t> </a:t>
            </a:r>
            <a:r>
              <a:rPr lang="en-US" sz="2400" dirty="0" err="1" smtClean="0"/>
              <a:t>es-tu</a:t>
            </a:r>
            <a:r>
              <a:rPr lang="en-US" sz="2400" dirty="0" smtClean="0"/>
              <a:t> </a:t>
            </a:r>
            <a:r>
              <a:rPr lang="en-US" sz="2400" dirty="0" err="1" smtClean="0"/>
              <a:t>allé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How you went there			Comment </a:t>
            </a:r>
            <a:r>
              <a:rPr lang="en-US" sz="2400" dirty="0" err="1" smtClean="0"/>
              <a:t>est-ce</a:t>
            </a:r>
            <a:r>
              <a:rPr lang="en-US" sz="2400" dirty="0" smtClean="0"/>
              <a:t> que </a:t>
            </a:r>
            <a:r>
              <a:rPr lang="en-US" sz="2400" dirty="0" err="1" smtClean="0"/>
              <a:t>tu</a:t>
            </a:r>
            <a:r>
              <a:rPr lang="en-US" sz="2400" dirty="0" smtClean="0"/>
              <a:t> y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allé</a:t>
            </a:r>
            <a:r>
              <a:rPr lang="en-US" sz="2400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you did					</a:t>
            </a:r>
            <a:r>
              <a:rPr lang="en-US" sz="2400" dirty="0" err="1" smtClean="0"/>
              <a:t>Qu’est-ce</a:t>
            </a:r>
            <a:r>
              <a:rPr lang="en-US" sz="2400" dirty="0" smtClean="0"/>
              <a:t> que </a:t>
            </a:r>
            <a:r>
              <a:rPr lang="en-US" sz="2400" dirty="0" err="1" smtClean="0"/>
              <a:t>tu</a:t>
            </a:r>
            <a:r>
              <a:rPr lang="en-US" sz="2400" dirty="0" smtClean="0"/>
              <a:t> as fait?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Who you went with			Avec qui </a:t>
            </a:r>
            <a:r>
              <a:rPr lang="en-US" sz="2400" dirty="0" err="1" smtClean="0"/>
              <a:t>es-tu</a:t>
            </a:r>
            <a:r>
              <a:rPr lang="en-US" sz="2400" dirty="0" smtClean="0"/>
              <a:t> </a:t>
            </a:r>
            <a:r>
              <a:rPr lang="en-US" sz="2400" dirty="0" err="1" smtClean="0"/>
              <a:t>allé</a:t>
            </a:r>
            <a:r>
              <a:rPr lang="en-US" sz="2400" dirty="0" smtClean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6802" y="3824872"/>
            <a:ext cx="8629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STEP #2-  Interview 2 of your neighbors to find out about their trips.</a:t>
            </a:r>
          </a:p>
          <a:p>
            <a:r>
              <a:rPr lang="en-US" sz="2400" dirty="0" smtClean="0"/>
              <a:t>Listen carefully and write down the 4 required details!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882" y="4791269"/>
            <a:ext cx="2100628" cy="1668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129" y="4834585"/>
            <a:ext cx="1833503" cy="1624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017" y="10217"/>
            <a:ext cx="2086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/>
              <a:t>EN AVION</a:t>
            </a:r>
            <a:endParaRPr lang="en-US" sz="36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68" y="989042"/>
            <a:ext cx="7835900" cy="593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2796" y="303515"/>
            <a:ext cx="6957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Qu’est</a:t>
            </a:r>
            <a:r>
              <a:rPr lang="en-US" sz="3600" dirty="0" err="1"/>
              <a:t>-</a:t>
            </a:r>
            <a:r>
              <a:rPr lang="en-US" sz="3600" dirty="0" err="1" smtClean="0"/>
              <a:t>ce</a:t>
            </a:r>
            <a:r>
              <a:rPr lang="en-US" sz="3600" dirty="0" smtClean="0"/>
              <a:t> </a:t>
            </a:r>
            <a:r>
              <a:rPr lang="en-US" sz="3600" dirty="0" err="1" smtClean="0"/>
              <a:t>que</a:t>
            </a:r>
            <a:r>
              <a:rPr lang="en-US" sz="3600" dirty="0" smtClean="0"/>
              <a:t> </a:t>
            </a:r>
            <a:r>
              <a:rPr lang="en-US" sz="3600" dirty="0" err="1" smtClean="0"/>
              <a:t>tu</a:t>
            </a:r>
            <a:r>
              <a:rPr lang="en-US" sz="3600" dirty="0" smtClean="0"/>
              <a:t> as fait </a:t>
            </a:r>
            <a:r>
              <a:rPr lang="en-US" sz="3600" dirty="0" err="1" smtClean="0"/>
              <a:t>à</a:t>
            </a:r>
            <a:r>
              <a:rPr lang="en-US" sz="3600" dirty="0" smtClean="0"/>
              <a:t> </a:t>
            </a:r>
            <a:r>
              <a:rPr lang="en-US" sz="3600" dirty="0" err="1" smtClean="0"/>
              <a:t>l’aéroport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16903" y="141431"/>
            <a:ext cx="3862364" cy="2584383"/>
            <a:chOff x="316903" y="141431"/>
            <a:chExt cx="3862364" cy="25843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903" y="141431"/>
              <a:ext cx="2131023" cy="172878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5446" y="1014612"/>
              <a:ext cx="2203821" cy="1711202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259908" y="2725814"/>
            <a:ext cx="2908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planifier</a:t>
            </a:r>
            <a:r>
              <a:rPr lang="en-US" sz="2800" b="1" dirty="0" smtClean="0"/>
              <a:t> le voyage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14820" y="2725814"/>
            <a:ext cx="2619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acheter</a:t>
            </a:r>
            <a:r>
              <a:rPr lang="en-US" sz="2800" b="1" dirty="0" smtClean="0"/>
              <a:t> un billet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0047" y="3249034"/>
            <a:ext cx="2990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arriver </a:t>
            </a:r>
            <a:r>
              <a:rPr lang="en-US" sz="2800" b="1" dirty="0" err="1" smtClean="0"/>
              <a:t>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l’aéroport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21739" y="3249034"/>
            <a:ext cx="3592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enregistrer</a:t>
            </a:r>
            <a:r>
              <a:rPr lang="en-US" sz="2800" b="1" dirty="0" smtClean="0"/>
              <a:t> les </a:t>
            </a:r>
            <a:r>
              <a:rPr lang="en-US" sz="2800" b="1" dirty="0" err="1" smtClean="0"/>
              <a:t>bagages</a:t>
            </a:r>
            <a:endParaRPr lang="en-US" sz="2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243" y="537349"/>
            <a:ext cx="3061459" cy="21884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80" y="4030524"/>
            <a:ext cx="3394841" cy="2264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238" y="4030524"/>
            <a:ext cx="4838512" cy="203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5|58.5|34.2|26.3|2.4|9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72.6|44.9|20.8|4.7|4.:|21.1|1.7|62.5|6.1|2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5|58.5|34.2|26.3|2.4|9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72.6|44.9|20.8|4.7|4.:|21.1|1.7|62.5|6.1|22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18966</TotalTime>
  <Words>1726</Words>
  <Application>Microsoft Office PowerPoint</Application>
  <PresentationFormat>On-screen Show (4:3)</PresentationFormat>
  <Paragraphs>448</Paragraphs>
  <Slides>67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Cambria</vt:lpstr>
      <vt:lpstr>Office Theme</vt:lpstr>
      <vt:lpstr>Unit 5 Lesson 3 I can talk about traveling in an airport or train station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Listening Activity</vt:lpstr>
      <vt:lpstr>PowerPoint Presentation</vt:lpstr>
      <vt:lpstr>PowerPoint Presentation</vt:lpstr>
      <vt:lpstr>Speaking activity</vt:lpstr>
      <vt:lpstr>PowerPoint Presentation</vt:lpstr>
      <vt:lpstr>PowerPoint Presentation</vt:lpstr>
      <vt:lpstr>5.3.4 Unit 5 Review</vt:lpstr>
      <vt:lpstr>PowerPoint Presentation</vt:lpstr>
      <vt:lpstr>Directions</vt:lpstr>
      <vt:lpstr>Le présent, le passé et le futur</vt:lpstr>
      <vt:lpstr>Listening Activity</vt:lpstr>
      <vt:lpstr>PowerPoint Presentation</vt:lpstr>
      <vt:lpstr>PowerPoint Presentation</vt:lpstr>
      <vt:lpstr>Speaking activity</vt:lpstr>
      <vt:lpstr>PowerPoint Presentation</vt:lpstr>
      <vt:lpstr>Interpersonal Speaking</vt:lpstr>
      <vt:lpstr>PowerPoint Presentation</vt:lpstr>
      <vt:lpstr>PowerPoint Presentation</vt:lpstr>
      <vt:lpstr>PowerPoint Presentation</vt:lpstr>
      <vt:lpstr>PowerPoint Presentation</vt:lpstr>
      <vt:lpstr>les Rédactions</vt:lpstr>
    </vt:vector>
  </TitlesOfParts>
  <Company>Alpine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</dc:title>
  <dc:creator>Denise Fry</dc:creator>
  <cp:lastModifiedBy>Rachel McFarland</cp:lastModifiedBy>
  <cp:revision>52</cp:revision>
  <cp:lastPrinted>2018-05-16T18:42:24Z</cp:lastPrinted>
  <dcterms:created xsi:type="dcterms:W3CDTF">2014-12-30T19:13:04Z</dcterms:created>
  <dcterms:modified xsi:type="dcterms:W3CDTF">2018-05-16T19:07:43Z</dcterms:modified>
</cp:coreProperties>
</file>