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317" r:id="rId2"/>
    <p:sldId id="318" r:id="rId3"/>
    <p:sldId id="339" r:id="rId4"/>
    <p:sldId id="338" r:id="rId5"/>
    <p:sldId id="341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16" r:id="rId27"/>
    <p:sldId id="319" r:id="rId28"/>
    <p:sldId id="276" r:id="rId29"/>
    <p:sldId id="27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EE43B-3469-094E-A7D1-56E8A186B142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5B7D2-5812-6649-A4B3-5781E9889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8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8247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875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Timpanogos</a:t>
            </a:r>
            <a:r>
              <a:rPr lang="en-US" baseline="0" dirty="0" smtClean="0"/>
              <a:t> vs. Lascaux</a:t>
            </a:r>
          </a:p>
          <a:p>
            <a:pPr>
              <a:spcBef>
                <a:spcPts val="0"/>
              </a:spcBef>
              <a:buNone/>
            </a:pPr>
            <a:r>
              <a:rPr lang="en-US" baseline="0" dirty="0" err="1" smtClean="0"/>
              <a:t>Niagra</a:t>
            </a:r>
            <a:r>
              <a:rPr lang="en-US" baseline="0" dirty="0" smtClean="0"/>
              <a:t> Falls vs. </a:t>
            </a:r>
            <a:r>
              <a:rPr lang="en-US" baseline="0" dirty="0" err="1" smtClean="0"/>
              <a:t>Igauzu</a:t>
            </a:r>
            <a:r>
              <a:rPr lang="en-US" baseline="0" dirty="0" smtClean="0"/>
              <a:t> Falls (</a:t>
            </a:r>
            <a:r>
              <a:rPr lang="en-US" baseline="0" dirty="0" err="1" smtClean="0"/>
              <a:t>argentina</a:t>
            </a:r>
            <a:r>
              <a:rPr lang="en-US" baseline="0" dirty="0" smtClean="0"/>
              <a:t>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5B7D2-5812-6649-A4B3-5781E98894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15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652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551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009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746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6407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2399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3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302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063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6016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802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2843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2041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47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88F-BEBC-4A41-8A8C-F6F55D8F7454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5301-0C1E-474F-8719-3716656BB1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88F-BEBC-4A41-8A8C-F6F55D8F7454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5301-0C1E-474F-8719-3716656BB1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88F-BEBC-4A41-8A8C-F6F55D8F7454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5301-0C1E-474F-8719-3716656BB1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88F-BEBC-4A41-8A8C-F6F55D8F7454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5301-0C1E-474F-8719-3716656BB1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88F-BEBC-4A41-8A8C-F6F55D8F7454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5301-0C1E-474F-8719-3716656BB1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88F-BEBC-4A41-8A8C-F6F55D8F7454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5301-0C1E-474F-8719-3716656BB1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88F-BEBC-4A41-8A8C-F6F55D8F7454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5301-0C1E-474F-8719-3716656BB1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88F-BEBC-4A41-8A8C-F6F55D8F7454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5301-0C1E-474F-8719-3716656BB1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88F-BEBC-4A41-8A8C-F6F55D8F7454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5301-0C1E-474F-8719-3716656BB1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88F-BEBC-4A41-8A8C-F6F55D8F7454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5301-0C1E-474F-8719-3716656BB1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488F-BEBC-4A41-8A8C-F6F55D8F7454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F5301-0C1E-474F-8719-3716656BB1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3488F-BEBC-4A41-8A8C-F6F55D8F7454}" type="datetimeFigureOut">
              <a:rPr lang="en-US" smtClean="0"/>
              <a:pPr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F5301-0C1E-474F-8719-3716656BB1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1270" y="2054919"/>
            <a:ext cx="73305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/>
              <a:t>5.1.5 </a:t>
            </a:r>
          </a:p>
          <a:p>
            <a:pPr algn="ctr"/>
            <a:r>
              <a:rPr lang="en-US" sz="4800" b="1" dirty="0" smtClean="0"/>
              <a:t>I CAN TALK ABOUT MY CITY </a:t>
            </a:r>
          </a:p>
          <a:p>
            <a:pPr algn="ctr"/>
            <a:r>
              <a:rPr lang="en-US" sz="4800" b="1" dirty="0" smtClean="0"/>
              <a:t>AND GIVE DIRECTIONS.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5709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619" y="0"/>
            <a:ext cx="3606800" cy="71628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696776" y="138225"/>
            <a:ext cx="3447224" cy="816864"/>
          </a:xfrm>
          <a:prstGeom prst="wedgeEllipseCallout">
            <a:avLst>
              <a:gd name="adj1" fmla="val -67347"/>
              <a:gd name="adj2" fmla="val 11547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Excusez-moi</a:t>
            </a:r>
            <a:r>
              <a:rPr lang="en-US" dirty="0" smtClean="0">
                <a:solidFill>
                  <a:schemeClr val="tx1"/>
                </a:solidFill>
              </a:rPr>
              <a:t>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6001577" y="1206133"/>
            <a:ext cx="3171071" cy="816864"/>
          </a:xfrm>
          <a:prstGeom prst="wedgeEllipseCallout">
            <a:avLst>
              <a:gd name="adj1" fmla="val -87292"/>
              <a:gd name="adj2" fmla="val 263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Pouvez-vous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m’aider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001577" y="2208344"/>
            <a:ext cx="3018671" cy="816864"/>
          </a:xfrm>
          <a:prstGeom prst="wedgeEllipseCallout">
            <a:avLst>
              <a:gd name="adj1" fmla="val -91342"/>
              <a:gd name="adj2" fmla="val -9793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Je </a:t>
            </a:r>
            <a:r>
              <a:rPr lang="en-US" dirty="0" err="1" smtClean="0">
                <a:solidFill>
                  <a:schemeClr val="tx1"/>
                </a:solidFill>
              </a:rPr>
              <a:t>suis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perdue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0" y="574616"/>
            <a:ext cx="3447224" cy="816864"/>
          </a:xfrm>
          <a:prstGeom prst="wedgeEllipseCallout">
            <a:avLst>
              <a:gd name="adj1" fmla="val 61319"/>
              <a:gd name="adj2" fmla="val 655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Oui</a:t>
            </a:r>
            <a:r>
              <a:rPr lang="en-US" dirty="0" smtClean="0">
                <a:solidFill>
                  <a:schemeClr val="tx1"/>
                </a:solidFill>
              </a:rPr>
              <a:t>….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0" y="1799912"/>
            <a:ext cx="3447224" cy="816864"/>
          </a:xfrm>
          <a:prstGeom prst="wedgeEllipseCallout">
            <a:avLst>
              <a:gd name="adj1" fmla="val 60585"/>
              <a:gd name="adj2" fmla="val -826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__________ </a:t>
            </a:r>
            <a:r>
              <a:rPr lang="en-US" dirty="0" err="1" smtClean="0">
                <a:solidFill>
                  <a:schemeClr val="tx1"/>
                </a:solidFill>
              </a:rPr>
              <a:t>est</a:t>
            </a:r>
            <a:r>
              <a:rPr lang="en-US" dirty="0" smtClean="0">
                <a:solidFill>
                  <a:schemeClr val="tx1"/>
                </a:solidFill>
              </a:rPr>
              <a:t> _________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0" y="3025208"/>
            <a:ext cx="3447224" cy="816864"/>
          </a:xfrm>
          <a:prstGeom prst="wedgeEllipseCallout">
            <a:avLst>
              <a:gd name="adj1" fmla="val 62966"/>
              <a:gd name="adj2" fmla="val -22332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Ce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n’est</a:t>
            </a:r>
            <a:r>
              <a:rPr lang="en-US" dirty="0" smtClean="0">
                <a:solidFill>
                  <a:schemeClr val="tx1"/>
                </a:solidFill>
              </a:rPr>
              <a:t> pas loin. ____________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001577" y="3248293"/>
            <a:ext cx="3018671" cy="816864"/>
          </a:xfrm>
          <a:prstGeom prst="wedgeEllipseCallout">
            <a:avLst>
              <a:gd name="adj1" fmla="val -90105"/>
              <a:gd name="adj2" fmla="val -19852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Où</a:t>
            </a:r>
            <a:r>
              <a:rPr lang="en-US" dirty="0" smtClean="0">
                <a:solidFill>
                  <a:schemeClr val="tx1"/>
                </a:solidFill>
              </a:rPr>
              <a:t> se </a:t>
            </a:r>
            <a:r>
              <a:rPr lang="en-US" dirty="0" err="1" smtClean="0">
                <a:solidFill>
                  <a:schemeClr val="tx1"/>
                </a:solidFill>
              </a:rPr>
              <a:t>trouve</a:t>
            </a:r>
            <a:r>
              <a:rPr lang="en-US" dirty="0" smtClean="0">
                <a:solidFill>
                  <a:schemeClr val="tx1"/>
                </a:solidFill>
              </a:rPr>
              <a:t> __________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6125329" y="4065157"/>
            <a:ext cx="3018671" cy="816864"/>
          </a:xfrm>
          <a:prstGeom prst="wedgeEllipseCallout">
            <a:avLst>
              <a:gd name="adj1" fmla="val -96291"/>
              <a:gd name="adj2" fmla="val -2625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pour </a:t>
            </a:r>
            <a:r>
              <a:rPr lang="en-US" dirty="0" err="1" smtClean="0">
                <a:solidFill>
                  <a:schemeClr val="tx1"/>
                </a:solidFill>
              </a:rPr>
              <a:t>aller</a:t>
            </a:r>
            <a:r>
              <a:rPr lang="en-US" dirty="0" smtClean="0">
                <a:solidFill>
                  <a:schemeClr val="tx1"/>
                </a:solidFill>
              </a:rPr>
              <a:t> ________?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6001577" y="5034421"/>
            <a:ext cx="3018671" cy="816864"/>
          </a:xfrm>
          <a:prstGeom prst="wedgeEllipseCallout">
            <a:avLst>
              <a:gd name="adj1" fmla="val -98147"/>
              <a:gd name="adj2" fmla="val -37683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Combien</a:t>
            </a:r>
            <a:r>
              <a:rPr lang="en-US" dirty="0" smtClean="0">
                <a:solidFill>
                  <a:schemeClr val="tx1"/>
                </a:solidFill>
              </a:rPr>
              <a:t> de temps </a:t>
            </a:r>
            <a:r>
              <a:rPr lang="en-US" dirty="0" err="1" smtClean="0">
                <a:solidFill>
                  <a:schemeClr val="tx1"/>
                </a:solidFill>
              </a:rPr>
              <a:t>faut-il</a:t>
            </a:r>
            <a:r>
              <a:rPr lang="en-US" dirty="0" smtClean="0">
                <a:solidFill>
                  <a:schemeClr val="tx1"/>
                </a:solidFill>
              </a:rPr>
              <a:t> pour </a:t>
            </a:r>
            <a:r>
              <a:rPr lang="en-US" dirty="0" err="1" smtClean="0">
                <a:solidFill>
                  <a:schemeClr val="tx1"/>
                </a:solidFill>
              </a:rPr>
              <a:t>aller</a:t>
            </a:r>
            <a:r>
              <a:rPr lang="en-US" dirty="0" smtClean="0">
                <a:solidFill>
                  <a:schemeClr val="tx1"/>
                </a:solidFill>
              </a:rPr>
              <a:t> _______?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0" y="4217557"/>
            <a:ext cx="3447224" cy="816864"/>
          </a:xfrm>
          <a:prstGeom prst="wedgeEllipseCallout">
            <a:avLst>
              <a:gd name="adj1" fmla="val 59715"/>
              <a:gd name="adj2" fmla="val -32847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Il </a:t>
            </a:r>
            <a:r>
              <a:rPr lang="en-US" dirty="0" err="1" smtClean="0">
                <a:solidFill>
                  <a:schemeClr val="tx1"/>
                </a:solidFill>
              </a:rPr>
              <a:t>faut</a:t>
            </a:r>
            <a:r>
              <a:rPr lang="en-US" dirty="0" smtClean="0">
                <a:solidFill>
                  <a:schemeClr val="tx1"/>
                </a:solidFill>
              </a:rPr>
              <a:t> ______ minutes.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9250" y="5616461"/>
            <a:ext cx="3023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CONVERSATION 1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42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87" y="557968"/>
            <a:ext cx="8255000" cy="558800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7126815" y="557968"/>
            <a:ext cx="1893432" cy="816864"/>
          </a:xfrm>
          <a:prstGeom prst="wedgeEllipseCallout">
            <a:avLst>
              <a:gd name="adj1" fmla="val -78438"/>
              <a:gd name="adj2" fmla="val 501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Où</a:t>
            </a:r>
            <a:r>
              <a:rPr lang="en-US" dirty="0" smtClean="0">
                <a:solidFill>
                  <a:schemeClr val="tx1"/>
                </a:solidFill>
              </a:rPr>
              <a:t> se </a:t>
            </a:r>
            <a:r>
              <a:rPr lang="en-US" dirty="0" err="1" smtClean="0">
                <a:solidFill>
                  <a:schemeClr val="tx1"/>
                </a:solidFill>
              </a:rPr>
              <a:t>trouve</a:t>
            </a:r>
            <a:r>
              <a:rPr lang="en-US" dirty="0" smtClean="0">
                <a:solidFill>
                  <a:schemeClr val="tx1"/>
                </a:solidFill>
              </a:rPr>
              <a:t> ________?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7612974" y="1811460"/>
            <a:ext cx="1531026" cy="1230177"/>
          </a:xfrm>
          <a:prstGeom prst="wedgeEllipseCallout">
            <a:avLst>
              <a:gd name="adj1" fmla="val -98185"/>
              <a:gd name="adj2" fmla="val -2634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Ça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ouvre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à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quelle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heure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5068447" y="4076232"/>
            <a:ext cx="3018671" cy="816864"/>
          </a:xfrm>
          <a:prstGeom prst="wedgeEllipseCallout">
            <a:avLst>
              <a:gd name="adj1" fmla="val -74019"/>
              <a:gd name="adj2" fmla="val -27624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Je </a:t>
            </a:r>
            <a:r>
              <a:rPr lang="en-US" dirty="0" err="1" smtClean="0">
                <a:solidFill>
                  <a:schemeClr val="tx1"/>
                </a:solidFill>
              </a:rPr>
              <a:t>suis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perdu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0" y="149536"/>
            <a:ext cx="3447224" cy="816864"/>
          </a:xfrm>
          <a:prstGeom prst="wedgeEllipseCallout">
            <a:avLst>
              <a:gd name="adj1" fmla="val 57394"/>
              <a:gd name="adj2" fmla="val 13016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Excusez-moi</a:t>
            </a:r>
            <a:r>
              <a:rPr lang="en-US" dirty="0" smtClean="0">
                <a:solidFill>
                  <a:schemeClr val="tx1"/>
                </a:solidFill>
              </a:rPr>
              <a:t>! </a:t>
            </a:r>
          </a:p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Pouvez-vous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m’aider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2554352" y="2839861"/>
            <a:ext cx="3447224" cy="816864"/>
          </a:xfrm>
          <a:prstGeom prst="wedgeEllipseCallout">
            <a:avLst>
              <a:gd name="adj1" fmla="val -52263"/>
              <a:gd name="adj2" fmla="val -967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______________ </a:t>
            </a:r>
            <a:r>
              <a:rPr lang="en-US" dirty="0" err="1" smtClean="0">
                <a:solidFill>
                  <a:schemeClr val="tx1"/>
                </a:solidFill>
              </a:rPr>
              <a:t>est</a:t>
            </a:r>
            <a:r>
              <a:rPr lang="en-US" dirty="0" smtClean="0">
                <a:solidFill>
                  <a:schemeClr val="tx1"/>
                </a:solidFill>
              </a:rPr>
              <a:t> _______________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975772" y="3667800"/>
            <a:ext cx="3447224" cy="816864"/>
          </a:xfrm>
          <a:prstGeom prst="wedgeEllipseCallout">
            <a:avLst>
              <a:gd name="adj1" fmla="val -40505"/>
              <a:gd name="adj2" fmla="val -19292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Ça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ouvre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à</a:t>
            </a:r>
            <a:r>
              <a:rPr lang="en-US" dirty="0" smtClean="0">
                <a:solidFill>
                  <a:schemeClr val="tx1"/>
                </a:solidFill>
              </a:rPr>
              <a:t> ___ </a:t>
            </a:r>
            <a:r>
              <a:rPr lang="en-US" dirty="0" err="1" smtClean="0">
                <a:solidFill>
                  <a:schemeClr val="tx1"/>
                </a:solidFill>
              </a:rPr>
              <a:t>heures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7489221" y="3041637"/>
            <a:ext cx="1531026" cy="1230177"/>
          </a:xfrm>
          <a:prstGeom prst="wedgeEllipseCallout">
            <a:avLst>
              <a:gd name="adj1" fmla="val -85987"/>
              <a:gd name="adj2" fmla="val -1143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Ça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ferme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à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quelle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heure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1975772" y="4893096"/>
            <a:ext cx="3447224" cy="816864"/>
          </a:xfrm>
          <a:prstGeom prst="wedgeEllipseCallout">
            <a:avLst>
              <a:gd name="adj1" fmla="val -15584"/>
              <a:gd name="adj2" fmla="val -1083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Ça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ferme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à</a:t>
            </a:r>
            <a:r>
              <a:rPr lang="en-US" dirty="0" smtClean="0">
                <a:solidFill>
                  <a:schemeClr val="tx1"/>
                </a:solidFill>
              </a:rPr>
              <a:t> ___ </a:t>
            </a:r>
            <a:r>
              <a:rPr lang="en-US" dirty="0" err="1" smtClean="0">
                <a:solidFill>
                  <a:schemeClr val="tx1"/>
                </a:solidFill>
              </a:rPr>
              <a:t>heures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11279" y="23673"/>
            <a:ext cx="3023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CONVERSATION 2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0539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210" y="670792"/>
            <a:ext cx="6350000" cy="56388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277964" y="138225"/>
            <a:ext cx="3447224" cy="816864"/>
          </a:xfrm>
          <a:prstGeom prst="wedgeEllipseCallout">
            <a:avLst>
              <a:gd name="adj1" fmla="val -25283"/>
              <a:gd name="adj2" fmla="val 20524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6139653" y="2208344"/>
            <a:ext cx="3171071" cy="816864"/>
          </a:xfrm>
          <a:prstGeom prst="wedgeEllipseCallout">
            <a:avLst>
              <a:gd name="adj1" fmla="val -68469"/>
              <a:gd name="adj2" fmla="val 9262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125330" y="5492728"/>
            <a:ext cx="3018671" cy="816864"/>
          </a:xfrm>
          <a:prstGeom prst="wedgeEllipseCallout">
            <a:avLst>
              <a:gd name="adj1" fmla="val -50829"/>
              <a:gd name="adj2" fmla="val -1832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-60402" y="983048"/>
            <a:ext cx="3447224" cy="816864"/>
          </a:xfrm>
          <a:prstGeom prst="wedgeEllipseCallout">
            <a:avLst>
              <a:gd name="adj1" fmla="val 27804"/>
              <a:gd name="adj2" fmla="val 12037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0" y="3025208"/>
            <a:ext cx="2570070" cy="816864"/>
          </a:xfrm>
          <a:prstGeom prst="wedgeEllipseCallout">
            <a:avLst>
              <a:gd name="adj1" fmla="val 64865"/>
              <a:gd name="adj2" fmla="val 2733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0" y="4436214"/>
            <a:ext cx="2570070" cy="1550161"/>
          </a:xfrm>
          <a:prstGeom prst="wedgeEllipseCallout">
            <a:avLst>
              <a:gd name="adj1" fmla="val 64773"/>
              <a:gd name="adj2" fmla="val -8077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922" y="162757"/>
            <a:ext cx="3023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CONVERSATION 3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923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753" y="1249579"/>
            <a:ext cx="5080000" cy="45042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495141" y="138225"/>
            <a:ext cx="3447224" cy="816864"/>
          </a:xfrm>
          <a:prstGeom prst="wedgeEllipseCallout">
            <a:avLst>
              <a:gd name="adj1" fmla="val -52262"/>
              <a:gd name="adj2" fmla="val 2003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5849177" y="2249653"/>
            <a:ext cx="3171071" cy="816864"/>
          </a:xfrm>
          <a:prstGeom prst="wedgeEllipseCallout">
            <a:avLst>
              <a:gd name="adj1" fmla="val -67208"/>
              <a:gd name="adj2" fmla="val -167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125330" y="5345413"/>
            <a:ext cx="3018671" cy="1294264"/>
          </a:xfrm>
          <a:prstGeom prst="wedgeEllipseCallout">
            <a:avLst>
              <a:gd name="adj1" fmla="val -79651"/>
              <a:gd name="adj2" fmla="val -2237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261313" y="841147"/>
            <a:ext cx="3447224" cy="816864"/>
          </a:xfrm>
          <a:prstGeom prst="wedgeEllipseCallout">
            <a:avLst>
              <a:gd name="adj1" fmla="val 59715"/>
              <a:gd name="adj2" fmla="val 942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0" y="2839861"/>
            <a:ext cx="3447224" cy="816864"/>
          </a:xfrm>
          <a:prstGeom prst="wedgeEllipseCallout">
            <a:avLst>
              <a:gd name="adj1" fmla="val 68708"/>
              <a:gd name="adj2" fmla="val -787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261313" y="5253078"/>
            <a:ext cx="3447224" cy="1386599"/>
          </a:xfrm>
          <a:prstGeom prst="wedgeEllipseCallout">
            <a:avLst>
              <a:gd name="adj1" fmla="val 67258"/>
              <a:gd name="adj2" fmla="val -2265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991" y="189793"/>
            <a:ext cx="3023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CONVERSATION 4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5188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20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Qu’est-ce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qu’il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y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dans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ta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ville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?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500" y="1920478"/>
            <a:ext cx="8229600" cy="631338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Dans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ma </a:t>
            </a:r>
            <a:r>
              <a:rPr lang="en-US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ville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il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y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a . . .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6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57200" y="-296963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Les Opinions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760021" y="961751"/>
            <a:ext cx="79267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À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votre</a:t>
            </a:r>
            <a:r>
              <a:rPr lang="en-US" sz="2400" dirty="0" smtClean="0">
                <a:solidFill>
                  <a:srgbClr val="FF0000"/>
                </a:solidFill>
              </a:rPr>
              <a:t> opinion</a:t>
            </a:r>
            <a:r>
              <a:rPr lang="en-US" sz="2400" dirty="0" smtClean="0"/>
              <a:t>, </a:t>
            </a:r>
            <a:r>
              <a:rPr lang="en-US" sz="2400" dirty="0" err="1" smtClean="0"/>
              <a:t>lequel</a:t>
            </a:r>
            <a:r>
              <a:rPr lang="en-US" sz="2400" dirty="0" smtClean="0"/>
              <a:t> </a:t>
            </a:r>
            <a:r>
              <a:rPr lang="en-US" sz="2400" dirty="0" err="1" smtClean="0"/>
              <a:t>est</a:t>
            </a:r>
            <a:r>
              <a:rPr lang="en-US" sz="2400" dirty="0" smtClean="0"/>
              <a:t> le </a:t>
            </a:r>
            <a:r>
              <a:rPr lang="en-US" sz="2400" dirty="0" err="1" smtClean="0"/>
              <a:t>meilleur</a:t>
            </a:r>
            <a:r>
              <a:rPr lang="en-US" sz="2400" dirty="0" smtClean="0"/>
              <a:t> restaurant?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À </a:t>
            </a:r>
            <a:r>
              <a:rPr lang="en-US" sz="2400" dirty="0" err="1" smtClean="0">
                <a:solidFill>
                  <a:srgbClr val="FF0000"/>
                </a:solidFill>
              </a:rPr>
              <a:t>mon</a:t>
            </a:r>
            <a:r>
              <a:rPr lang="en-US" sz="2400" dirty="0" smtClean="0">
                <a:solidFill>
                  <a:srgbClr val="FF0000"/>
                </a:solidFill>
              </a:rPr>
              <a:t> avis</a:t>
            </a:r>
            <a:r>
              <a:rPr lang="en-US" sz="2400" dirty="0" smtClean="0"/>
              <a:t>, McDonalds </a:t>
            </a:r>
            <a:r>
              <a:rPr lang="en-US" sz="2400" dirty="0" err="1" smtClean="0"/>
              <a:t>est</a:t>
            </a:r>
            <a:r>
              <a:rPr lang="en-US" sz="2400" dirty="0" smtClean="0"/>
              <a:t> le </a:t>
            </a:r>
            <a:r>
              <a:rPr lang="en-US" sz="2400" dirty="0" err="1" smtClean="0"/>
              <a:t>meilleur</a:t>
            </a:r>
            <a:r>
              <a:rPr lang="en-US" sz="2400" dirty="0" smtClean="0"/>
              <a:t>.  </a:t>
            </a:r>
            <a:r>
              <a:rPr lang="en-US" sz="2400" dirty="0" err="1" smtClean="0"/>
              <a:t>C’est</a:t>
            </a:r>
            <a:r>
              <a:rPr lang="en-US" sz="2400" dirty="0" smtClean="0"/>
              <a:t> plus </a:t>
            </a:r>
            <a:r>
              <a:rPr lang="en-US" sz="2400" dirty="0" err="1" smtClean="0"/>
              <a:t>délicieux</a:t>
            </a:r>
            <a:r>
              <a:rPr lang="en-US" sz="2400" dirty="0" smtClean="0"/>
              <a:t>!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Je </a:t>
            </a:r>
            <a:r>
              <a:rPr lang="en-US" sz="2400" dirty="0" err="1" smtClean="0">
                <a:solidFill>
                  <a:srgbClr val="FF0000"/>
                </a:solidFill>
              </a:rPr>
              <a:t>te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recommande</a:t>
            </a:r>
            <a:r>
              <a:rPr lang="en-US" sz="2400" dirty="0" smtClean="0">
                <a:solidFill>
                  <a:srgbClr val="FF0000"/>
                </a:solidFill>
              </a:rPr>
              <a:t> de </a:t>
            </a:r>
            <a:r>
              <a:rPr lang="en-US" sz="2400" dirty="0" smtClean="0"/>
              <a:t>manger </a:t>
            </a:r>
            <a:r>
              <a:rPr lang="en-US" sz="2400" dirty="0" err="1" smtClean="0"/>
              <a:t>à</a:t>
            </a:r>
            <a:r>
              <a:rPr lang="en-US" sz="2400" dirty="0" smtClean="0"/>
              <a:t> Café Rio.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50" y="1361615"/>
            <a:ext cx="1768859" cy="1768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364" y="1515410"/>
            <a:ext cx="2769503" cy="1615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020" y="1555722"/>
            <a:ext cx="2381461" cy="124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91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À </a:t>
            </a:r>
            <a:r>
              <a:rPr lang="en-US" sz="2800" dirty="0" err="1" smtClean="0">
                <a:solidFill>
                  <a:srgbClr val="FF0000"/>
                </a:solidFill>
              </a:rPr>
              <a:t>votre</a:t>
            </a:r>
            <a:r>
              <a:rPr lang="en-US" sz="2800" dirty="0" smtClean="0">
                <a:solidFill>
                  <a:srgbClr val="FF0000"/>
                </a:solidFill>
              </a:rPr>
              <a:t> opinion</a:t>
            </a:r>
            <a:r>
              <a:rPr lang="en-US" sz="2800" dirty="0" smtClean="0"/>
              <a:t>, </a:t>
            </a:r>
            <a:r>
              <a:rPr lang="en-US" sz="2800" dirty="0" err="1" smtClean="0"/>
              <a:t>lequel</a:t>
            </a:r>
            <a:r>
              <a:rPr lang="en-US" sz="2800" dirty="0" smtClean="0"/>
              <a:t> </a:t>
            </a:r>
            <a:r>
              <a:rPr lang="en-US" sz="2800" dirty="0" err="1" smtClean="0"/>
              <a:t>est</a:t>
            </a:r>
            <a:r>
              <a:rPr lang="en-US" sz="2800" dirty="0" smtClean="0"/>
              <a:t> le </a:t>
            </a:r>
            <a:r>
              <a:rPr lang="en-US" sz="2800" dirty="0" err="1" smtClean="0"/>
              <a:t>meilleur</a:t>
            </a:r>
            <a:r>
              <a:rPr lang="en-US" sz="2800" dirty="0" smtClean="0"/>
              <a:t> ________?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386293" y="1417638"/>
            <a:ext cx="154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À </a:t>
            </a:r>
            <a:r>
              <a:rPr lang="en-US" sz="2400" dirty="0" err="1" smtClean="0">
                <a:solidFill>
                  <a:srgbClr val="FF0000"/>
                </a:solidFill>
              </a:rPr>
              <a:t>mon</a:t>
            </a:r>
            <a:r>
              <a:rPr lang="en-US" sz="2400" dirty="0" smtClean="0">
                <a:solidFill>
                  <a:srgbClr val="FF0000"/>
                </a:solidFill>
              </a:rPr>
              <a:t> avis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293849" y="1417638"/>
            <a:ext cx="2874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Je </a:t>
            </a:r>
            <a:r>
              <a:rPr lang="en-US" sz="2400" dirty="0" err="1" smtClean="0">
                <a:solidFill>
                  <a:srgbClr val="FF0000"/>
                </a:solidFill>
              </a:rPr>
              <a:t>te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recommande</a:t>
            </a:r>
            <a:r>
              <a:rPr lang="en-US" sz="2400" dirty="0" smtClean="0">
                <a:solidFill>
                  <a:srgbClr val="FF0000"/>
                </a:solidFill>
              </a:rPr>
              <a:t> de </a:t>
            </a:r>
            <a:endParaRPr lang="en-US" sz="2400" dirty="0"/>
          </a:p>
        </p:txBody>
      </p:sp>
      <p:grpSp>
        <p:nvGrpSpPr>
          <p:cNvPr id="3" name="Group 9"/>
          <p:cNvGrpSpPr/>
          <p:nvPr/>
        </p:nvGrpSpPr>
        <p:grpSpPr>
          <a:xfrm>
            <a:off x="823872" y="1879302"/>
            <a:ext cx="2908248" cy="1650071"/>
            <a:chOff x="823872" y="1879302"/>
            <a:chExt cx="2908248" cy="16500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3872" y="1879302"/>
              <a:ext cx="2908248" cy="16500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86292" y="2222197"/>
              <a:ext cx="1776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FF00"/>
                  </a:solidFill>
                </a:rPr>
                <a:t>le </a:t>
              </a:r>
              <a:r>
                <a:rPr lang="en-US" sz="2400" b="1" dirty="0" err="1" smtClean="0">
                  <a:solidFill>
                    <a:srgbClr val="00FF00"/>
                  </a:solidFill>
                </a:rPr>
                <a:t>lac</a:t>
              </a:r>
              <a:r>
                <a:rPr lang="en-US" sz="2400" b="1" dirty="0" smtClean="0">
                  <a:solidFill>
                    <a:srgbClr val="00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FF00"/>
                  </a:solidFill>
                </a:rPr>
                <a:t>d’Utah</a:t>
              </a:r>
              <a:endParaRPr lang="en-US" sz="2400" b="1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688136" y="1879302"/>
            <a:ext cx="2070100" cy="1650071"/>
            <a:chOff x="5688136" y="1879302"/>
            <a:chExt cx="2070100" cy="16500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8136" y="1879302"/>
              <a:ext cx="2070100" cy="165007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81337" y="2222197"/>
              <a:ext cx="1310275" cy="830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FF00"/>
                  </a:solidFill>
                </a:rPr>
                <a:t>le </a:t>
              </a:r>
              <a:r>
                <a:rPr lang="en-US" sz="2400" b="1" dirty="0" err="1" smtClean="0">
                  <a:solidFill>
                    <a:srgbClr val="00FF00"/>
                  </a:solidFill>
                </a:rPr>
                <a:t>lac</a:t>
              </a:r>
              <a:r>
                <a:rPr lang="en-US" sz="2400" b="1" dirty="0" smtClean="0">
                  <a:solidFill>
                    <a:srgbClr val="00FF00"/>
                  </a:solidFill>
                </a:rPr>
                <a:t> de </a:t>
              </a:r>
            </a:p>
            <a:p>
              <a:r>
                <a:rPr lang="en-US" sz="2400" b="1" dirty="0" smtClean="0">
                  <a:solidFill>
                    <a:srgbClr val="00FF00"/>
                  </a:solidFill>
                </a:rPr>
                <a:t>Salt Lake</a:t>
              </a:r>
              <a:endParaRPr lang="en-US" sz="2400" b="1" dirty="0">
                <a:solidFill>
                  <a:srgbClr val="00FF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85" y="3529373"/>
            <a:ext cx="3000429" cy="16318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122" y="3529373"/>
            <a:ext cx="3810000" cy="191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À </a:t>
            </a:r>
            <a:r>
              <a:rPr lang="en-US" sz="2800" dirty="0" err="1" smtClean="0">
                <a:solidFill>
                  <a:srgbClr val="FF0000"/>
                </a:solidFill>
              </a:rPr>
              <a:t>votre</a:t>
            </a:r>
            <a:r>
              <a:rPr lang="en-US" sz="2800" dirty="0" smtClean="0">
                <a:solidFill>
                  <a:srgbClr val="FF0000"/>
                </a:solidFill>
              </a:rPr>
              <a:t> opinion</a:t>
            </a:r>
            <a:r>
              <a:rPr lang="en-US" sz="2800" dirty="0" smtClean="0"/>
              <a:t>, </a:t>
            </a:r>
            <a:r>
              <a:rPr lang="en-US" sz="2800" dirty="0" err="1" smtClean="0"/>
              <a:t>laquelle</a:t>
            </a:r>
            <a:r>
              <a:rPr lang="en-US" sz="2800" dirty="0" smtClean="0"/>
              <a:t> </a:t>
            </a:r>
            <a:r>
              <a:rPr lang="en-US" sz="2800" dirty="0" err="1" smtClean="0"/>
              <a:t>est</a:t>
            </a:r>
            <a:r>
              <a:rPr lang="en-US" sz="2800" dirty="0" smtClean="0"/>
              <a:t> la </a:t>
            </a:r>
            <a:r>
              <a:rPr lang="en-US" sz="2800" dirty="0" err="1" smtClean="0"/>
              <a:t>meilleure</a:t>
            </a:r>
            <a:r>
              <a:rPr lang="en-US" sz="2800" dirty="0" smtClean="0"/>
              <a:t> ________?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386292" y="1417637"/>
            <a:ext cx="154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À </a:t>
            </a:r>
            <a:r>
              <a:rPr lang="en-US" sz="2400" dirty="0" err="1" smtClean="0">
                <a:solidFill>
                  <a:srgbClr val="FF0000"/>
                </a:solidFill>
              </a:rPr>
              <a:t>mon</a:t>
            </a:r>
            <a:r>
              <a:rPr lang="en-US" sz="2400" dirty="0" smtClean="0">
                <a:solidFill>
                  <a:srgbClr val="FF0000"/>
                </a:solidFill>
              </a:rPr>
              <a:t> avis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293848" y="1417637"/>
            <a:ext cx="2874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Je </a:t>
            </a:r>
            <a:r>
              <a:rPr lang="en-US" sz="2400" dirty="0" err="1" smtClean="0">
                <a:solidFill>
                  <a:srgbClr val="FF0000"/>
                </a:solidFill>
              </a:rPr>
              <a:t>te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recommande</a:t>
            </a:r>
            <a:r>
              <a:rPr lang="en-US" sz="2400" dirty="0" smtClean="0">
                <a:solidFill>
                  <a:srgbClr val="FF0000"/>
                </a:solidFill>
              </a:rPr>
              <a:t> de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90" y="1890182"/>
            <a:ext cx="4110113" cy="1620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711" y="1890182"/>
            <a:ext cx="4434097" cy="169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90" y="3748422"/>
            <a:ext cx="4110113" cy="13950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2710" y="3748423"/>
            <a:ext cx="4454957" cy="13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8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À </a:t>
            </a:r>
            <a:r>
              <a:rPr lang="en-US" sz="2800" dirty="0" err="1" smtClean="0">
                <a:solidFill>
                  <a:srgbClr val="FF0000"/>
                </a:solidFill>
              </a:rPr>
              <a:t>votre</a:t>
            </a:r>
            <a:r>
              <a:rPr lang="en-US" sz="2800" dirty="0" smtClean="0">
                <a:solidFill>
                  <a:srgbClr val="FF0000"/>
                </a:solidFill>
              </a:rPr>
              <a:t> opinion</a:t>
            </a:r>
            <a:r>
              <a:rPr lang="en-US" sz="2800" dirty="0" smtClean="0"/>
              <a:t>, </a:t>
            </a:r>
            <a:r>
              <a:rPr lang="en-US" sz="2800" dirty="0" err="1" smtClean="0"/>
              <a:t>lequel</a:t>
            </a:r>
            <a:r>
              <a:rPr lang="en-US" sz="2800" dirty="0" smtClean="0"/>
              <a:t> </a:t>
            </a:r>
            <a:r>
              <a:rPr lang="en-US" sz="2800" dirty="0" err="1" smtClean="0"/>
              <a:t>est</a:t>
            </a:r>
            <a:r>
              <a:rPr lang="en-US" sz="2800" dirty="0" smtClean="0"/>
              <a:t> le </a:t>
            </a:r>
            <a:r>
              <a:rPr lang="en-US" sz="2800" dirty="0" err="1" smtClean="0"/>
              <a:t>pire</a:t>
            </a:r>
            <a:r>
              <a:rPr lang="en-US" sz="2800" dirty="0" smtClean="0"/>
              <a:t> ________?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386292" y="1417637"/>
            <a:ext cx="154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À </a:t>
            </a:r>
            <a:r>
              <a:rPr lang="en-US" sz="2400" dirty="0" err="1" smtClean="0">
                <a:solidFill>
                  <a:srgbClr val="FF0000"/>
                </a:solidFill>
              </a:rPr>
              <a:t>mon</a:t>
            </a:r>
            <a:r>
              <a:rPr lang="en-US" sz="2400" dirty="0" smtClean="0">
                <a:solidFill>
                  <a:srgbClr val="FF0000"/>
                </a:solidFill>
              </a:rPr>
              <a:t> avis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293848" y="1417637"/>
            <a:ext cx="2874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Je </a:t>
            </a:r>
            <a:r>
              <a:rPr lang="en-US" sz="2400" dirty="0" err="1" smtClean="0">
                <a:solidFill>
                  <a:srgbClr val="FF0000"/>
                </a:solidFill>
              </a:rPr>
              <a:t>te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recommande</a:t>
            </a:r>
            <a:r>
              <a:rPr lang="en-US" sz="2400" dirty="0" smtClean="0">
                <a:solidFill>
                  <a:srgbClr val="FF0000"/>
                </a:solidFill>
              </a:rPr>
              <a:t> de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73" y="2290381"/>
            <a:ext cx="3024540" cy="1390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128" y="2290381"/>
            <a:ext cx="3449834" cy="1437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99" y="3861404"/>
            <a:ext cx="3897515" cy="1067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128" y="3727812"/>
            <a:ext cx="3403600" cy="131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0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CLOCHETTE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1.  Can you help me?</a:t>
            </a:r>
          </a:p>
          <a:p>
            <a:r>
              <a:rPr lang="en-US" dirty="0" smtClean="0"/>
              <a:t>2.  How do you get to the airport?</a:t>
            </a:r>
          </a:p>
          <a:p>
            <a:r>
              <a:rPr lang="en-US" dirty="0" smtClean="0"/>
              <a:t>3.  I’m looking for the best cafe.</a:t>
            </a:r>
          </a:p>
          <a:p>
            <a:r>
              <a:rPr lang="en-US" dirty="0" smtClean="0"/>
              <a:t>4.  I recommend Café Rio.</a:t>
            </a:r>
          </a:p>
          <a:p>
            <a:r>
              <a:rPr lang="en-US" dirty="0" smtClean="0"/>
              <a:t>5.  What time does it open?</a:t>
            </a:r>
          </a:p>
          <a:p>
            <a:r>
              <a:rPr lang="en-US" dirty="0" smtClean="0"/>
              <a:t>6.  It opens at 3:00.</a:t>
            </a:r>
          </a:p>
          <a:p>
            <a:r>
              <a:rPr lang="en-US" dirty="0" smtClean="0"/>
              <a:t>7.  What time does it close?</a:t>
            </a:r>
          </a:p>
          <a:p>
            <a:r>
              <a:rPr lang="en-US" dirty="0" smtClean="0"/>
              <a:t>8.  It closes at 9:30.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11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À </a:t>
            </a:r>
            <a:r>
              <a:rPr lang="en-US" sz="2800" dirty="0" err="1" smtClean="0">
                <a:solidFill>
                  <a:srgbClr val="FF0000"/>
                </a:solidFill>
              </a:rPr>
              <a:t>votre</a:t>
            </a:r>
            <a:r>
              <a:rPr lang="en-US" sz="2800" dirty="0" smtClean="0">
                <a:solidFill>
                  <a:srgbClr val="FF0000"/>
                </a:solidFill>
              </a:rPr>
              <a:t> opinion</a:t>
            </a:r>
            <a:r>
              <a:rPr lang="en-US" sz="2800" dirty="0" smtClean="0"/>
              <a:t>, </a:t>
            </a:r>
            <a:r>
              <a:rPr lang="en-US" sz="2800" dirty="0" err="1" smtClean="0"/>
              <a:t>laquelle</a:t>
            </a:r>
            <a:r>
              <a:rPr lang="en-US" sz="2800" dirty="0" smtClean="0"/>
              <a:t> </a:t>
            </a:r>
            <a:r>
              <a:rPr lang="en-US" sz="2800" dirty="0" err="1" smtClean="0"/>
              <a:t>est</a:t>
            </a:r>
            <a:r>
              <a:rPr lang="en-US" sz="2800" dirty="0" smtClean="0"/>
              <a:t> la </a:t>
            </a:r>
            <a:r>
              <a:rPr lang="en-US" sz="2800" dirty="0" err="1" smtClean="0"/>
              <a:t>pire</a:t>
            </a:r>
            <a:r>
              <a:rPr lang="en-US" sz="2800" dirty="0" smtClean="0"/>
              <a:t> ________?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386293" y="1417638"/>
            <a:ext cx="1544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À </a:t>
            </a:r>
            <a:r>
              <a:rPr lang="en-US" sz="2400" dirty="0" err="1" smtClean="0">
                <a:solidFill>
                  <a:srgbClr val="FF0000"/>
                </a:solidFill>
              </a:rPr>
              <a:t>mon</a:t>
            </a:r>
            <a:r>
              <a:rPr lang="en-US" sz="2400" dirty="0" smtClean="0">
                <a:solidFill>
                  <a:srgbClr val="FF0000"/>
                </a:solidFill>
              </a:rPr>
              <a:t> avis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293849" y="1417638"/>
            <a:ext cx="2874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Je </a:t>
            </a:r>
            <a:r>
              <a:rPr lang="en-US" sz="2400" dirty="0" err="1" smtClean="0">
                <a:solidFill>
                  <a:srgbClr val="FF0000"/>
                </a:solidFill>
              </a:rPr>
              <a:t>te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recommande</a:t>
            </a:r>
            <a:r>
              <a:rPr lang="en-US" sz="2400" dirty="0" smtClean="0">
                <a:solidFill>
                  <a:srgbClr val="FF0000"/>
                </a:solidFill>
              </a:rPr>
              <a:t> de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33673"/>
            <a:ext cx="3657600" cy="2266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49" y="2033191"/>
            <a:ext cx="3098800" cy="2166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849" y="4148667"/>
            <a:ext cx="3048000" cy="2709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353057"/>
            <a:ext cx="46228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4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0" y="200271"/>
            <a:ext cx="9144001" cy="6372225"/>
            <a:chOff x="0" y="200271"/>
            <a:chExt cx="9144001" cy="6372225"/>
          </a:xfrm>
        </p:grpSpPr>
        <p:grpSp>
          <p:nvGrpSpPr>
            <p:cNvPr id="49" name="Group 48"/>
            <p:cNvGrpSpPr/>
            <p:nvPr/>
          </p:nvGrpSpPr>
          <p:grpSpPr>
            <a:xfrm>
              <a:off x="0" y="200271"/>
              <a:ext cx="9144001" cy="6372225"/>
              <a:chOff x="0" y="200271"/>
              <a:chExt cx="9144001" cy="6372225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0" y="200271"/>
                <a:ext cx="9144001" cy="6372225"/>
                <a:chOff x="-1" y="200271"/>
                <a:chExt cx="9144001" cy="6372225"/>
              </a:xfrm>
            </p:grpSpPr>
            <p:pic>
              <p:nvPicPr>
                <p:cNvPr id="4" name="Picture 3" descr="clip-art-us-map-27.jpg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1" y="200271"/>
                  <a:ext cx="9144001" cy="6372225"/>
                </a:xfrm>
                <a:prstGeom prst="rect">
                  <a:avLst/>
                </a:prstGeom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769012" y="4914841"/>
                  <a:ext cx="1377300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le restaurant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3412326" y="5606345"/>
                  <a:ext cx="811227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le </a:t>
                  </a:r>
                  <a:r>
                    <a:rPr lang="en-US" dirty="0" err="1" smtClean="0">
                      <a:solidFill>
                        <a:prstClr val="black"/>
                      </a:solidFill>
                    </a:rPr>
                    <a:t>parc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7074844" y="4993601"/>
                  <a:ext cx="813481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solidFill>
                        <a:prstClr val="black"/>
                      </a:solidFill>
                    </a:rPr>
                    <a:t>l’église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2113786" y="3243639"/>
                  <a:ext cx="1086355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le </a:t>
                  </a:r>
                  <a:r>
                    <a:rPr lang="en-US" dirty="0" err="1" smtClean="0">
                      <a:solidFill>
                        <a:prstClr val="black"/>
                      </a:solidFill>
                    </a:rPr>
                    <a:t>cinéma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5577023" y="1959077"/>
                  <a:ext cx="950538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solidFill>
                        <a:prstClr val="black"/>
                      </a:solidFill>
                    </a:rPr>
                    <a:t>l’hôpital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1235106" y="4159188"/>
                  <a:ext cx="1250688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la boutique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6468491" y="684041"/>
                  <a:ext cx="913569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le </a:t>
                  </a:r>
                  <a:r>
                    <a:rPr lang="en-US" dirty="0" err="1" smtClean="0">
                      <a:solidFill>
                        <a:prstClr val="black"/>
                      </a:solidFill>
                    </a:rPr>
                    <a:t>stade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1787272" y="1774411"/>
                  <a:ext cx="1030338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le </a:t>
                  </a:r>
                  <a:r>
                    <a:rPr lang="en-US" dirty="0" err="1" smtClean="0">
                      <a:solidFill>
                        <a:prstClr val="black"/>
                      </a:solidFill>
                    </a:rPr>
                    <a:t>musée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88532" y="2874307"/>
                  <a:ext cx="1594457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la </a:t>
                  </a:r>
                  <a:r>
                    <a:rPr lang="en-US" dirty="0" err="1" smtClean="0">
                      <a:solidFill>
                        <a:prstClr val="black"/>
                      </a:solidFill>
                    </a:rPr>
                    <a:t>bibliothèque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4121771" y="1491295"/>
                  <a:ext cx="920782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la </a:t>
                  </a:r>
                  <a:r>
                    <a:rPr lang="en-US" dirty="0" err="1" smtClean="0">
                      <a:solidFill>
                        <a:prstClr val="black"/>
                      </a:solidFill>
                    </a:rPr>
                    <a:t>poste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6295852" y="3428305"/>
                  <a:ext cx="778992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solidFill>
                        <a:prstClr val="black"/>
                      </a:solidFill>
                    </a:rPr>
                    <a:t>l’école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7904530" y="1675961"/>
                  <a:ext cx="959104" cy="646331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le grand</a:t>
                  </a:r>
                </a:p>
                <a:p>
                  <a:r>
                    <a:rPr lang="en-US" dirty="0" err="1" smtClean="0">
                      <a:solidFill>
                        <a:prstClr val="black"/>
                      </a:solidFill>
                    </a:rPr>
                    <a:t>magasin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3343411" y="3086119"/>
                  <a:ext cx="437258" cy="22031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41244" y="3612971"/>
                  <a:ext cx="806796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err="1" smtClean="0">
                      <a:solidFill>
                        <a:prstClr val="black"/>
                      </a:solidFill>
                    </a:rPr>
                    <a:t>l’hôtel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3780669" y="3058973"/>
                  <a:ext cx="1261884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les </a:t>
                  </a:r>
                  <a:r>
                    <a:rPr lang="en-US" dirty="0" err="1" smtClean="0">
                      <a:solidFill>
                        <a:prstClr val="black"/>
                      </a:solidFill>
                    </a:rPr>
                    <a:t>bureaux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7486334" y="4159188"/>
                  <a:ext cx="1553205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la discothèque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5042553" y="1306629"/>
                <a:ext cx="2290561" cy="369332"/>
              </a:xfrm>
              <a:prstGeom prst="rect">
                <a:avLst/>
              </a:prstGeom>
              <a:noFill/>
              <a:effectLst>
                <a:glow rad="76200">
                  <a:srgbClr val="CCFFCC">
                    <a:alpha val="75000"/>
                  </a:srgbClr>
                </a:glow>
                <a:outerShdw dist="38100" dir="2700000" algn="tl" rotWithShape="0">
                  <a:srgbClr val="00FF00"/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  <a:latin typeface="Capitals"/>
                    <a:cs typeface="Capitals"/>
                  </a:rPr>
                  <a:t>Avenue George V </a:t>
                </a:r>
                <a:endParaRPr lang="en-US" b="1" dirty="0">
                  <a:solidFill>
                    <a:srgbClr val="FFFF00"/>
                  </a:solidFill>
                  <a:latin typeface="Capitals"/>
                  <a:cs typeface="Capital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173687" y="4430070"/>
                <a:ext cx="2892100" cy="369332"/>
              </a:xfrm>
              <a:prstGeom prst="rect">
                <a:avLst/>
              </a:prstGeom>
              <a:noFill/>
              <a:effectLst>
                <a:glow rad="76200">
                  <a:srgbClr val="CCFFCC">
                    <a:alpha val="75000"/>
                  </a:srgbClr>
                </a:glow>
                <a:outerShdw dist="38100" dir="2700000" algn="tl" rotWithShape="0">
                  <a:srgbClr val="00FF00"/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  <a:latin typeface="Capitals"/>
                    <a:cs typeface="Capitals"/>
                  </a:rPr>
                  <a:t>Boulevard St. Michel</a:t>
                </a:r>
                <a:endParaRPr lang="en-US" b="1" dirty="0">
                  <a:solidFill>
                    <a:srgbClr val="FFFF00"/>
                  </a:solidFill>
                  <a:latin typeface="Capitals"/>
                  <a:cs typeface="Capitals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389243" y="2716787"/>
                <a:ext cx="2441694" cy="369332"/>
              </a:xfrm>
              <a:prstGeom prst="rect">
                <a:avLst/>
              </a:prstGeom>
              <a:noFill/>
              <a:effectLst>
                <a:glow rad="76200">
                  <a:srgbClr val="CCFFCC">
                    <a:alpha val="75000"/>
                  </a:srgbClr>
                </a:glow>
                <a:outerShdw dist="38100" dir="2700000" algn="tl" rotWithShape="0">
                  <a:srgbClr val="00FF00"/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  <a:latin typeface="Capitals"/>
                    <a:cs typeface="Capitals"/>
                  </a:rPr>
                  <a:t>Rue Saint-</a:t>
                </a:r>
                <a:r>
                  <a:rPr lang="en-US" b="1" dirty="0" err="1" smtClean="0">
                    <a:solidFill>
                      <a:srgbClr val="FFFF00"/>
                    </a:solidFill>
                    <a:latin typeface="Capitals"/>
                    <a:cs typeface="Capitals"/>
                  </a:rPr>
                  <a:t>Sulpice</a:t>
                </a:r>
                <a:endParaRPr lang="en-US" b="1" dirty="0">
                  <a:solidFill>
                    <a:srgbClr val="FFFF00"/>
                  </a:solidFill>
                  <a:latin typeface="Capitals"/>
                  <a:cs typeface="Capitals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 rot="21059034">
                <a:off x="7273657" y="1743563"/>
                <a:ext cx="307216" cy="2862323"/>
              </a:xfrm>
              <a:prstGeom prst="rect">
                <a:avLst/>
              </a:prstGeom>
              <a:noFill/>
              <a:effectLst>
                <a:glow rad="76200">
                  <a:srgbClr val="CCFFCC">
                    <a:alpha val="75000"/>
                  </a:srgbClr>
                </a:glow>
                <a:outerShdw dist="38100" dir="2700000" algn="tl" rotWithShape="0">
                  <a:srgbClr val="00FF00"/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  <a:latin typeface="Capitals"/>
                    <a:cs typeface="Capitals"/>
                  </a:rPr>
                  <a:t>Rue </a:t>
                </a:r>
                <a:r>
                  <a:rPr lang="en-US" b="1" dirty="0" err="1" smtClean="0">
                    <a:solidFill>
                      <a:srgbClr val="FFFF00"/>
                    </a:solidFill>
                    <a:latin typeface="Capitals"/>
                    <a:cs typeface="Capitals"/>
                  </a:rPr>
                  <a:t>Monge</a:t>
                </a:r>
                <a:endParaRPr lang="en-US" b="1" dirty="0">
                  <a:solidFill>
                    <a:srgbClr val="FFFF00"/>
                  </a:solidFill>
                  <a:latin typeface="Capitals"/>
                  <a:cs typeface="Capitals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3091434" y="2347455"/>
              <a:ext cx="897677" cy="369332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la place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40764" y="198984"/>
            <a:ext cx="414448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prstClr val="black"/>
                </a:solidFill>
              </a:rPr>
              <a:t>Comment </a:t>
            </a:r>
            <a:r>
              <a:rPr lang="en-US" sz="3200" b="1" dirty="0" err="1" smtClean="0">
                <a:solidFill>
                  <a:prstClr val="black"/>
                </a:solidFill>
              </a:rPr>
              <a:t>allez-vous</a:t>
            </a:r>
            <a:r>
              <a:rPr lang="en-US" sz="3200" b="1" dirty="0" smtClean="0">
                <a:solidFill>
                  <a:prstClr val="black"/>
                </a:solidFill>
              </a:rPr>
              <a:t> ….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38594" y="198984"/>
            <a:ext cx="201970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err="1" smtClean="0">
                <a:solidFill>
                  <a:prstClr val="black"/>
                </a:solidFill>
              </a:rPr>
              <a:t>à</a:t>
            </a:r>
            <a:r>
              <a:rPr lang="en-US" sz="3200" b="1" dirty="0" smtClean="0">
                <a:solidFill>
                  <a:prstClr val="black"/>
                </a:solidFill>
              </a:rPr>
              <a:t> la poste?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29" name="5-Point Star 28"/>
          <p:cNvSpPr/>
          <p:nvPr/>
        </p:nvSpPr>
        <p:spPr>
          <a:xfrm>
            <a:off x="8533429" y="4378384"/>
            <a:ext cx="422969" cy="467783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2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0" y="200271"/>
            <a:ext cx="9144001" cy="6372225"/>
            <a:chOff x="0" y="200271"/>
            <a:chExt cx="9144001" cy="6372225"/>
          </a:xfrm>
        </p:grpSpPr>
        <p:grpSp>
          <p:nvGrpSpPr>
            <p:cNvPr id="49" name="Group 48"/>
            <p:cNvGrpSpPr/>
            <p:nvPr/>
          </p:nvGrpSpPr>
          <p:grpSpPr>
            <a:xfrm>
              <a:off x="0" y="200271"/>
              <a:ext cx="9144001" cy="6372225"/>
              <a:chOff x="0" y="200271"/>
              <a:chExt cx="9144001" cy="6372225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0" y="200271"/>
                <a:ext cx="9144001" cy="6372225"/>
                <a:chOff x="-1" y="200271"/>
                <a:chExt cx="9144001" cy="6372225"/>
              </a:xfrm>
            </p:grpSpPr>
            <p:pic>
              <p:nvPicPr>
                <p:cNvPr id="4" name="Picture 3" descr="clip-art-us-map-27.jpg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1" y="200271"/>
                  <a:ext cx="9144001" cy="6372225"/>
                </a:xfrm>
                <a:prstGeom prst="rect">
                  <a:avLst/>
                </a:prstGeom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769012" y="4914841"/>
                  <a:ext cx="1377300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le restaurant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3412326" y="5606345"/>
                  <a:ext cx="811227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le </a:t>
                  </a:r>
                  <a:r>
                    <a:rPr lang="en-US" dirty="0" err="1" smtClean="0">
                      <a:solidFill>
                        <a:prstClr val="black"/>
                      </a:solidFill>
                    </a:rPr>
                    <a:t>parc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7074844" y="4993601"/>
                  <a:ext cx="813481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solidFill>
                        <a:prstClr val="black"/>
                      </a:solidFill>
                    </a:rPr>
                    <a:t>l’église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2113786" y="3243639"/>
                  <a:ext cx="1086355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le </a:t>
                  </a:r>
                  <a:r>
                    <a:rPr lang="en-US" dirty="0" err="1" smtClean="0">
                      <a:solidFill>
                        <a:prstClr val="black"/>
                      </a:solidFill>
                    </a:rPr>
                    <a:t>cinéma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5577023" y="1959077"/>
                  <a:ext cx="950538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solidFill>
                        <a:prstClr val="black"/>
                      </a:solidFill>
                    </a:rPr>
                    <a:t>l’hôpital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1235106" y="4159188"/>
                  <a:ext cx="1250688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la boutique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6468491" y="684041"/>
                  <a:ext cx="913569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le </a:t>
                  </a:r>
                  <a:r>
                    <a:rPr lang="en-US" dirty="0" err="1" smtClean="0">
                      <a:solidFill>
                        <a:prstClr val="black"/>
                      </a:solidFill>
                    </a:rPr>
                    <a:t>stade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1787272" y="1774411"/>
                  <a:ext cx="1030338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le </a:t>
                  </a:r>
                  <a:r>
                    <a:rPr lang="en-US" dirty="0" err="1" smtClean="0">
                      <a:solidFill>
                        <a:prstClr val="black"/>
                      </a:solidFill>
                    </a:rPr>
                    <a:t>musée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88532" y="2874307"/>
                  <a:ext cx="1594457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la </a:t>
                  </a:r>
                  <a:r>
                    <a:rPr lang="en-US" dirty="0" err="1" smtClean="0">
                      <a:solidFill>
                        <a:prstClr val="black"/>
                      </a:solidFill>
                    </a:rPr>
                    <a:t>bibliothèque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4121771" y="1491295"/>
                  <a:ext cx="920782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la </a:t>
                  </a:r>
                  <a:r>
                    <a:rPr lang="en-US" dirty="0" err="1" smtClean="0">
                      <a:solidFill>
                        <a:prstClr val="black"/>
                      </a:solidFill>
                    </a:rPr>
                    <a:t>poste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6295852" y="3428305"/>
                  <a:ext cx="778992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err="1" smtClean="0">
                      <a:solidFill>
                        <a:prstClr val="black"/>
                      </a:solidFill>
                    </a:rPr>
                    <a:t>l’école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7904530" y="1675961"/>
                  <a:ext cx="959104" cy="646331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le grand</a:t>
                  </a:r>
                </a:p>
                <a:p>
                  <a:r>
                    <a:rPr lang="en-US" dirty="0" err="1" smtClean="0">
                      <a:solidFill>
                        <a:prstClr val="black"/>
                      </a:solidFill>
                    </a:rPr>
                    <a:t>magasin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3343411" y="3086119"/>
                  <a:ext cx="437258" cy="22031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41244" y="3612971"/>
                  <a:ext cx="806796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err="1" smtClean="0">
                      <a:solidFill>
                        <a:prstClr val="black"/>
                      </a:solidFill>
                    </a:rPr>
                    <a:t>l’hôtel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3780669" y="3058973"/>
                  <a:ext cx="1261884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les </a:t>
                  </a:r>
                  <a:r>
                    <a:rPr lang="en-US" dirty="0" err="1" smtClean="0">
                      <a:solidFill>
                        <a:prstClr val="black"/>
                      </a:solidFill>
                    </a:rPr>
                    <a:t>bureaux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7486334" y="4159188"/>
                  <a:ext cx="1553205" cy="369332"/>
                </a:xfrm>
                <a:prstGeom prst="rect">
                  <a:avLst/>
                </a:prstGeom>
                <a:solidFill>
                  <a:schemeClr val="bg1">
                    <a:alpha val="54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la discothèque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5042553" y="1306629"/>
                <a:ext cx="2290561" cy="369332"/>
              </a:xfrm>
              <a:prstGeom prst="rect">
                <a:avLst/>
              </a:prstGeom>
              <a:noFill/>
              <a:effectLst>
                <a:glow rad="76200">
                  <a:srgbClr val="CCFFCC">
                    <a:alpha val="75000"/>
                  </a:srgbClr>
                </a:glow>
                <a:outerShdw dist="38100" dir="2700000" algn="tl" rotWithShape="0">
                  <a:srgbClr val="00FF00"/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  <a:latin typeface="Capitals"/>
                    <a:cs typeface="Capitals"/>
                  </a:rPr>
                  <a:t>Avenue George V </a:t>
                </a:r>
                <a:endParaRPr lang="en-US" b="1" dirty="0">
                  <a:solidFill>
                    <a:srgbClr val="FFFF00"/>
                  </a:solidFill>
                  <a:latin typeface="Capitals"/>
                  <a:cs typeface="Capital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173687" y="4430070"/>
                <a:ext cx="2892100" cy="369332"/>
              </a:xfrm>
              <a:prstGeom prst="rect">
                <a:avLst/>
              </a:prstGeom>
              <a:noFill/>
              <a:effectLst>
                <a:glow rad="76200">
                  <a:srgbClr val="CCFFCC">
                    <a:alpha val="75000"/>
                  </a:srgbClr>
                </a:glow>
                <a:outerShdw dist="38100" dir="2700000" algn="tl" rotWithShape="0">
                  <a:srgbClr val="00FF00"/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  <a:latin typeface="Capitals"/>
                    <a:cs typeface="Capitals"/>
                  </a:rPr>
                  <a:t>Boulevard St. Michel</a:t>
                </a:r>
                <a:endParaRPr lang="en-US" b="1" dirty="0">
                  <a:solidFill>
                    <a:srgbClr val="FFFF00"/>
                  </a:solidFill>
                  <a:latin typeface="Capitals"/>
                  <a:cs typeface="Capitals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389243" y="2716787"/>
                <a:ext cx="2441694" cy="369332"/>
              </a:xfrm>
              <a:prstGeom prst="rect">
                <a:avLst/>
              </a:prstGeom>
              <a:noFill/>
              <a:effectLst>
                <a:glow rad="76200">
                  <a:srgbClr val="CCFFCC">
                    <a:alpha val="75000"/>
                  </a:srgbClr>
                </a:glow>
                <a:outerShdw dist="38100" dir="2700000" algn="tl" rotWithShape="0">
                  <a:srgbClr val="00FF00"/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  <a:latin typeface="Capitals"/>
                    <a:cs typeface="Capitals"/>
                  </a:rPr>
                  <a:t>Rue Saint-</a:t>
                </a:r>
                <a:r>
                  <a:rPr lang="en-US" b="1" dirty="0" err="1" smtClean="0">
                    <a:solidFill>
                      <a:srgbClr val="FFFF00"/>
                    </a:solidFill>
                    <a:latin typeface="Capitals"/>
                    <a:cs typeface="Capitals"/>
                  </a:rPr>
                  <a:t>Sulpice</a:t>
                </a:r>
                <a:endParaRPr lang="en-US" b="1" dirty="0">
                  <a:solidFill>
                    <a:srgbClr val="FFFF00"/>
                  </a:solidFill>
                  <a:latin typeface="Capitals"/>
                  <a:cs typeface="Capitals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 rot="21059034">
                <a:off x="7273657" y="1743563"/>
                <a:ext cx="307216" cy="2862323"/>
              </a:xfrm>
              <a:prstGeom prst="rect">
                <a:avLst/>
              </a:prstGeom>
              <a:noFill/>
              <a:effectLst>
                <a:glow rad="76200">
                  <a:srgbClr val="CCFFCC">
                    <a:alpha val="75000"/>
                  </a:srgbClr>
                </a:glow>
                <a:outerShdw dist="38100" dir="2700000" algn="tl" rotWithShape="0">
                  <a:srgbClr val="00FF00"/>
                </a:outerShdw>
              </a:effectLst>
              <a:scene3d>
                <a:camera prst="orthographicFront"/>
                <a:lightRig rig="threePt" dir="t"/>
              </a:scene3d>
              <a:sp3d>
                <a:bevelB w="114300" prst="artDeco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  <a:latin typeface="Capitals"/>
                    <a:cs typeface="Capitals"/>
                  </a:rPr>
                  <a:t>Rue </a:t>
                </a:r>
                <a:r>
                  <a:rPr lang="en-US" b="1" dirty="0" err="1" smtClean="0">
                    <a:solidFill>
                      <a:srgbClr val="FFFF00"/>
                    </a:solidFill>
                    <a:latin typeface="Capitals"/>
                    <a:cs typeface="Capitals"/>
                  </a:rPr>
                  <a:t>Monge</a:t>
                </a:r>
                <a:endParaRPr lang="en-US" b="1" dirty="0">
                  <a:solidFill>
                    <a:srgbClr val="FFFF00"/>
                  </a:solidFill>
                  <a:latin typeface="Capitals"/>
                  <a:cs typeface="Capitals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3091434" y="2347455"/>
              <a:ext cx="897677" cy="369332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la place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40764" y="198984"/>
            <a:ext cx="414448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prstClr val="black"/>
                </a:solidFill>
              </a:rPr>
              <a:t>Comment </a:t>
            </a:r>
            <a:r>
              <a:rPr lang="en-US" sz="3200" b="1" dirty="0" err="1" smtClean="0">
                <a:solidFill>
                  <a:prstClr val="black"/>
                </a:solidFill>
              </a:rPr>
              <a:t>allez-vous</a:t>
            </a:r>
            <a:r>
              <a:rPr lang="en-US" sz="3200" b="1" dirty="0" smtClean="0">
                <a:solidFill>
                  <a:prstClr val="black"/>
                </a:solidFill>
              </a:rPr>
              <a:t> ….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30289" y="198984"/>
            <a:ext cx="324580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err="1" smtClean="0">
                <a:solidFill>
                  <a:prstClr val="black"/>
                </a:solidFill>
              </a:rPr>
              <a:t>à</a:t>
            </a:r>
            <a:r>
              <a:rPr lang="en-US" sz="3200" b="1" dirty="0" smtClean="0">
                <a:solidFill>
                  <a:prstClr val="black"/>
                </a:solidFill>
              </a:rPr>
              <a:t> la </a:t>
            </a:r>
            <a:r>
              <a:rPr lang="en-US" sz="3200" b="1" dirty="0" err="1" smtClean="0">
                <a:solidFill>
                  <a:prstClr val="black"/>
                </a:solidFill>
              </a:rPr>
              <a:t>bibliothèque</a:t>
            </a:r>
            <a:r>
              <a:rPr lang="en-US" sz="3200" b="1" dirty="0" smtClean="0">
                <a:solidFill>
                  <a:prstClr val="black"/>
                </a:solidFill>
              </a:rPr>
              <a:t>?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29" name="5-Point Star 28"/>
          <p:cNvSpPr/>
          <p:nvPr/>
        </p:nvSpPr>
        <p:spPr>
          <a:xfrm>
            <a:off x="5365539" y="838846"/>
            <a:ext cx="422969" cy="467783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9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575346" y="2548528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Les Directions:</a:t>
            </a:r>
            <a:br>
              <a:rPr lang="en-US" dirty="0" smtClean="0"/>
            </a:br>
            <a:r>
              <a:rPr lang="en-US" dirty="0" smtClean="0"/>
              <a:t>Conversation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48122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442" y="3809411"/>
            <a:ext cx="2002257" cy="2669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473" y="435700"/>
            <a:ext cx="866150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Excusez-moi</a:t>
            </a:r>
            <a:r>
              <a:rPr lang="en-US" sz="2800" dirty="0" smtClean="0"/>
              <a:t>!  </a:t>
            </a:r>
          </a:p>
          <a:p>
            <a:r>
              <a:rPr lang="en-US" sz="2800" dirty="0" err="1" smtClean="0"/>
              <a:t>Pouvez-vous</a:t>
            </a:r>
            <a:r>
              <a:rPr lang="en-US" sz="2800" dirty="0" smtClean="0"/>
              <a:t> </a:t>
            </a:r>
            <a:r>
              <a:rPr lang="en-US" sz="2800" dirty="0" err="1" smtClean="0"/>
              <a:t>m’aider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		-</a:t>
            </a:r>
            <a:r>
              <a:rPr lang="en-US" sz="2800" dirty="0" err="1" smtClean="0"/>
              <a:t>Oui</a:t>
            </a:r>
            <a:r>
              <a:rPr lang="en-US" sz="2800" dirty="0" smtClean="0"/>
              <a:t>…</a:t>
            </a:r>
          </a:p>
          <a:p>
            <a:r>
              <a:rPr lang="en-US" sz="2800" dirty="0" smtClean="0"/>
              <a:t>Je </a:t>
            </a:r>
            <a:r>
              <a:rPr lang="en-US" sz="2800" dirty="0" err="1" smtClean="0"/>
              <a:t>suis</a:t>
            </a:r>
            <a:r>
              <a:rPr lang="en-US" sz="2800" dirty="0" smtClean="0"/>
              <a:t> </a:t>
            </a:r>
            <a:r>
              <a:rPr lang="en-US" sz="2800" dirty="0" err="1" smtClean="0"/>
              <a:t>perdu</a:t>
            </a:r>
            <a:r>
              <a:rPr lang="en-US" sz="2800" dirty="0" smtClean="0"/>
              <a:t>(e)</a:t>
            </a:r>
          </a:p>
          <a:p>
            <a:r>
              <a:rPr lang="en-US" sz="2800" dirty="0" err="1" smtClean="0"/>
              <a:t>Où</a:t>
            </a:r>
            <a:r>
              <a:rPr lang="en-US" sz="2800" dirty="0" smtClean="0"/>
              <a:t> se </a:t>
            </a:r>
            <a:r>
              <a:rPr lang="en-US" sz="2800" dirty="0" err="1" smtClean="0"/>
              <a:t>trouve</a:t>
            </a:r>
            <a:r>
              <a:rPr lang="en-US" sz="2800" dirty="0" smtClean="0"/>
              <a:t> </a:t>
            </a:r>
            <a:r>
              <a:rPr lang="en-US" sz="2800" u="sng" dirty="0" smtClean="0"/>
              <a:t>le </a:t>
            </a:r>
            <a:r>
              <a:rPr lang="en-US" sz="2800" u="sng" dirty="0" err="1" smtClean="0"/>
              <a:t>parc</a:t>
            </a:r>
            <a:r>
              <a:rPr lang="en-US" sz="2800" dirty="0" smtClean="0"/>
              <a:t>?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-</a:t>
            </a:r>
            <a:r>
              <a:rPr lang="en-US" sz="2800" u="sng" dirty="0" smtClean="0"/>
              <a:t>Le </a:t>
            </a:r>
            <a:r>
              <a:rPr lang="en-US" sz="2800" u="sng" dirty="0" err="1" smtClean="0"/>
              <a:t>parc</a:t>
            </a:r>
            <a:r>
              <a:rPr lang="en-US" sz="2800" dirty="0"/>
              <a:t> </a:t>
            </a:r>
            <a:r>
              <a:rPr lang="en-US" sz="2800" dirty="0" err="1" smtClean="0"/>
              <a:t>est</a:t>
            </a:r>
            <a:r>
              <a:rPr lang="en-US" sz="2800" dirty="0" smtClean="0"/>
              <a:t> au Boulevard St. Michel</a:t>
            </a:r>
          </a:p>
          <a:p>
            <a:r>
              <a:rPr lang="en-US" sz="2800" dirty="0" smtClean="0"/>
              <a:t>Pour </a:t>
            </a:r>
            <a:r>
              <a:rPr lang="en-US" sz="2800" dirty="0" err="1" smtClean="0"/>
              <a:t>aller</a:t>
            </a:r>
            <a:r>
              <a:rPr lang="en-US" sz="2800" dirty="0"/>
              <a:t> </a:t>
            </a:r>
            <a:r>
              <a:rPr lang="en-US" sz="2800" u="sng" dirty="0" smtClean="0"/>
              <a:t>au Boulevard St. Michel</a:t>
            </a:r>
            <a:r>
              <a:rPr lang="en-US" sz="2800" dirty="0" smtClean="0"/>
              <a:t>?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-</a:t>
            </a:r>
            <a:r>
              <a:rPr lang="en-US" sz="2800" dirty="0" err="1" smtClean="0"/>
              <a:t>Ce</a:t>
            </a:r>
            <a:r>
              <a:rPr lang="en-US" sz="2800" dirty="0" smtClean="0"/>
              <a:t> </a:t>
            </a:r>
            <a:r>
              <a:rPr lang="en-US" sz="2800" dirty="0" err="1" smtClean="0"/>
              <a:t>n’est</a:t>
            </a:r>
            <a:r>
              <a:rPr lang="en-US" sz="2800" dirty="0" smtClean="0"/>
              <a:t> pas loin.  </a:t>
            </a:r>
            <a:r>
              <a:rPr lang="en-US" sz="2800" dirty="0" err="1" smtClean="0"/>
              <a:t>Tournez</a:t>
            </a:r>
            <a:r>
              <a:rPr lang="en-US" sz="2800" dirty="0" smtClean="0"/>
              <a:t> à </a:t>
            </a:r>
            <a:r>
              <a:rPr lang="en-US" sz="2800" dirty="0" err="1" smtClean="0"/>
              <a:t>droite</a:t>
            </a:r>
            <a:r>
              <a:rPr lang="en-US" sz="2800" dirty="0" smtClean="0"/>
              <a:t> à la </a:t>
            </a:r>
            <a:r>
              <a:rPr lang="en-US" sz="2800" u="sng" dirty="0" smtClean="0"/>
              <a:t>Rue </a:t>
            </a:r>
            <a:r>
              <a:rPr lang="en-US" sz="2800" u="sng" dirty="0" err="1" smtClean="0"/>
              <a:t>Monge</a:t>
            </a:r>
            <a:r>
              <a:rPr lang="en-US" sz="2800" u="sng" dirty="0" smtClean="0"/>
              <a:t>  </a:t>
            </a:r>
          </a:p>
          <a:p>
            <a:r>
              <a:rPr lang="en-US" sz="2800" dirty="0" err="1" smtClean="0"/>
              <a:t>Combien</a:t>
            </a:r>
            <a:r>
              <a:rPr lang="en-US" sz="2800" dirty="0" smtClean="0"/>
              <a:t> de temps </a:t>
            </a:r>
            <a:r>
              <a:rPr lang="en-US" sz="2800" dirty="0" err="1" smtClean="0"/>
              <a:t>faut-il</a:t>
            </a:r>
            <a:r>
              <a:rPr lang="en-US" sz="2800" dirty="0" smtClean="0"/>
              <a:t> pour </a:t>
            </a:r>
            <a:r>
              <a:rPr lang="en-US" sz="2800" dirty="0" err="1" smtClean="0"/>
              <a:t>aller</a:t>
            </a:r>
            <a:r>
              <a:rPr lang="en-US" sz="2800" dirty="0"/>
              <a:t> </a:t>
            </a:r>
            <a:r>
              <a:rPr lang="en-US" sz="2800" dirty="0" smtClean="0"/>
              <a:t>à la </a:t>
            </a:r>
            <a:r>
              <a:rPr lang="en-US" sz="2800" u="sng" dirty="0" smtClean="0"/>
              <a:t>Rue </a:t>
            </a:r>
            <a:r>
              <a:rPr lang="en-US" sz="2800" u="sng" dirty="0" err="1" smtClean="0"/>
              <a:t>Monge</a:t>
            </a:r>
            <a:r>
              <a:rPr lang="en-US" sz="2800" dirty="0" smtClean="0"/>
              <a:t>?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-Il </a:t>
            </a:r>
            <a:r>
              <a:rPr lang="en-US" sz="2800" dirty="0" err="1" smtClean="0"/>
              <a:t>faut</a:t>
            </a:r>
            <a:r>
              <a:rPr lang="en-US" sz="2800" dirty="0" smtClean="0"/>
              <a:t> 15 minutes.</a:t>
            </a:r>
          </a:p>
          <a:p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494" y="435700"/>
            <a:ext cx="4209727" cy="21793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8875"/>
            <a:ext cx="4790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Can you decipher this conversation?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507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3474" y="299240"/>
            <a:ext cx="834051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Excusez-moi</a:t>
            </a:r>
            <a:r>
              <a:rPr lang="en-US" sz="2800" dirty="0" smtClean="0"/>
              <a:t>!  </a:t>
            </a:r>
          </a:p>
          <a:p>
            <a:r>
              <a:rPr lang="en-US" sz="2800" dirty="0" err="1" smtClean="0"/>
              <a:t>Pouvez-vous</a:t>
            </a:r>
            <a:r>
              <a:rPr lang="en-US" sz="2800" dirty="0" smtClean="0"/>
              <a:t> </a:t>
            </a:r>
            <a:r>
              <a:rPr lang="en-US" sz="2800" dirty="0" err="1" smtClean="0"/>
              <a:t>m’aider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Je </a:t>
            </a:r>
            <a:r>
              <a:rPr lang="en-US" sz="2800" dirty="0" err="1" smtClean="0"/>
              <a:t>cherche</a:t>
            </a:r>
            <a:r>
              <a:rPr lang="en-US" sz="2800" dirty="0" smtClean="0"/>
              <a:t> </a:t>
            </a:r>
            <a:r>
              <a:rPr lang="en-US" sz="2800" u="sng" dirty="0" smtClean="0"/>
              <a:t>la poste.</a:t>
            </a:r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	</a:t>
            </a:r>
            <a:r>
              <a:rPr lang="en-US" sz="2800" u="sng" dirty="0" smtClean="0"/>
              <a:t>La poste</a:t>
            </a:r>
            <a:r>
              <a:rPr lang="en-US" sz="2800" dirty="0" smtClean="0"/>
              <a:t> </a:t>
            </a:r>
            <a:r>
              <a:rPr lang="en-US" sz="2800" dirty="0" err="1" smtClean="0"/>
              <a:t>est</a:t>
            </a:r>
            <a:r>
              <a:rPr lang="en-US" sz="2800" dirty="0" smtClean="0"/>
              <a:t> entre le </a:t>
            </a:r>
            <a:r>
              <a:rPr lang="en-US" sz="2800" dirty="0" err="1" smtClean="0"/>
              <a:t>musée</a:t>
            </a:r>
            <a:r>
              <a:rPr lang="en-US" sz="2800" dirty="0" smtClean="0"/>
              <a:t> et </a:t>
            </a:r>
            <a:r>
              <a:rPr lang="en-US" sz="2800" dirty="0" err="1" smtClean="0"/>
              <a:t>l’hôpital</a:t>
            </a:r>
            <a:r>
              <a:rPr lang="en-US" sz="2800" dirty="0" smtClean="0"/>
              <a:t>.</a:t>
            </a:r>
          </a:p>
          <a:p>
            <a:r>
              <a:rPr lang="en-US" sz="2800" dirty="0" err="1" smtClean="0"/>
              <a:t>Ça</a:t>
            </a:r>
            <a:r>
              <a:rPr lang="en-US" sz="2800" dirty="0" smtClean="0"/>
              <a:t> </a:t>
            </a:r>
            <a:r>
              <a:rPr lang="en-US" sz="2800" dirty="0" err="1" smtClean="0"/>
              <a:t>ouvre</a:t>
            </a:r>
            <a:r>
              <a:rPr lang="en-US" sz="2800" dirty="0" smtClean="0"/>
              <a:t> </a:t>
            </a:r>
            <a:r>
              <a:rPr lang="en-US" sz="2800" dirty="0" err="1" smtClean="0"/>
              <a:t>à</a:t>
            </a:r>
            <a:r>
              <a:rPr lang="en-US" sz="2800" dirty="0" smtClean="0"/>
              <a:t> </a:t>
            </a:r>
            <a:r>
              <a:rPr lang="en-US" sz="2800" dirty="0" err="1" smtClean="0"/>
              <a:t>quelle</a:t>
            </a:r>
            <a:r>
              <a:rPr lang="en-US" sz="2800" dirty="0" smtClean="0"/>
              <a:t> </a:t>
            </a:r>
            <a:r>
              <a:rPr lang="en-US" sz="2800" dirty="0" err="1" smtClean="0"/>
              <a:t>heure</a:t>
            </a:r>
            <a:r>
              <a:rPr lang="en-US" sz="2800" dirty="0" smtClean="0"/>
              <a:t>? 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</a:t>
            </a:r>
            <a:r>
              <a:rPr lang="en-US" sz="2800" dirty="0" err="1" smtClean="0"/>
              <a:t>Ça</a:t>
            </a:r>
            <a:r>
              <a:rPr lang="en-US" sz="2800" dirty="0" smtClean="0"/>
              <a:t> </a:t>
            </a:r>
            <a:r>
              <a:rPr lang="en-US" sz="2800" dirty="0" err="1" smtClean="0"/>
              <a:t>ouvre</a:t>
            </a:r>
            <a:r>
              <a:rPr lang="en-US" sz="2800" dirty="0" smtClean="0"/>
              <a:t> </a:t>
            </a:r>
            <a:r>
              <a:rPr lang="en-US" sz="2800" dirty="0" err="1" smtClean="0"/>
              <a:t>à</a:t>
            </a:r>
            <a:r>
              <a:rPr lang="en-US" sz="2800" dirty="0"/>
              <a:t> </a:t>
            </a:r>
            <a:r>
              <a:rPr lang="en-US" sz="2800" u="sng" dirty="0" smtClean="0"/>
              <a:t>8 </a:t>
            </a:r>
            <a:r>
              <a:rPr lang="en-US" sz="2800" u="sng" dirty="0" err="1" smtClean="0"/>
              <a:t>heures</a:t>
            </a:r>
            <a:r>
              <a:rPr lang="en-US" sz="2800" u="sng" dirty="0" smtClean="0"/>
              <a:t>.</a:t>
            </a:r>
            <a:endParaRPr lang="en-US" sz="2800" dirty="0" smtClean="0"/>
          </a:p>
          <a:p>
            <a:r>
              <a:rPr lang="en-US" sz="2800" dirty="0" err="1" smtClean="0"/>
              <a:t>Ça</a:t>
            </a:r>
            <a:r>
              <a:rPr lang="en-US" sz="2800" dirty="0" smtClean="0"/>
              <a:t> </a:t>
            </a:r>
            <a:r>
              <a:rPr lang="en-US" sz="2800" dirty="0" err="1" smtClean="0"/>
              <a:t>ferme</a:t>
            </a:r>
            <a:r>
              <a:rPr lang="en-US" sz="2800" dirty="0" smtClean="0"/>
              <a:t> </a:t>
            </a:r>
            <a:r>
              <a:rPr lang="en-US" sz="2800" dirty="0" err="1" smtClean="0"/>
              <a:t>à</a:t>
            </a:r>
            <a:r>
              <a:rPr lang="en-US" sz="2800" dirty="0" smtClean="0"/>
              <a:t> </a:t>
            </a:r>
            <a:r>
              <a:rPr lang="en-US" sz="2800" dirty="0" err="1" smtClean="0"/>
              <a:t>quelle</a:t>
            </a:r>
            <a:r>
              <a:rPr lang="en-US" sz="2800" dirty="0" smtClean="0"/>
              <a:t> </a:t>
            </a:r>
            <a:r>
              <a:rPr lang="en-US" sz="2800" dirty="0" err="1" smtClean="0"/>
              <a:t>heure</a:t>
            </a:r>
            <a:r>
              <a:rPr lang="en-US" sz="2800" dirty="0" smtClean="0"/>
              <a:t>? </a:t>
            </a:r>
          </a:p>
          <a:p>
            <a:r>
              <a:rPr lang="en-US" sz="2800" dirty="0"/>
              <a:t>		</a:t>
            </a:r>
            <a:r>
              <a:rPr lang="en-US" sz="2800" dirty="0" err="1" smtClean="0"/>
              <a:t>Ça</a:t>
            </a:r>
            <a:r>
              <a:rPr lang="en-US" sz="2800" dirty="0" smtClean="0"/>
              <a:t> </a:t>
            </a:r>
            <a:r>
              <a:rPr lang="en-US" sz="2800" dirty="0" err="1" smtClean="0"/>
              <a:t>ferme</a:t>
            </a:r>
            <a:r>
              <a:rPr lang="en-US" sz="2800" dirty="0" smtClean="0"/>
              <a:t> </a:t>
            </a:r>
            <a:r>
              <a:rPr lang="en-US" sz="2800" dirty="0" err="1" smtClean="0"/>
              <a:t>à</a:t>
            </a:r>
            <a:r>
              <a:rPr lang="en-US" sz="2800" dirty="0"/>
              <a:t> </a:t>
            </a:r>
            <a:r>
              <a:rPr lang="en-US" sz="2800" u="sng" dirty="0" smtClean="0"/>
              <a:t>17 </a:t>
            </a:r>
            <a:r>
              <a:rPr lang="en-US" sz="2800" u="sng" dirty="0" err="1" smtClean="0"/>
              <a:t>heures</a:t>
            </a:r>
            <a:r>
              <a:rPr lang="en-US" sz="2800" u="sng" dirty="0" smtClean="0"/>
              <a:t>.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err="1" smtClean="0"/>
              <a:t>Aller</a:t>
            </a:r>
            <a:r>
              <a:rPr lang="en-US" sz="2800" dirty="0" smtClean="0"/>
              <a:t> = to go…</a:t>
            </a:r>
          </a:p>
          <a:p>
            <a:r>
              <a:rPr lang="en-US" sz="2800" dirty="0" smtClean="0"/>
              <a:t>je </a:t>
            </a:r>
            <a:r>
              <a:rPr lang="en-US" sz="2800" dirty="0" err="1" smtClean="0"/>
              <a:t>vais</a:t>
            </a:r>
            <a:r>
              <a:rPr lang="en-US" sz="2800" dirty="0" smtClean="0"/>
              <a:t> = I go</a:t>
            </a:r>
          </a:p>
          <a:p>
            <a:r>
              <a:rPr lang="en-US" sz="2800" dirty="0" err="1" smtClean="0"/>
              <a:t>tu</a:t>
            </a:r>
            <a:r>
              <a:rPr lang="en-US" sz="2800" dirty="0" smtClean="0"/>
              <a:t> vas = you go</a:t>
            </a:r>
          </a:p>
          <a:p>
            <a:r>
              <a:rPr lang="en-US" sz="2800" dirty="0" err="1" smtClean="0"/>
              <a:t>il</a:t>
            </a:r>
            <a:r>
              <a:rPr lang="en-US" sz="2800" dirty="0" smtClean="0"/>
              <a:t> </a:t>
            </a:r>
            <a:r>
              <a:rPr lang="en-US" sz="2800" dirty="0" err="1" smtClean="0"/>
              <a:t>va</a:t>
            </a:r>
            <a:r>
              <a:rPr lang="en-US" sz="2800" dirty="0" smtClean="0"/>
              <a:t> = he goes</a:t>
            </a:r>
          </a:p>
          <a:p>
            <a:r>
              <a:rPr lang="en-US" sz="2800" dirty="0" err="1" smtClean="0"/>
              <a:t>elle</a:t>
            </a:r>
            <a:r>
              <a:rPr lang="en-US" sz="2800" dirty="0" smtClean="0"/>
              <a:t> </a:t>
            </a:r>
            <a:r>
              <a:rPr lang="en-US" sz="2800" dirty="0" err="1" smtClean="0"/>
              <a:t>va</a:t>
            </a:r>
            <a:r>
              <a:rPr lang="en-US" sz="2800" dirty="0" smtClean="0"/>
              <a:t> = she goes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139" y="3061147"/>
            <a:ext cx="3362847" cy="3362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74437" y="128875"/>
            <a:ext cx="4790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Can you decipher this conversation?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457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Pick a starting point in American Fork. </a:t>
            </a:r>
            <a:r>
              <a:rPr lang="en-US" sz="2000" dirty="0" smtClean="0"/>
              <a:t>(And a destination, but don’t tell your partner!)  </a:t>
            </a:r>
          </a:p>
          <a:p>
            <a:r>
              <a:rPr lang="en-US" dirty="0" smtClean="0"/>
              <a:t>Give directions to your partner.</a:t>
            </a:r>
          </a:p>
          <a:p>
            <a:r>
              <a:rPr lang="en-US" dirty="0" smtClean="0"/>
              <a:t>See if they end up at the destination you chose!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30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338203"/>
            <a:ext cx="8229600" cy="784284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 smtClean="0"/>
              <a:t>Listen as I give you directions to a destination in Paris. 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Will you arrive at the same place I do?</a:t>
            </a:r>
            <a:endParaRPr sz="2400" dirty="0"/>
          </a:p>
        </p:txBody>
      </p:sp>
      <p:pic>
        <p:nvPicPr>
          <p:cNvPr id="3" name="Picture 2" descr="Flyer pla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0955"/>
            <a:ext cx="9144000" cy="651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8343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036359"/>
              </p:ext>
            </p:extLst>
          </p:nvPr>
        </p:nvGraphicFramePr>
        <p:xfrm>
          <a:off x="272151" y="113400"/>
          <a:ext cx="8618124" cy="6470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2708"/>
                <a:gridCol w="2872708"/>
                <a:gridCol w="2872708"/>
              </a:tblGrid>
              <a:tr h="43092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DAY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DAY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DAY 3</a:t>
                      </a:r>
                      <a:endParaRPr lang="en-US" dirty="0"/>
                    </a:p>
                  </a:txBody>
                  <a:tcPr/>
                </a:tc>
              </a:tr>
              <a:tr h="6039135"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-where to eat for lunch</a:t>
                      </a:r>
                    </a:p>
                    <a:p>
                      <a:r>
                        <a:rPr lang="en-US" i="1" dirty="0" smtClean="0">
                          <a:solidFill>
                            <a:schemeClr val="tx1"/>
                          </a:solidFill>
                        </a:rPr>
                        <a:t>Pour manger le </a:t>
                      </a:r>
                      <a:r>
                        <a:rPr lang="en-US" i="1" dirty="0" err="1" smtClean="0">
                          <a:solidFill>
                            <a:schemeClr val="tx1"/>
                          </a:solidFill>
                        </a:rPr>
                        <a:t>déjeuner</a:t>
                      </a:r>
                      <a:r>
                        <a:rPr lang="en-US" i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i="1" baseline="0" dirty="0" err="1" smtClean="0">
                          <a:solidFill>
                            <a:schemeClr val="tx1"/>
                          </a:solidFill>
                        </a:rPr>
                        <a:t>il</a:t>
                      </a:r>
                      <a:r>
                        <a:rPr lang="en-US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i="1" baseline="0" dirty="0" err="1" smtClean="0">
                          <a:solidFill>
                            <a:schemeClr val="tx1"/>
                          </a:solidFill>
                        </a:rPr>
                        <a:t>faut</a:t>
                      </a:r>
                      <a:r>
                        <a:rPr lang="en-US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i="1" baseline="0" dirty="0" err="1" smtClean="0">
                          <a:solidFill>
                            <a:schemeClr val="tx1"/>
                          </a:solidFill>
                        </a:rPr>
                        <a:t>aller</a:t>
                      </a:r>
                      <a:r>
                        <a:rPr lang="en-US" i="1" baseline="0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-tourist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places in town</a:t>
                      </a:r>
                    </a:p>
                    <a:p>
                      <a:r>
                        <a:rPr lang="en-US" i="1" baseline="0" dirty="0" smtClean="0">
                          <a:solidFill>
                            <a:schemeClr val="tx1"/>
                          </a:solidFill>
                        </a:rPr>
                        <a:t>Il </a:t>
                      </a:r>
                      <a:r>
                        <a:rPr lang="en-US" i="1" baseline="0" dirty="0" err="1" smtClean="0">
                          <a:solidFill>
                            <a:schemeClr val="tx1"/>
                          </a:solidFill>
                        </a:rPr>
                        <a:t>faut</a:t>
                      </a:r>
                      <a:r>
                        <a:rPr lang="en-US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i="1" baseline="0" dirty="0" err="1" smtClean="0">
                          <a:solidFill>
                            <a:schemeClr val="tx1"/>
                          </a:solidFill>
                        </a:rPr>
                        <a:t>visiter</a:t>
                      </a:r>
                      <a:r>
                        <a:rPr lang="en-US" i="1" baseline="0" dirty="0" smtClean="0">
                          <a:solidFill>
                            <a:schemeClr val="tx1"/>
                          </a:solidFill>
                        </a:rPr>
                        <a:t> la </a:t>
                      </a:r>
                      <a:r>
                        <a:rPr lang="en-US" i="1" baseline="0" dirty="0" err="1" smtClean="0">
                          <a:solidFill>
                            <a:schemeClr val="tx1"/>
                          </a:solidFill>
                        </a:rPr>
                        <a:t>grotte</a:t>
                      </a:r>
                      <a:r>
                        <a:rPr lang="en-US" i="1" baseline="0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-where to go swimming</a:t>
                      </a:r>
                    </a:p>
                    <a:p>
                      <a:r>
                        <a:rPr lang="en-US" i="1" baseline="0" dirty="0" smtClean="0">
                          <a:solidFill>
                            <a:schemeClr val="tx1"/>
                          </a:solidFill>
                        </a:rPr>
                        <a:t>Pour </a:t>
                      </a:r>
                      <a:r>
                        <a:rPr lang="en-US" i="1" baseline="0" dirty="0" err="1" smtClean="0">
                          <a:solidFill>
                            <a:schemeClr val="tx1"/>
                          </a:solidFill>
                        </a:rPr>
                        <a:t>nager</a:t>
                      </a:r>
                      <a:r>
                        <a:rPr lang="en-US" i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i="1" baseline="0" dirty="0" err="1" smtClean="0">
                          <a:solidFill>
                            <a:schemeClr val="tx1"/>
                          </a:solidFill>
                        </a:rPr>
                        <a:t>il</a:t>
                      </a:r>
                      <a:r>
                        <a:rPr lang="en-US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i="1" baseline="0" dirty="0" err="1" smtClean="0">
                          <a:solidFill>
                            <a:schemeClr val="tx1"/>
                          </a:solidFill>
                        </a:rPr>
                        <a:t>faut</a:t>
                      </a:r>
                      <a:r>
                        <a:rPr lang="en-US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i="1" baseline="0" dirty="0" err="1" smtClean="0">
                          <a:solidFill>
                            <a:schemeClr val="tx1"/>
                          </a:solidFill>
                        </a:rPr>
                        <a:t>aller</a:t>
                      </a:r>
                      <a:r>
                        <a:rPr lang="en-US" i="1" baseline="0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-where to eat for dinner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-which museum to visit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where to go hiking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-where to get ice cream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-which stores to go to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-where to see a movie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42154" y="1368680"/>
            <a:ext cx="62114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apitals"/>
                <a:cs typeface="Capitals"/>
              </a:rPr>
              <a:t>your opinion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apitals"/>
                <a:cs typeface="Capitals"/>
              </a:rPr>
              <a:t>compare suggestions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99" y="-149169"/>
            <a:ext cx="8509000" cy="675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Pick a starting point in American Fork. </a:t>
            </a:r>
            <a:r>
              <a:rPr lang="en-US" sz="2000" dirty="0" smtClean="0"/>
              <a:t>(And a destination, but don’t tell your partner!)  </a:t>
            </a:r>
          </a:p>
          <a:p>
            <a:r>
              <a:rPr lang="en-US" dirty="0" smtClean="0"/>
              <a:t>Give directions to your partner.</a:t>
            </a:r>
          </a:p>
          <a:p>
            <a:r>
              <a:rPr lang="en-US" dirty="0" smtClean="0"/>
              <a:t>See if they end up at the destination you chose!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11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338203"/>
            <a:ext cx="8229600" cy="784284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 smtClean="0"/>
              <a:t>Listen as I give you directions to a destination in Paris. 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Will you arrive at the same place I do?</a:t>
            </a:r>
            <a:endParaRPr sz="2400" dirty="0"/>
          </a:p>
        </p:txBody>
      </p:sp>
      <p:pic>
        <p:nvPicPr>
          <p:cNvPr id="3" name="Picture 2" descr="Flyer pla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0955"/>
            <a:ext cx="9144000" cy="651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0938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575346" y="2548527"/>
            <a:ext cx="8229600" cy="228277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dirty="0" smtClean="0"/>
              <a:t>Les Directions:</a:t>
            </a:r>
            <a:br>
              <a:rPr lang="en-US" dirty="0" smtClean="0"/>
            </a:br>
            <a:r>
              <a:rPr lang="en-US" dirty="0" smtClean="0"/>
              <a:t>Conversation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60239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442" y="3809411"/>
            <a:ext cx="2002257" cy="2669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473" y="435700"/>
            <a:ext cx="866150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Excusez-moi</a:t>
            </a:r>
            <a:r>
              <a:rPr lang="en-US" sz="2800" dirty="0" smtClean="0"/>
              <a:t>!  </a:t>
            </a:r>
          </a:p>
          <a:p>
            <a:r>
              <a:rPr lang="en-US" sz="2800" dirty="0" err="1" smtClean="0"/>
              <a:t>Pouvez-vous</a:t>
            </a:r>
            <a:r>
              <a:rPr lang="en-US" sz="2800" dirty="0" smtClean="0"/>
              <a:t> </a:t>
            </a:r>
            <a:r>
              <a:rPr lang="en-US" sz="2800" dirty="0" err="1" smtClean="0"/>
              <a:t>m’aider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		-</a:t>
            </a:r>
            <a:r>
              <a:rPr lang="en-US" sz="2800" dirty="0" err="1" smtClean="0"/>
              <a:t>Oui</a:t>
            </a:r>
            <a:r>
              <a:rPr lang="en-US" sz="2800" dirty="0" smtClean="0"/>
              <a:t>…</a:t>
            </a:r>
          </a:p>
          <a:p>
            <a:r>
              <a:rPr lang="en-US" sz="2800" dirty="0" smtClean="0"/>
              <a:t>Je </a:t>
            </a:r>
            <a:r>
              <a:rPr lang="en-US" sz="2800" dirty="0" err="1" smtClean="0"/>
              <a:t>suis</a:t>
            </a:r>
            <a:r>
              <a:rPr lang="en-US" sz="2800" dirty="0" smtClean="0"/>
              <a:t> </a:t>
            </a:r>
            <a:r>
              <a:rPr lang="en-US" sz="2800" dirty="0" err="1" smtClean="0"/>
              <a:t>perdu</a:t>
            </a:r>
            <a:r>
              <a:rPr lang="en-US" sz="2800" dirty="0" smtClean="0"/>
              <a:t>(e)</a:t>
            </a:r>
          </a:p>
          <a:p>
            <a:r>
              <a:rPr lang="en-US" sz="2800" dirty="0" err="1" smtClean="0"/>
              <a:t>Où</a:t>
            </a:r>
            <a:r>
              <a:rPr lang="en-US" sz="2800" dirty="0" smtClean="0"/>
              <a:t> se </a:t>
            </a:r>
            <a:r>
              <a:rPr lang="en-US" sz="2800" dirty="0" err="1" smtClean="0"/>
              <a:t>trouve</a:t>
            </a:r>
            <a:r>
              <a:rPr lang="en-US" sz="2800" dirty="0" smtClean="0"/>
              <a:t> </a:t>
            </a:r>
            <a:r>
              <a:rPr lang="en-US" sz="2800" u="sng" dirty="0" smtClean="0"/>
              <a:t>le </a:t>
            </a:r>
            <a:r>
              <a:rPr lang="en-US" sz="2800" u="sng" dirty="0" err="1" smtClean="0"/>
              <a:t>parc</a:t>
            </a:r>
            <a:r>
              <a:rPr lang="en-US" sz="2800" dirty="0" smtClean="0"/>
              <a:t>?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-</a:t>
            </a:r>
            <a:r>
              <a:rPr lang="en-US" sz="2800" u="sng" dirty="0" smtClean="0"/>
              <a:t>Le </a:t>
            </a:r>
            <a:r>
              <a:rPr lang="en-US" sz="2800" u="sng" dirty="0" err="1" smtClean="0"/>
              <a:t>parc</a:t>
            </a:r>
            <a:r>
              <a:rPr lang="en-US" sz="2800" dirty="0"/>
              <a:t> </a:t>
            </a:r>
            <a:r>
              <a:rPr lang="en-US" sz="2800" dirty="0" err="1" smtClean="0"/>
              <a:t>est</a:t>
            </a:r>
            <a:r>
              <a:rPr lang="en-US" sz="2800" dirty="0" smtClean="0"/>
              <a:t> au Boulevard St. Michel</a:t>
            </a:r>
          </a:p>
          <a:p>
            <a:r>
              <a:rPr lang="en-US" sz="2800" dirty="0" smtClean="0"/>
              <a:t>Pour </a:t>
            </a:r>
            <a:r>
              <a:rPr lang="en-US" sz="2800" dirty="0" err="1" smtClean="0"/>
              <a:t>aller</a:t>
            </a:r>
            <a:r>
              <a:rPr lang="en-US" sz="2800" dirty="0"/>
              <a:t> </a:t>
            </a:r>
            <a:r>
              <a:rPr lang="en-US" sz="2800" u="sng" dirty="0" smtClean="0"/>
              <a:t>au Boulevard St. Michel</a:t>
            </a:r>
            <a:r>
              <a:rPr lang="en-US" sz="2800" dirty="0" smtClean="0"/>
              <a:t>?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-</a:t>
            </a:r>
            <a:r>
              <a:rPr lang="en-US" sz="2800" dirty="0" err="1" smtClean="0"/>
              <a:t>Ce</a:t>
            </a:r>
            <a:r>
              <a:rPr lang="en-US" sz="2800" dirty="0" smtClean="0"/>
              <a:t> </a:t>
            </a:r>
            <a:r>
              <a:rPr lang="en-US" sz="2800" dirty="0" err="1" smtClean="0"/>
              <a:t>n’est</a:t>
            </a:r>
            <a:r>
              <a:rPr lang="en-US" sz="2800" dirty="0" smtClean="0"/>
              <a:t> pas loin.  </a:t>
            </a:r>
            <a:r>
              <a:rPr lang="en-US" sz="2800" dirty="0" err="1" smtClean="0"/>
              <a:t>Tournez</a:t>
            </a:r>
            <a:r>
              <a:rPr lang="en-US" sz="2800" dirty="0" smtClean="0"/>
              <a:t> à </a:t>
            </a:r>
            <a:r>
              <a:rPr lang="en-US" sz="2800" dirty="0" err="1" smtClean="0"/>
              <a:t>droite</a:t>
            </a:r>
            <a:r>
              <a:rPr lang="en-US" sz="2800" dirty="0" smtClean="0"/>
              <a:t> à la </a:t>
            </a:r>
            <a:r>
              <a:rPr lang="en-US" sz="2800" u="sng" dirty="0" smtClean="0"/>
              <a:t>Rue </a:t>
            </a:r>
            <a:r>
              <a:rPr lang="en-US" sz="2800" u="sng" dirty="0" err="1" smtClean="0"/>
              <a:t>Monge</a:t>
            </a:r>
            <a:r>
              <a:rPr lang="en-US" sz="2800" u="sng" dirty="0" smtClean="0"/>
              <a:t>  </a:t>
            </a:r>
          </a:p>
          <a:p>
            <a:r>
              <a:rPr lang="en-US" sz="2800" dirty="0" err="1" smtClean="0"/>
              <a:t>Combien</a:t>
            </a:r>
            <a:r>
              <a:rPr lang="en-US" sz="2800" dirty="0" smtClean="0"/>
              <a:t> de temps </a:t>
            </a:r>
            <a:r>
              <a:rPr lang="en-US" sz="2800" dirty="0" err="1" smtClean="0"/>
              <a:t>faut-il</a:t>
            </a:r>
            <a:r>
              <a:rPr lang="en-US" sz="2800" dirty="0" smtClean="0"/>
              <a:t> pour </a:t>
            </a:r>
            <a:r>
              <a:rPr lang="en-US" sz="2800" dirty="0" err="1" smtClean="0"/>
              <a:t>aller</a:t>
            </a:r>
            <a:r>
              <a:rPr lang="en-US" sz="2800" dirty="0"/>
              <a:t> </a:t>
            </a:r>
            <a:r>
              <a:rPr lang="en-US" sz="2800" dirty="0" smtClean="0"/>
              <a:t>à la </a:t>
            </a:r>
            <a:r>
              <a:rPr lang="en-US" sz="2800" u="sng" dirty="0" smtClean="0"/>
              <a:t>Rue </a:t>
            </a:r>
            <a:r>
              <a:rPr lang="en-US" sz="2800" u="sng" dirty="0" err="1" smtClean="0"/>
              <a:t>Monge</a:t>
            </a:r>
            <a:r>
              <a:rPr lang="en-US" sz="2800" dirty="0" smtClean="0"/>
              <a:t>?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-Il </a:t>
            </a:r>
            <a:r>
              <a:rPr lang="en-US" sz="2800" dirty="0" err="1" smtClean="0"/>
              <a:t>faut</a:t>
            </a:r>
            <a:r>
              <a:rPr lang="en-US" sz="2800" dirty="0" smtClean="0"/>
              <a:t> 15 minutes.</a:t>
            </a:r>
          </a:p>
          <a:p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494" y="435700"/>
            <a:ext cx="4209727" cy="21793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8875"/>
            <a:ext cx="4790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Can you decipher this conversation?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29252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3474" y="299240"/>
            <a:ext cx="834051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Excusez-moi</a:t>
            </a:r>
            <a:r>
              <a:rPr lang="en-US" sz="2800" dirty="0" smtClean="0"/>
              <a:t>!  </a:t>
            </a:r>
          </a:p>
          <a:p>
            <a:r>
              <a:rPr lang="en-US" sz="2800" dirty="0" err="1" smtClean="0"/>
              <a:t>Pouvez-vous</a:t>
            </a:r>
            <a:r>
              <a:rPr lang="en-US" sz="2800" dirty="0" smtClean="0"/>
              <a:t> </a:t>
            </a:r>
            <a:r>
              <a:rPr lang="en-US" sz="2800" dirty="0" err="1" smtClean="0"/>
              <a:t>m’aider</a:t>
            </a:r>
            <a:r>
              <a:rPr lang="en-US" sz="2800" dirty="0" smtClean="0"/>
              <a:t>?</a:t>
            </a:r>
          </a:p>
          <a:p>
            <a:r>
              <a:rPr lang="en-US" sz="2800" dirty="0" smtClean="0"/>
              <a:t>Je </a:t>
            </a:r>
            <a:r>
              <a:rPr lang="en-US" sz="2800" dirty="0" err="1" smtClean="0"/>
              <a:t>cherche</a:t>
            </a:r>
            <a:r>
              <a:rPr lang="en-US" sz="2800" dirty="0" smtClean="0"/>
              <a:t> </a:t>
            </a:r>
            <a:r>
              <a:rPr lang="en-US" sz="2800" u="sng" dirty="0" smtClean="0"/>
              <a:t>la poste.</a:t>
            </a:r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	</a:t>
            </a:r>
            <a:r>
              <a:rPr lang="en-US" sz="2800" u="sng" dirty="0" smtClean="0"/>
              <a:t>La poste</a:t>
            </a:r>
            <a:r>
              <a:rPr lang="en-US" sz="2800" dirty="0" smtClean="0"/>
              <a:t> </a:t>
            </a:r>
            <a:r>
              <a:rPr lang="en-US" sz="2800" dirty="0" err="1" smtClean="0"/>
              <a:t>est</a:t>
            </a:r>
            <a:r>
              <a:rPr lang="en-US" sz="2800" dirty="0" smtClean="0"/>
              <a:t> entre le </a:t>
            </a:r>
            <a:r>
              <a:rPr lang="en-US" sz="2800" dirty="0" err="1" smtClean="0"/>
              <a:t>musée</a:t>
            </a:r>
            <a:r>
              <a:rPr lang="en-US" sz="2800" dirty="0" smtClean="0"/>
              <a:t> et </a:t>
            </a:r>
            <a:r>
              <a:rPr lang="en-US" sz="2800" dirty="0" err="1" smtClean="0"/>
              <a:t>l’hôpital</a:t>
            </a:r>
            <a:r>
              <a:rPr lang="en-US" sz="2800" dirty="0" smtClean="0"/>
              <a:t>.</a:t>
            </a:r>
          </a:p>
          <a:p>
            <a:r>
              <a:rPr lang="en-US" sz="2800" dirty="0" err="1" smtClean="0"/>
              <a:t>Ça</a:t>
            </a:r>
            <a:r>
              <a:rPr lang="en-US" sz="2800" dirty="0" smtClean="0"/>
              <a:t> </a:t>
            </a:r>
            <a:r>
              <a:rPr lang="en-US" sz="2800" dirty="0" err="1" smtClean="0"/>
              <a:t>ouvre</a:t>
            </a:r>
            <a:r>
              <a:rPr lang="en-US" sz="2800" dirty="0" smtClean="0"/>
              <a:t> </a:t>
            </a:r>
            <a:r>
              <a:rPr lang="en-US" sz="2800" dirty="0" err="1" smtClean="0"/>
              <a:t>à</a:t>
            </a:r>
            <a:r>
              <a:rPr lang="en-US" sz="2800" dirty="0" smtClean="0"/>
              <a:t> </a:t>
            </a:r>
            <a:r>
              <a:rPr lang="en-US" sz="2800" dirty="0" err="1" smtClean="0"/>
              <a:t>quelle</a:t>
            </a:r>
            <a:r>
              <a:rPr lang="en-US" sz="2800" dirty="0" smtClean="0"/>
              <a:t> </a:t>
            </a:r>
            <a:r>
              <a:rPr lang="en-US" sz="2800" dirty="0" err="1" smtClean="0"/>
              <a:t>heure</a:t>
            </a:r>
            <a:r>
              <a:rPr lang="en-US" sz="2800" dirty="0" smtClean="0"/>
              <a:t>? 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	</a:t>
            </a:r>
            <a:r>
              <a:rPr lang="en-US" sz="2800" dirty="0" err="1" smtClean="0"/>
              <a:t>Ça</a:t>
            </a:r>
            <a:r>
              <a:rPr lang="en-US" sz="2800" dirty="0" smtClean="0"/>
              <a:t> </a:t>
            </a:r>
            <a:r>
              <a:rPr lang="en-US" sz="2800" dirty="0" err="1" smtClean="0"/>
              <a:t>ouvre</a:t>
            </a:r>
            <a:r>
              <a:rPr lang="en-US" sz="2800" dirty="0" smtClean="0"/>
              <a:t> </a:t>
            </a:r>
            <a:r>
              <a:rPr lang="en-US" sz="2800" dirty="0" err="1" smtClean="0"/>
              <a:t>à</a:t>
            </a:r>
            <a:r>
              <a:rPr lang="en-US" sz="2800" dirty="0"/>
              <a:t> </a:t>
            </a:r>
            <a:r>
              <a:rPr lang="en-US" sz="2800" u="sng" dirty="0" smtClean="0"/>
              <a:t>8 </a:t>
            </a:r>
            <a:r>
              <a:rPr lang="en-US" sz="2800" u="sng" dirty="0" err="1" smtClean="0"/>
              <a:t>heures</a:t>
            </a:r>
            <a:r>
              <a:rPr lang="en-US" sz="2800" u="sng" dirty="0" smtClean="0"/>
              <a:t>.</a:t>
            </a:r>
            <a:endParaRPr lang="en-US" sz="2800" dirty="0" smtClean="0"/>
          </a:p>
          <a:p>
            <a:r>
              <a:rPr lang="en-US" sz="2800" dirty="0" err="1" smtClean="0"/>
              <a:t>Ça</a:t>
            </a:r>
            <a:r>
              <a:rPr lang="en-US" sz="2800" dirty="0" smtClean="0"/>
              <a:t> </a:t>
            </a:r>
            <a:r>
              <a:rPr lang="en-US" sz="2800" dirty="0" err="1" smtClean="0"/>
              <a:t>ferme</a:t>
            </a:r>
            <a:r>
              <a:rPr lang="en-US" sz="2800" dirty="0" smtClean="0"/>
              <a:t> </a:t>
            </a:r>
            <a:r>
              <a:rPr lang="en-US" sz="2800" dirty="0" err="1" smtClean="0"/>
              <a:t>à</a:t>
            </a:r>
            <a:r>
              <a:rPr lang="en-US" sz="2800" dirty="0" smtClean="0"/>
              <a:t> </a:t>
            </a:r>
            <a:r>
              <a:rPr lang="en-US" sz="2800" dirty="0" err="1" smtClean="0"/>
              <a:t>quelle</a:t>
            </a:r>
            <a:r>
              <a:rPr lang="en-US" sz="2800" dirty="0" smtClean="0"/>
              <a:t> </a:t>
            </a:r>
            <a:r>
              <a:rPr lang="en-US" sz="2800" dirty="0" err="1" smtClean="0"/>
              <a:t>heure</a:t>
            </a:r>
            <a:r>
              <a:rPr lang="en-US" sz="2800" dirty="0" smtClean="0"/>
              <a:t>? </a:t>
            </a:r>
          </a:p>
          <a:p>
            <a:r>
              <a:rPr lang="en-US" sz="2800" dirty="0"/>
              <a:t>		</a:t>
            </a:r>
            <a:r>
              <a:rPr lang="en-US" sz="2800" dirty="0" err="1" smtClean="0"/>
              <a:t>Ça</a:t>
            </a:r>
            <a:r>
              <a:rPr lang="en-US" sz="2800" dirty="0" smtClean="0"/>
              <a:t> </a:t>
            </a:r>
            <a:r>
              <a:rPr lang="en-US" sz="2800" dirty="0" err="1" smtClean="0"/>
              <a:t>ferme</a:t>
            </a:r>
            <a:r>
              <a:rPr lang="en-US" sz="2800" dirty="0" smtClean="0"/>
              <a:t> </a:t>
            </a:r>
            <a:r>
              <a:rPr lang="en-US" sz="2800" dirty="0" err="1" smtClean="0"/>
              <a:t>à</a:t>
            </a:r>
            <a:r>
              <a:rPr lang="en-US" sz="2800" dirty="0"/>
              <a:t> </a:t>
            </a:r>
            <a:r>
              <a:rPr lang="en-US" sz="2800" u="sng" dirty="0" smtClean="0"/>
              <a:t>17 </a:t>
            </a:r>
            <a:r>
              <a:rPr lang="en-US" sz="2800" u="sng" dirty="0" err="1" smtClean="0"/>
              <a:t>heures</a:t>
            </a:r>
            <a:r>
              <a:rPr lang="en-US" sz="2800" u="sng" dirty="0" smtClean="0"/>
              <a:t>.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err="1" smtClean="0"/>
              <a:t>Aller</a:t>
            </a:r>
            <a:r>
              <a:rPr lang="en-US" sz="2800" dirty="0" smtClean="0"/>
              <a:t> = to go…</a:t>
            </a:r>
          </a:p>
          <a:p>
            <a:r>
              <a:rPr lang="en-US" sz="2800" dirty="0" smtClean="0"/>
              <a:t>je </a:t>
            </a:r>
            <a:r>
              <a:rPr lang="en-US" sz="2800" dirty="0" err="1" smtClean="0"/>
              <a:t>vais</a:t>
            </a:r>
            <a:r>
              <a:rPr lang="en-US" sz="2800" dirty="0" smtClean="0"/>
              <a:t> = I go</a:t>
            </a:r>
          </a:p>
          <a:p>
            <a:r>
              <a:rPr lang="en-US" sz="2800" dirty="0" err="1" smtClean="0"/>
              <a:t>tu</a:t>
            </a:r>
            <a:r>
              <a:rPr lang="en-US" sz="2800" dirty="0" smtClean="0"/>
              <a:t> vas = you go</a:t>
            </a:r>
          </a:p>
          <a:p>
            <a:r>
              <a:rPr lang="en-US" sz="2800" dirty="0" err="1" smtClean="0"/>
              <a:t>il</a:t>
            </a:r>
            <a:r>
              <a:rPr lang="en-US" sz="2800" dirty="0" smtClean="0"/>
              <a:t> </a:t>
            </a:r>
            <a:r>
              <a:rPr lang="en-US" sz="2800" dirty="0" err="1" smtClean="0"/>
              <a:t>va</a:t>
            </a:r>
            <a:r>
              <a:rPr lang="en-US" sz="2800" dirty="0" smtClean="0"/>
              <a:t> = he goes</a:t>
            </a:r>
          </a:p>
          <a:p>
            <a:r>
              <a:rPr lang="en-US" sz="2800" dirty="0" err="1" smtClean="0"/>
              <a:t>elle</a:t>
            </a:r>
            <a:r>
              <a:rPr lang="en-US" sz="2800" dirty="0" smtClean="0"/>
              <a:t> </a:t>
            </a:r>
            <a:r>
              <a:rPr lang="en-US" sz="2800" dirty="0" err="1" smtClean="0"/>
              <a:t>va</a:t>
            </a:r>
            <a:r>
              <a:rPr lang="en-US" sz="2800" dirty="0" smtClean="0"/>
              <a:t> = she goes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139" y="3061147"/>
            <a:ext cx="3362847" cy="3362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74437" y="128875"/>
            <a:ext cx="4790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Can you decipher this conversation?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619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2631401"/>
          </a:xfrm>
        </p:spPr>
        <p:txBody>
          <a:bodyPr>
            <a:normAutofit/>
          </a:bodyPr>
          <a:lstStyle/>
          <a:p>
            <a:r>
              <a:rPr lang="en-US" dirty="0" smtClean="0"/>
              <a:t>Now use the handout to complete the following conversations.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0834"/>
            <a:ext cx="8229600" cy="61669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1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613" y="1924618"/>
            <a:ext cx="4268330" cy="3794071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4324150" y="138225"/>
            <a:ext cx="3447224" cy="816864"/>
          </a:xfrm>
          <a:prstGeom prst="wedgeEllipseCallout">
            <a:avLst>
              <a:gd name="adj1" fmla="val -38627"/>
              <a:gd name="adj2" fmla="val 27542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Excusez-moi</a:t>
            </a:r>
            <a:r>
              <a:rPr lang="en-US" dirty="0" smtClean="0">
                <a:solidFill>
                  <a:schemeClr val="tx1"/>
                </a:solidFill>
              </a:rPr>
              <a:t>.  </a:t>
            </a:r>
            <a:r>
              <a:rPr lang="en-US" dirty="0" err="1" smtClean="0">
                <a:solidFill>
                  <a:schemeClr val="tx1"/>
                </a:solidFill>
              </a:rPr>
              <a:t>Pouvez-vous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m’aider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2791816" y="955089"/>
            <a:ext cx="1009634" cy="816864"/>
          </a:xfrm>
          <a:prstGeom prst="wedgeEllipseCallout">
            <a:avLst>
              <a:gd name="adj1" fmla="val 36310"/>
              <a:gd name="adj2" fmla="val 1724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Oui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5352270" y="1516185"/>
            <a:ext cx="3447224" cy="816864"/>
          </a:xfrm>
          <a:prstGeom prst="wedgeEllipseCallout">
            <a:avLst>
              <a:gd name="adj1" fmla="val -68703"/>
              <a:gd name="adj2" fmla="val 1287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Je </a:t>
            </a:r>
            <a:r>
              <a:rPr lang="en-US" dirty="0" err="1" smtClean="0">
                <a:solidFill>
                  <a:schemeClr val="tx1"/>
                </a:solidFill>
              </a:rPr>
              <a:t>suis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perdu</a:t>
            </a:r>
            <a:r>
              <a:rPr lang="en-US" dirty="0" smtClean="0">
                <a:solidFill>
                  <a:schemeClr val="tx1"/>
                </a:solidFill>
              </a:rPr>
              <a:t>!  Pour </a:t>
            </a:r>
            <a:r>
              <a:rPr lang="en-US" dirty="0" err="1" smtClean="0">
                <a:solidFill>
                  <a:schemeClr val="tx1"/>
                </a:solidFill>
              </a:rPr>
              <a:t>aller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à</a:t>
            </a:r>
            <a:r>
              <a:rPr lang="en-US" dirty="0" smtClean="0">
                <a:solidFill>
                  <a:schemeClr val="tx1"/>
                </a:solidFill>
              </a:rPr>
              <a:t> la </a:t>
            </a:r>
            <a:r>
              <a:rPr lang="en-US" dirty="0" err="1" smtClean="0">
                <a:solidFill>
                  <a:schemeClr val="tx1"/>
                </a:solidFill>
              </a:rPr>
              <a:t>poste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0" y="2333051"/>
            <a:ext cx="2791816" cy="2874748"/>
          </a:xfrm>
          <a:prstGeom prst="wedgeEllipseCallout">
            <a:avLst>
              <a:gd name="adj1" fmla="val 85125"/>
              <a:gd name="adj2" fmla="val -52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-</a:t>
            </a:r>
            <a:r>
              <a:rPr lang="en-US" dirty="0" err="1" smtClean="0">
                <a:solidFill>
                  <a:schemeClr val="tx1"/>
                </a:solidFill>
              </a:rPr>
              <a:t>Premièrement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Traversez</a:t>
            </a:r>
            <a:r>
              <a:rPr lang="en-US" dirty="0" smtClean="0">
                <a:solidFill>
                  <a:schemeClr val="tx1"/>
                </a:solidFill>
              </a:rPr>
              <a:t> la rue…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-</a:t>
            </a:r>
            <a:r>
              <a:rPr lang="en-US" dirty="0" err="1" smtClean="0">
                <a:solidFill>
                  <a:schemeClr val="tx1"/>
                </a:solidFill>
              </a:rPr>
              <a:t>Ensuite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Tournez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à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droite</a:t>
            </a:r>
            <a:r>
              <a:rPr lang="en-US" dirty="0" smtClean="0">
                <a:solidFill>
                  <a:schemeClr val="tx1"/>
                </a:solidFill>
              </a:rPr>
              <a:t> au coin…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-Après, </a:t>
            </a:r>
            <a:r>
              <a:rPr lang="en-US" dirty="0" err="1" smtClean="0">
                <a:solidFill>
                  <a:schemeClr val="tx1"/>
                </a:solidFill>
              </a:rPr>
              <a:t>Allez</a:t>
            </a:r>
            <a:r>
              <a:rPr lang="en-US" dirty="0" smtClean="0">
                <a:solidFill>
                  <a:schemeClr val="tx1"/>
                </a:solidFill>
              </a:rPr>
              <a:t> tout </a:t>
            </a:r>
            <a:r>
              <a:rPr lang="en-US" dirty="0" err="1" smtClean="0">
                <a:solidFill>
                  <a:schemeClr val="tx1"/>
                </a:solidFill>
              </a:rPr>
              <a:t>droit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-</a:t>
            </a:r>
            <a:r>
              <a:rPr lang="en-US" dirty="0" err="1" smtClean="0">
                <a:solidFill>
                  <a:schemeClr val="tx1"/>
                </a:solidFill>
              </a:rPr>
              <a:t>Enfin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c’est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à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côté</a:t>
            </a:r>
            <a:r>
              <a:rPr lang="en-US" dirty="0" smtClean="0">
                <a:solidFill>
                  <a:schemeClr val="tx1"/>
                </a:solidFill>
              </a:rPr>
              <a:t> de la </a:t>
            </a:r>
            <a:r>
              <a:rPr lang="en-US" dirty="0" err="1" smtClean="0">
                <a:solidFill>
                  <a:schemeClr val="tx1"/>
                </a:solidFill>
              </a:rPr>
              <a:t>banque</a:t>
            </a:r>
            <a:r>
              <a:rPr lang="en-US" dirty="0" smtClean="0">
                <a:solidFill>
                  <a:schemeClr val="tx1"/>
                </a:solidFill>
              </a:rPr>
              <a:t>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5550981" y="4199084"/>
            <a:ext cx="3447224" cy="816864"/>
          </a:xfrm>
          <a:prstGeom prst="wedgeEllipseCallout">
            <a:avLst>
              <a:gd name="adj1" fmla="val -66447"/>
              <a:gd name="adj2" fmla="val -13632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Merci beaucoup!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0532" y="777413"/>
            <a:ext cx="1544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EXEMPLE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520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20051</TotalTime>
  <Words>700</Words>
  <Application>Microsoft Office PowerPoint</Application>
  <PresentationFormat>On-screen Show (4:3)</PresentationFormat>
  <Paragraphs>238</Paragraphs>
  <Slides>29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Capitals</vt:lpstr>
      <vt:lpstr>Office Theme</vt:lpstr>
      <vt:lpstr>PowerPoint Presentation</vt:lpstr>
      <vt:lpstr>LA CLOCHETTE</vt:lpstr>
      <vt:lpstr>Les Directions</vt:lpstr>
      <vt:lpstr>Listen as I give you directions to a destination in Paris.   Will you arrive at the same place I do?</vt:lpstr>
      <vt:lpstr>Les Directions: Conversation  </vt:lpstr>
      <vt:lpstr>PowerPoint Presentation</vt:lpstr>
      <vt:lpstr>PowerPoint Presentation</vt:lpstr>
      <vt:lpstr>Now use the handout to complete the following conversations.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Qu’est-ce qu’il y a dans ta ville?</vt:lpstr>
      <vt:lpstr>Les Opinions</vt:lpstr>
      <vt:lpstr>À votre opinion, lequel est le meilleur ________? </vt:lpstr>
      <vt:lpstr>À votre opinion, laquelle est la meilleure ________? </vt:lpstr>
      <vt:lpstr>À votre opinion, lequel est le pire ________? </vt:lpstr>
      <vt:lpstr>À votre opinion, laquelle est la pire ________? </vt:lpstr>
      <vt:lpstr>PowerPoint Presentation</vt:lpstr>
      <vt:lpstr>PowerPoint Presentation</vt:lpstr>
      <vt:lpstr>Les Directions: Conversation</vt:lpstr>
      <vt:lpstr>PowerPoint Presentation</vt:lpstr>
      <vt:lpstr>PowerPoint Presentation</vt:lpstr>
      <vt:lpstr>Les Directions</vt:lpstr>
      <vt:lpstr>Listen as I give you directions to a destination in Paris.   Will you arrive at the same place I do?</vt:lpstr>
      <vt:lpstr>PowerPoint Presentation</vt:lpstr>
      <vt:lpstr>PowerPoint Presentation</vt:lpstr>
    </vt:vector>
  </TitlesOfParts>
  <Company>Alpine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Denise Fry</dc:creator>
  <cp:lastModifiedBy>Rachel McFarland</cp:lastModifiedBy>
  <cp:revision>42</cp:revision>
  <dcterms:created xsi:type="dcterms:W3CDTF">2014-12-17T16:27:57Z</dcterms:created>
  <dcterms:modified xsi:type="dcterms:W3CDTF">2018-04-18T19:44:20Z</dcterms:modified>
</cp:coreProperties>
</file>