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82"/>
  </p:notesMasterIdLst>
  <p:sldIdLst>
    <p:sldId id="256" r:id="rId4"/>
    <p:sldId id="258" r:id="rId5"/>
    <p:sldId id="264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263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viewProps" Target="view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61" Type="http://schemas.openxmlformats.org/officeDocument/2006/relationships/slide" Target="slides/slide58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A9B05-E962-437D-B113-453EC0EB701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A382A-5EF8-4645-82AD-82AE0ACE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3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43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Shape 4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96185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DDC-38DD-4501-96D2-C88D7FC43CD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95A8-0B3A-465F-A40D-037FB124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5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DDC-38DD-4501-96D2-C88D7FC43CD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95A8-0B3A-465F-A40D-037FB124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4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DDC-38DD-4501-96D2-C88D7FC43CD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95A8-0B3A-465F-A40D-037FB124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E47D7-D2DA-49EB-B60A-3337BB4862C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2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709BF-31BA-407E-81F1-A9A3CCC748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60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53BE3-3BDB-4175-B3B7-7BAB4F2B60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56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3F057-3BB5-4D66-92C1-F1E751B375F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19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836C1-EF55-480F-A6ED-33D9BBF9201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43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17CBA-E5ED-4556-8128-667A7EB30EF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36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075AE-ADE0-4A88-96B9-206E30A83C5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01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B45CC-D367-48FF-8500-B59C54F4CC1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0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DDC-38DD-4501-96D2-C88D7FC43CD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95A8-0B3A-465F-A40D-037FB124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85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5C3A-8144-47DD-918C-4F3DAC9718F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21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95325-5779-46F9-930B-F30E9046C6B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23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8F02B-EB38-4CDF-908B-078BC8BBE7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66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/>
          <p:cNvSpPr>
            <a:spLocks noChangeArrowheads="1"/>
          </p:cNvSpPr>
          <p:nvPr/>
        </p:nvSpPr>
        <p:spPr bwMode="auto">
          <a:xfrm>
            <a:off x="0" y="3886200"/>
            <a:ext cx="12192000" cy="2971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cxnSp>
        <p:nvCxnSpPr>
          <p:cNvPr id="5" name="Shape 9"/>
          <p:cNvCxnSpPr>
            <a:cxnSpLocks noChangeShapeType="1"/>
          </p:cNvCxnSpPr>
          <p:nvPr/>
        </p:nvCxnSpPr>
        <p:spPr bwMode="auto">
          <a:xfrm>
            <a:off x="0" y="3886200"/>
            <a:ext cx="121920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914400" y="2157755"/>
            <a:ext cx="10363200" cy="1650799"/>
          </a:xfrm>
          <a:prstGeom prst="rect">
            <a:avLst/>
          </a:prstGeom>
        </p:spPr>
        <p:txBody>
          <a:bodyPr/>
          <a:lstStyle>
            <a:lvl1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1pPr>
            <a:lvl2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2pPr>
            <a:lvl3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3pPr>
            <a:lvl4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4pPr>
            <a:lvl5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5pPr>
            <a:lvl6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6pPr>
            <a:lvl7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7pPr>
            <a:lvl8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8pPr>
            <a:lvl9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914400" y="3953036"/>
            <a:ext cx="10363200" cy="1259600"/>
          </a:xfrm>
          <a:prstGeom prst="rect">
            <a:avLst/>
          </a:prstGeom>
        </p:spPr>
        <p:txBody>
          <a:bodyPr/>
          <a:lstStyle>
            <a:lvl1pPr marL="0" indent="22860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1pPr>
            <a:lvl2pPr marL="0" indent="22860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2pPr>
            <a:lvl3pPr marL="0" indent="22860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3pPr>
            <a:lvl4pPr marL="0" indent="22860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4pPr>
            <a:lvl5pPr marL="0" indent="22860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5pPr>
            <a:lvl6pPr marL="0" indent="22860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6pPr>
            <a:lvl7pPr marL="0" indent="22860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7pPr>
            <a:lvl8pPr marL="0" indent="22860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8pPr>
            <a:lvl9pPr marL="0" indent="22860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5823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"/>
          <p:cNvSpPr>
            <a:spLocks noChangeArrowheads="1"/>
          </p:cNvSpPr>
          <p:nvPr/>
        </p:nvSpPr>
        <p:spPr bwMode="auto">
          <a:xfrm>
            <a:off x="0" y="1"/>
            <a:ext cx="12192000" cy="15033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cxnSp>
        <p:nvCxnSpPr>
          <p:cNvPr id="5" name="Shape 14"/>
          <p:cNvCxnSpPr>
            <a:cxnSpLocks noChangeShapeType="1"/>
          </p:cNvCxnSpPr>
          <p:nvPr/>
        </p:nvCxnSpPr>
        <p:spPr bwMode="auto">
          <a:xfrm>
            <a:off x="0" y="1503363"/>
            <a:ext cx="121920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10972800" cy="49675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0275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8"/>
          <p:cNvSpPr>
            <a:spLocks noChangeArrowheads="1"/>
          </p:cNvSpPr>
          <p:nvPr/>
        </p:nvSpPr>
        <p:spPr bwMode="auto">
          <a:xfrm>
            <a:off x="0" y="1"/>
            <a:ext cx="12192000" cy="15033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cxnSp>
        <p:nvCxnSpPr>
          <p:cNvPr id="6" name="Shape 19"/>
          <p:cNvCxnSpPr>
            <a:cxnSpLocks noChangeShapeType="1"/>
          </p:cNvCxnSpPr>
          <p:nvPr/>
        </p:nvCxnSpPr>
        <p:spPr bwMode="auto">
          <a:xfrm>
            <a:off x="0" y="1503363"/>
            <a:ext cx="121920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5326000" cy="49675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6256364" y="1600204"/>
            <a:ext cx="5326000" cy="49675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5196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4"/>
          <p:cNvSpPr>
            <a:spLocks noChangeArrowheads="1"/>
          </p:cNvSpPr>
          <p:nvPr/>
        </p:nvSpPr>
        <p:spPr bwMode="auto">
          <a:xfrm>
            <a:off x="0" y="1"/>
            <a:ext cx="12192000" cy="15033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cxnSp>
        <p:nvCxnSpPr>
          <p:cNvPr id="4" name="Shape 25"/>
          <p:cNvCxnSpPr>
            <a:cxnSpLocks noChangeShapeType="1"/>
          </p:cNvCxnSpPr>
          <p:nvPr/>
        </p:nvCxnSpPr>
        <p:spPr bwMode="auto">
          <a:xfrm>
            <a:off x="0" y="1503363"/>
            <a:ext cx="121920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6034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>
            <a:spLocks noChangeArrowheads="1"/>
          </p:cNvSpPr>
          <p:nvPr/>
        </p:nvSpPr>
        <p:spPr bwMode="auto">
          <a:xfrm>
            <a:off x="0" y="5634038"/>
            <a:ext cx="12192000" cy="1223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cxnSp>
        <p:nvCxnSpPr>
          <p:cNvPr id="4" name="Shape 29"/>
          <p:cNvCxnSpPr>
            <a:cxnSpLocks noChangeShapeType="1"/>
          </p:cNvCxnSpPr>
          <p:nvPr/>
        </p:nvCxnSpPr>
        <p:spPr bwMode="auto">
          <a:xfrm>
            <a:off x="0" y="5634038"/>
            <a:ext cx="121920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09600" y="5875083"/>
            <a:ext cx="10972800" cy="692799"/>
          </a:xfrm>
          <a:prstGeom prst="rect">
            <a:avLst/>
          </a:prstGeom>
        </p:spPr>
        <p:txBody>
          <a:bodyPr/>
          <a:lstStyle>
            <a:lvl1pPr marL="285750" indent="-171450" algn="ctr">
              <a:spcBef>
                <a:spcPts val="0"/>
              </a:spcBef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2739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04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DDC-38DD-4501-96D2-C88D7FC43CD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95A8-0B3A-465F-A40D-037FB124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4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DDC-38DD-4501-96D2-C88D7FC43CD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95A8-0B3A-465F-A40D-037FB124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0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DDC-38DD-4501-96D2-C88D7FC43CD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95A8-0B3A-465F-A40D-037FB124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0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DDC-38DD-4501-96D2-C88D7FC43CD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95A8-0B3A-465F-A40D-037FB124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8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DDC-38DD-4501-96D2-C88D7FC43CD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95A8-0B3A-465F-A40D-037FB124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DDC-38DD-4501-96D2-C88D7FC43CD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95A8-0B3A-465F-A40D-037FB124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DDC-38DD-4501-96D2-C88D7FC43CD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95A8-0B3A-465F-A40D-037FB124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0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E5DDC-38DD-4501-96D2-C88D7FC43CD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895A8-0B3A-465F-A40D-037FB124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4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1058A9-DFEE-4B17-8D4B-033ABEADC60C}" type="slidenum"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229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5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3075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9961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Day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 can talk about what I have and need.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96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 / le 	</a:t>
            </a:r>
            <a:r>
              <a:rPr lang="en-US" altLang="en-US" smtClean="0">
                <a:ea typeface="ＭＳ Ｐゴシック" panose="020B0600070205080204" pitchFamily="34" charset="-128"/>
              </a:rPr>
              <a:t>téléphone</a:t>
            </a:r>
          </a:p>
        </p:txBody>
      </p:sp>
      <p:pic>
        <p:nvPicPr>
          <p:cNvPr id="18435" name="Content Placeholder 3" descr="pho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60" r="-23460"/>
          <a:stretch>
            <a:fillRect/>
          </a:stretch>
        </p:blipFill>
        <p:spPr>
          <a:xfrm>
            <a:off x="1143000" y="2374900"/>
            <a:ext cx="5957888" cy="3276600"/>
          </a:xfrm>
        </p:spPr>
      </p:pic>
      <p:pic>
        <p:nvPicPr>
          <p:cNvPr id="18436" name="Picture 5" descr="cell pho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23622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85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une / la 	</a:t>
            </a:r>
            <a:r>
              <a:rPr lang="en-US" altLang="en-US" smtClean="0">
                <a:ea typeface="ＭＳ Ｐゴシック" panose="020B0600070205080204" pitchFamily="34" charset="-128"/>
              </a:rPr>
              <a:t>chanson</a:t>
            </a:r>
          </a:p>
        </p:txBody>
      </p:sp>
      <p:pic>
        <p:nvPicPr>
          <p:cNvPr id="19459" name="Content Placeholder 3" descr="so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878" r="-768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643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 / l’ 	appareil-photo (numérique)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20484" name="Picture 4" descr="MCj044133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5867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07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 / le 	</a:t>
            </a:r>
            <a:r>
              <a:rPr lang="en-US" altLang="en-US" smtClean="0">
                <a:ea typeface="ＭＳ Ｐゴシック" panose="020B0600070205080204" pitchFamily="34" charset="-128"/>
              </a:rPr>
              <a:t>dictionnaire</a:t>
            </a:r>
          </a:p>
        </p:txBody>
      </p:sp>
      <p:pic>
        <p:nvPicPr>
          <p:cNvPr id="21507" name="Content Placeholder 3" descr="dictionnai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436" r="-784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786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une / la 	</a:t>
            </a:r>
            <a:r>
              <a:rPr lang="en-US" altLang="en-US" smtClean="0">
                <a:ea typeface="ＭＳ Ｐゴシック" panose="020B0600070205080204" pitchFamily="34" charset="-128"/>
              </a:rPr>
              <a:t>règle</a:t>
            </a:r>
          </a:p>
        </p:txBody>
      </p:sp>
      <p:pic>
        <p:nvPicPr>
          <p:cNvPr id="22531" name="Content Placeholder 3" descr="rul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552" r="-295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210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 / l’ 	ordinateur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4648200" cy="4525963"/>
          </a:xfrm>
        </p:spPr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23556" name="Picture 4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1"/>
            <a:ext cx="464820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lapt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43200"/>
            <a:ext cx="32893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31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une / la 	montre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24580" name="Picture 6" descr="mont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71628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64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 / le 	sac à dos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25604" name="Picture 4" descr="MPj044362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636714"/>
            <a:ext cx="2976563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MPj044221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797051"/>
            <a:ext cx="29368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98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une / l’ 	automobile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26628" name="Picture 4" descr="MPj044396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1"/>
            <a:ext cx="7431088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99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une / la 	</a:t>
            </a:r>
            <a:r>
              <a:rPr lang="en-US" altLang="en-US" smtClean="0">
                <a:ea typeface="ＭＳ Ｐゴシック" panose="020B0600070205080204" pitchFamily="34" charset="-128"/>
              </a:rPr>
              <a:t>raquette</a:t>
            </a:r>
          </a:p>
        </p:txBody>
      </p:sp>
      <p:pic>
        <p:nvPicPr>
          <p:cNvPr id="27651" name="Content Placeholder 3" descr="racket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386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0"/>
            <a:ext cx="8229600" cy="6858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800" dirty="0">
                <a:ea typeface="ＭＳ Ｐゴシック" panose="020B0600070205080204" pitchFamily="34" charset="-128"/>
              </a:rPr>
              <a:t>J’ ______ un cahier  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>
                <a:ea typeface="ＭＳ Ｐゴシック" panose="020B0600070205080204" pitchFamily="34" charset="-128"/>
              </a:rPr>
              <a:t>Nous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avons</a:t>
            </a:r>
            <a:r>
              <a:rPr lang="en-US" altLang="en-US" sz="2800" dirty="0">
                <a:ea typeface="ＭＳ Ｐゴシック" panose="020B0600070205080204" pitchFamily="34" charset="-128"/>
              </a:rPr>
              <a:t> ______ crayons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>
                <a:ea typeface="ＭＳ Ｐゴシック" panose="020B0600070205080204" pitchFamily="34" charset="-128"/>
              </a:rPr>
              <a:t>Il ______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une</a:t>
            </a:r>
            <a:r>
              <a:rPr lang="en-US" altLang="en-US" sz="2800" dirty="0">
                <a:ea typeface="ＭＳ Ｐゴシック" panose="020B0600070205080204" pitchFamily="34" charset="-128"/>
              </a:rPr>
              <a:t> moto.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err="1">
                <a:ea typeface="ＭＳ Ｐゴシック" panose="020B0600070205080204" pitchFamily="34" charset="-128"/>
              </a:rPr>
              <a:t>Tu</a:t>
            </a: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n’as</a:t>
            </a:r>
            <a:r>
              <a:rPr lang="en-US" altLang="en-US" sz="2800" dirty="0">
                <a:ea typeface="ＭＳ Ｐゴシック" panose="020B0600070205080204" pitchFamily="34" charset="-128"/>
              </a:rPr>
              <a:t> pas ______ auto.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>
                <a:ea typeface="ＭＳ Ｐゴシック" panose="020B0600070205080204" pitchFamily="34" charset="-128"/>
              </a:rPr>
              <a:t>______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ont</a:t>
            </a:r>
            <a:r>
              <a:rPr lang="en-US" altLang="en-US" sz="2800" dirty="0">
                <a:ea typeface="ＭＳ Ｐゴシック" panose="020B0600070205080204" pitchFamily="34" charset="-128"/>
              </a:rPr>
              <a:t> un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appareil</a:t>
            </a:r>
            <a:r>
              <a:rPr lang="en-US" altLang="en-US" sz="2800" dirty="0">
                <a:ea typeface="ＭＳ Ｐゴシック" panose="020B0600070205080204" pitchFamily="34" charset="-128"/>
              </a:rPr>
              <a:t>-photo.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>
                <a:ea typeface="ＭＳ Ｐゴシック" panose="020B0600070205080204" pitchFamily="34" charset="-128"/>
              </a:rPr>
              <a:t>______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n’ai</a:t>
            </a:r>
            <a:r>
              <a:rPr lang="en-US" altLang="en-US" sz="2800" dirty="0">
                <a:ea typeface="ＭＳ Ｐゴシック" panose="020B0600070205080204" pitchFamily="34" charset="-128"/>
              </a:rPr>
              <a:t> pas de cahier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err="1">
                <a:ea typeface="ＭＳ Ｐゴシック" panose="020B0600070205080204" pitchFamily="34" charset="-128"/>
              </a:rPr>
              <a:t>Vous</a:t>
            </a: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avez</a:t>
            </a:r>
            <a:r>
              <a:rPr lang="en-US" altLang="en-US" sz="2800" dirty="0">
                <a:ea typeface="ＭＳ Ｐゴシック" panose="020B0600070205080204" pitchFamily="34" charset="-128"/>
              </a:rPr>
              <a:t>______ sac à dos de Pierre.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err="1">
                <a:ea typeface="ＭＳ Ｐゴシック" panose="020B0600070205080204" pitchFamily="34" charset="-128"/>
              </a:rPr>
              <a:t>J’ai</a:t>
            </a:r>
            <a:r>
              <a:rPr lang="en-US" altLang="en-US" sz="2800" dirty="0">
                <a:ea typeface="ＭＳ Ｐゴシック" panose="020B0600070205080204" pitchFamily="34" charset="-128"/>
              </a:rPr>
              <a:t> ______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guitare</a:t>
            </a:r>
            <a:r>
              <a:rPr lang="en-US" altLang="en-US" sz="2800" dirty="0">
                <a:ea typeface="ＭＳ Ｐゴシック" panose="020B0600070205080204" pitchFamily="34" charset="-128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>
                <a:ea typeface="ＭＳ Ｐゴシック" panose="020B0600070205080204" pitchFamily="34" charset="-128"/>
              </a:rPr>
              <a:t>______ n’ a pas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d’ordinateur</a:t>
            </a:r>
            <a:r>
              <a:rPr lang="en-US" altLang="en-US" sz="2800" dirty="0">
                <a:ea typeface="ＭＳ Ｐゴシック" panose="020B0600070205080204" pitchFamily="34" charset="-128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err="1">
                <a:ea typeface="ＭＳ Ｐゴシック" panose="020B0600070205080204" pitchFamily="34" charset="-128"/>
              </a:rPr>
              <a:t>Vous</a:t>
            </a:r>
            <a:r>
              <a:rPr lang="en-US" altLang="en-US" sz="2800" dirty="0">
                <a:ea typeface="ＭＳ Ｐゴシック" panose="020B0600070205080204" pitchFamily="34" charset="-128"/>
              </a:rPr>
              <a:t> ______  les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classeurs</a:t>
            </a:r>
            <a:r>
              <a:rPr lang="en-US" altLang="en-US" sz="2800" dirty="0">
                <a:ea typeface="ＭＳ Ｐゴシック" panose="020B0600070205080204" pitchFamily="34" charset="-128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err="1">
                <a:ea typeface="ＭＳ Ｐゴシック" panose="020B0600070205080204" pitchFamily="34" charset="-128"/>
              </a:rPr>
              <a:t>Elles</a:t>
            </a:r>
            <a:r>
              <a:rPr lang="en-US" altLang="en-US" sz="2800" dirty="0">
                <a:ea typeface="ＭＳ Ｐゴシック" panose="020B0600070205080204" pitchFamily="34" charset="-128"/>
              </a:rPr>
              <a:t> n’ ______  pas ______ moto.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err="1">
                <a:ea typeface="ＭＳ Ｐゴシック" panose="020B0600070205080204" pitchFamily="34" charset="-128"/>
              </a:rPr>
              <a:t>Tu</a:t>
            </a:r>
            <a:r>
              <a:rPr lang="en-US" altLang="en-US" sz="2800" dirty="0">
                <a:ea typeface="ＭＳ Ｐゴシック" panose="020B0600070205080204" pitchFamily="34" charset="-128"/>
              </a:rPr>
              <a:t> ______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l’auto</a:t>
            </a:r>
            <a:r>
              <a:rPr lang="en-US" altLang="en-US" sz="2800" dirty="0">
                <a:ea typeface="ＭＳ Ｐゴシック" panose="020B0600070205080204" pitchFamily="34" charset="-128"/>
              </a:rPr>
              <a:t> ______ Marie.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>
                <a:ea typeface="ＭＳ Ｐゴシック" panose="020B0600070205080204" pitchFamily="34" charset="-128"/>
              </a:rPr>
              <a:t>Nous ______ des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stylos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774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 / le 	stylo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28676" name="Picture 4" descr="MPj044371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66294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66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 / le 	classeur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1"/>
            <a:ext cx="7848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14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 / le 	pupitre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0724" name="Picture 4" descr="MPj043946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1"/>
            <a:ext cx="5867400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79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une / la 	voiture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1748" name="Picture 4" descr="MPj044396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1"/>
            <a:ext cx="7431088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09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 / le 	</a:t>
            </a:r>
            <a:r>
              <a:rPr lang="en-US" altLang="en-US" smtClean="0">
                <a:ea typeface="ＭＳ Ｐゴシック" panose="020B0600070205080204" pitchFamily="34" charset="-128"/>
              </a:rPr>
              <a:t>bureau</a:t>
            </a:r>
          </a:p>
        </p:txBody>
      </p:sp>
      <p:pic>
        <p:nvPicPr>
          <p:cNvPr id="32771" name="Content Placeholder 3" descr="des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804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 / le 	tableau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3796" name="Picture 5" descr="MPj043873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22400"/>
            <a:ext cx="57912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MPj043943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4648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05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une / la 	chaine hi-fi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4820" name="Picture 10" descr="stere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1"/>
            <a:ext cx="7162800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53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 / l’ 	écran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5844" name="Picture 6" descr="MCj043390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27188"/>
            <a:ext cx="5791200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71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une / la 	taille-crayon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6868" name="Picture 4" descr="MPj040536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1981200"/>
            <a:ext cx="6400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16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 / le 	vélo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7892" name="Picture 4" descr="MPj043279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1600200"/>
            <a:ext cx="3209925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45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981200" y="233363"/>
            <a:ext cx="8229600" cy="1143000"/>
          </a:xfrm>
        </p:spPr>
        <p:txBody>
          <a:bodyPr/>
          <a:lstStyle/>
          <a:p>
            <a:pPr eaLnBrk="1" hangingPunct="1">
              <a:buClr>
                <a:srgbClr val="E6D6BD"/>
              </a:buClr>
              <a:buFont typeface="Trebuchet MS" panose="020B0603020202020204" pitchFamily="34" charset="0"/>
              <a:buNone/>
            </a:pPr>
            <a:r>
              <a:rPr lang="en-US" altLang="en-US" sz="2800" b="1">
                <a:solidFill>
                  <a:srgbClr val="E6D6BD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De quoi as-tu besoin pour tes cours?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458200" cy="4967288"/>
          </a:xfrm>
        </p:spPr>
        <p:txBody>
          <a:bodyPr/>
          <a:lstStyle/>
          <a:p>
            <a:pPr marL="342900" indent="-152400" eaLnBrk="1" hangingPunct="1">
              <a:spcBef>
                <a:spcPts val="600"/>
              </a:spcBef>
              <a:buClr>
                <a:srgbClr val="535353"/>
              </a:buClr>
            </a:pPr>
            <a:endParaRPr lang="en-US" altLang="en-US" sz="3000">
              <a:solidFill>
                <a:srgbClr val="535353"/>
              </a:solidFill>
              <a:latin typeface="Trebuchet MS" panose="020B0603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  <a:p>
            <a:pPr marL="342900" indent="-152400" eaLnBrk="1" hangingPunct="1">
              <a:spcBef>
                <a:spcPts val="600"/>
              </a:spcBef>
              <a:buClr>
                <a:srgbClr val="535353"/>
              </a:buClr>
            </a:pPr>
            <a:r>
              <a:rPr lang="en-US" altLang="en-US" sz="2800">
                <a:solidFill>
                  <a:srgbClr val="535353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Pour mon cours de…</a:t>
            </a:r>
          </a:p>
          <a:p>
            <a:pPr marL="342900" indent="-152400" eaLnBrk="1" hangingPunct="1">
              <a:spcBef>
                <a:spcPts val="600"/>
              </a:spcBef>
              <a:buClr>
                <a:srgbClr val="535353"/>
              </a:buClr>
            </a:pPr>
            <a:endParaRPr lang="en-US" altLang="en-US" sz="2800">
              <a:solidFill>
                <a:srgbClr val="535353"/>
              </a:solidFill>
              <a:latin typeface="Trebuchet MS" panose="020B0603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  <a:p>
            <a:pPr marL="342900" indent="-152400" eaLnBrk="1" hangingPunct="1">
              <a:spcBef>
                <a:spcPts val="600"/>
              </a:spcBef>
              <a:buClr>
                <a:srgbClr val="535353"/>
              </a:buClr>
            </a:pPr>
            <a:r>
              <a:rPr lang="en-US" altLang="en-US" sz="2800">
                <a:solidFill>
                  <a:srgbClr val="535353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j’ai besoin d’un/une/des…</a:t>
            </a:r>
          </a:p>
          <a:p>
            <a:pPr marL="342900" indent="-152400" eaLnBrk="1" hangingPunct="1">
              <a:spcBef>
                <a:spcPts val="600"/>
              </a:spcBef>
              <a:buClr>
                <a:srgbClr val="535353"/>
              </a:buClr>
            </a:pPr>
            <a:endParaRPr lang="en-US" altLang="en-US" sz="2800">
              <a:solidFill>
                <a:srgbClr val="535353"/>
              </a:solidFill>
              <a:latin typeface="Trebuchet MS" panose="020B0603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11268" name="Shape 4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6" y="1600201"/>
            <a:ext cx="26574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5854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une / la 	</a:t>
            </a:r>
            <a:r>
              <a:rPr lang="en-US" altLang="en-US" smtClean="0">
                <a:ea typeface="ＭＳ Ｐゴシック" panose="020B0600070205080204" pitchFamily="34" charset="-128"/>
              </a:rPr>
              <a:t>télévision (télé)</a:t>
            </a:r>
          </a:p>
        </p:txBody>
      </p:sp>
      <p:pic>
        <p:nvPicPr>
          <p:cNvPr id="38915" name="Content Placeholder 3" descr="tv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13" r="-159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547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une / la 	bicyclette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9940" name="Picture 4" descr="MPj043279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1600200"/>
            <a:ext cx="3209925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7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une / la 	</a:t>
            </a:r>
            <a:r>
              <a:rPr lang="en-US" altLang="en-US" smtClean="0">
                <a:ea typeface="ＭＳ Ｐゴシック" panose="020B0600070205080204" pitchFamily="34" charset="-128"/>
              </a:rPr>
              <a:t>radio</a:t>
            </a:r>
          </a:p>
        </p:txBody>
      </p:sp>
      <p:pic>
        <p:nvPicPr>
          <p:cNvPr id="40963" name="Content Placeholder 3" descr="radi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09" r="-106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835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 / le 	crayon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1676401"/>
            <a:ext cx="668655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29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 / le 	</a:t>
            </a:r>
            <a:r>
              <a:rPr lang="en-US" altLang="en-US" smtClean="0">
                <a:ea typeface="ＭＳ Ｐゴシック" panose="020B0600070205080204" pitchFamily="34" charset="-128"/>
              </a:rPr>
              <a:t>lecteur de DVD</a:t>
            </a:r>
          </a:p>
        </p:txBody>
      </p:sp>
      <p:pic>
        <p:nvPicPr>
          <p:cNvPr id="43011" name="Content Placeholder 3" descr="dvd play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213" b="-342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311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une / la 	</a:t>
            </a:r>
            <a:r>
              <a:rPr lang="en-US" altLang="en-US" smtClean="0">
                <a:ea typeface="ＭＳ Ｐゴシック" panose="020B0600070205080204" pitchFamily="34" charset="-128"/>
              </a:rPr>
              <a:t>chaise</a:t>
            </a:r>
          </a:p>
        </p:txBody>
      </p:sp>
      <p:pic>
        <p:nvPicPr>
          <p:cNvPr id="44035" name="Content Placeholder 3" descr="chai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427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 / le 	cahier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45060" name="Picture 4" descr="MPj043939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1"/>
            <a:ext cx="74676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62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une / la 	calculatrice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46084" name="Picture 4" descr="MPj044225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752600"/>
            <a:ext cx="6486525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21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une / la 	</a:t>
            </a:r>
            <a:r>
              <a:rPr lang="en-US" altLang="en-US" smtClean="0">
                <a:ea typeface="ＭＳ Ｐゴシック" panose="020B0600070205080204" pitchFamily="34" charset="-128"/>
              </a:rPr>
              <a:t>gomme</a:t>
            </a:r>
          </a:p>
        </p:txBody>
      </p:sp>
      <p:pic>
        <p:nvPicPr>
          <p:cNvPr id="47107" name="Content Placeholder 3" descr="eraser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643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une / la 	</a:t>
            </a:r>
            <a:r>
              <a:rPr lang="en-US" altLang="en-US" smtClean="0">
                <a:ea typeface="ＭＳ Ｐゴシック" panose="020B0600070205080204" pitchFamily="34" charset="-128"/>
              </a:rPr>
              <a:t>feuille de papier</a:t>
            </a:r>
          </a:p>
        </p:txBody>
      </p:sp>
      <p:pic>
        <p:nvPicPr>
          <p:cNvPr id="48131" name="Content Placeholder 3" descr="pap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8964" y="1600201"/>
            <a:ext cx="3394075" cy="4525963"/>
          </a:xfrm>
        </p:spPr>
      </p:pic>
    </p:spTree>
    <p:extLst>
      <p:ext uri="{BB962C8B-B14F-4D97-AF65-F5344CB8AC3E}">
        <p14:creationId xmlns:p14="http://schemas.microsoft.com/office/powerpoint/2010/main" val="360810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Qu’est-ce que Madame a 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ea typeface="ＭＳ Ｐゴシック" panose="020B0600070205080204" pitchFamily="34" charset="-128"/>
              </a:rPr>
              <a:t>en classe?</a:t>
            </a:r>
          </a:p>
        </p:txBody>
      </p:sp>
      <p:pic>
        <p:nvPicPr>
          <p:cNvPr id="94211" name="Content Placeholder 3" descr="classroo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  <p:sp>
        <p:nvSpPr>
          <p:cNvPr id="94212" name="TextBox 5"/>
          <p:cNvSpPr txBox="1">
            <a:spLocks noChangeArrowheads="1"/>
          </p:cNvSpPr>
          <p:nvPr/>
        </p:nvSpPr>
        <p:spPr bwMode="auto">
          <a:xfrm>
            <a:off x="3200400" y="1752600"/>
            <a:ext cx="3048000" cy="769938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Elle a…</a:t>
            </a:r>
          </a:p>
        </p:txBody>
      </p:sp>
      <p:sp>
        <p:nvSpPr>
          <p:cNvPr id="94213" name="TextBox 5"/>
          <p:cNvSpPr txBox="1">
            <a:spLocks noChangeArrowheads="1"/>
          </p:cNvSpPr>
          <p:nvPr/>
        </p:nvSpPr>
        <p:spPr bwMode="auto">
          <a:xfrm>
            <a:off x="3200400" y="2819400"/>
            <a:ext cx="3962400" cy="769938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Elle n’a pas …</a:t>
            </a:r>
          </a:p>
        </p:txBody>
      </p:sp>
    </p:spTree>
    <p:extLst>
      <p:ext uri="{BB962C8B-B14F-4D97-AF65-F5344CB8AC3E}">
        <p14:creationId xmlns:p14="http://schemas.microsoft.com/office/powerpoint/2010/main" val="5932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 / l’ 	i pod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49156" name="Picture 4" descr="MPj044279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771650"/>
            <a:ext cx="649922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6" descr="MCj0441329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62225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94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une / la 	</a:t>
            </a:r>
            <a:r>
              <a:rPr lang="en-US" altLang="en-US" smtClean="0">
                <a:ea typeface="ＭＳ Ｐゴシック" panose="020B0600070205080204" pitchFamily="34" charset="-128"/>
              </a:rPr>
              <a:t>moto</a:t>
            </a:r>
          </a:p>
        </p:txBody>
      </p:sp>
      <p:pic>
        <p:nvPicPr>
          <p:cNvPr id="50179" name="Content Placeholder 3" descr="motorcycle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44" r="-153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914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 / le 	livre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51204" name="Picture 8" descr="MCj044173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192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44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une / la 	mobylette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52228" name="Picture 4" descr="MPj043303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7239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19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 / le 	</a:t>
            </a:r>
            <a:r>
              <a:rPr lang="en-US" altLang="en-US" smtClean="0">
                <a:ea typeface="ＭＳ Ｐゴシック" panose="020B0600070205080204" pitchFamily="34" charset="-128"/>
              </a:rPr>
              <a:t>casier</a:t>
            </a:r>
          </a:p>
        </p:txBody>
      </p:sp>
      <p:pic>
        <p:nvPicPr>
          <p:cNvPr id="53251" name="Content Placeholder 3" descr="lock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233" r="-352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352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une / la 	</a:t>
            </a:r>
            <a:r>
              <a:rPr lang="en-US" altLang="en-US" smtClean="0">
                <a:ea typeface="ＭＳ Ｐゴシック" panose="020B0600070205080204" pitchFamily="34" charset="-128"/>
              </a:rPr>
              <a:t>guitare</a:t>
            </a:r>
          </a:p>
        </p:txBody>
      </p:sp>
      <p:pic>
        <p:nvPicPr>
          <p:cNvPr id="54275" name="Content Placeholder 3" descr="guita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7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Circle the correct word that will complete each plural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768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un livre			_______ livres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la chanson		_______ chansons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le casier		_______ casiers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une bicyclette	_______ bicyclettes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l’auto			_______ autos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un stylo			_______ stylos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le pupitre		_______ pupitres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une gomme		_______ gommes</a:t>
            </a:r>
          </a:p>
        </p:txBody>
      </p:sp>
    </p:spTree>
    <p:extLst>
      <p:ext uri="{BB962C8B-B14F-4D97-AF65-F5344CB8AC3E}">
        <p14:creationId xmlns:p14="http://schemas.microsoft.com/office/powerpoint/2010/main" val="145143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Circle the missing part of each possessive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le/la/l’ + objet + de/d’ + personne</a:t>
            </a:r>
          </a:p>
        </p:txBody>
      </p:sp>
    </p:spTree>
    <p:extLst>
      <p:ext uri="{BB962C8B-B14F-4D97-AF65-F5344CB8AC3E}">
        <p14:creationId xmlns:p14="http://schemas.microsoft.com/office/powerpoint/2010/main" val="41370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______ stylo de Jacques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57348" name="Picture 4" descr="MPj044371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66294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52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______ chaine hi-fi de Talia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58372" name="Picture 10" descr="stere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1"/>
            <a:ext cx="7162800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8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Qu’est-ce que nous avons en classe?</a:t>
            </a:r>
          </a:p>
        </p:txBody>
      </p:sp>
      <p:pic>
        <p:nvPicPr>
          <p:cNvPr id="95235" name="Content Placeholder 3" descr="classroo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  <p:sp>
        <p:nvSpPr>
          <p:cNvPr id="95236" name="TextBox 5"/>
          <p:cNvSpPr txBox="1">
            <a:spLocks noChangeArrowheads="1"/>
          </p:cNvSpPr>
          <p:nvPr/>
        </p:nvSpPr>
        <p:spPr bwMode="auto">
          <a:xfrm>
            <a:off x="3200400" y="1752600"/>
            <a:ext cx="4038600" cy="769938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Nous avons…</a:t>
            </a:r>
          </a:p>
        </p:txBody>
      </p:sp>
      <p:sp>
        <p:nvSpPr>
          <p:cNvPr id="95237" name="TextBox 5"/>
          <p:cNvSpPr txBox="1">
            <a:spLocks noChangeArrowheads="1"/>
          </p:cNvSpPr>
          <p:nvPr/>
        </p:nvSpPr>
        <p:spPr bwMode="auto">
          <a:xfrm>
            <a:off x="3200400" y="2743200"/>
            <a:ext cx="5638800" cy="769938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Nous n’avons pas…</a:t>
            </a:r>
          </a:p>
        </p:txBody>
      </p:sp>
    </p:spTree>
    <p:extLst>
      <p:ext uri="{BB962C8B-B14F-4D97-AF65-F5344CB8AC3E}">
        <p14:creationId xmlns:p14="http://schemas.microsoft.com/office/powerpoint/2010/main" val="137919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228600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______ classeur de Sophie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5939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1"/>
            <a:ext cx="7848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10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______ pupitres de Michel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60420" name="Picture 4" descr="MPj043946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1"/>
            <a:ext cx="5867400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38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______  bureau d’</a:t>
            </a:r>
            <a:r>
              <a:rPr lang="en-US" altLang="en-US" smtClean="0">
                <a:ea typeface="ＭＳ Ｐゴシック" panose="020B0600070205080204" pitchFamily="34" charset="-128"/>
              </a:rPr>
              <a:t>Emilie</a:t>
            </a:r>
          </a:p>
        </p:txBody>
      </p:sp>
      <p:pic>
        <p:nvPicPr>
          <p:cNvPr id="61443" name="Content Placeholder 3" descr="des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  <p:pic>
        <p:nvPicPr>
          <p:cNvPr id="61444" name="Content Placeholder 3" descr="des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0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La voiture ______ Pierre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62468" name="Picture 4" descr="MPj044396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1"/>
            <a:ext cx="7431088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4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Les pupitres ______ Michel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63492" name="Picture 4" descr="MPj043946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1"/>
            <a:ext cx="5867400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31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Le stylo ______ Jacques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64516" name="Picture 4" descr="MPj044371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66294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02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Le bureau </a:t>
            </a:r>
            <a:r>
              <a:rPr lang="fr-FR" altLang="en-US" smtClean="0">
                <a:ea typeface="ＭＳ Ｐゴシック" panose="020B0600070205080204" pitchFamily="34" charset="-128"/>
              </a:rPr>
              <a:t>______ </a:t>
            </a:r>
            <a:r>
              <a:rPr lang="en-US" altLang="en-US" smtClean="0">
                <a:ea typeface="ＭＳ Ｐゴシック" panose="020B0600070205080204" pitchFamily="34" charset="-128"/>
              </a:rPr>
              <a:t>Emilie</a:t>
            </a:r>
          </a:p>
        </p:txBody>
      </p:sp>
      <p:pic>
        <p:nvPicPr>
          <p:cNvPr id="65539" name="Content Placeholder 3" descr="des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  <p:pic>
        <p:nvPicPr>
          <p:cNvPr id="65540" name="Content Placeholder 3" descr="des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80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______ tableau de Claire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66564" name="Picture 5" descr="MPj043873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79248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76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Les crayons ______ Caryn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1200" y="3429001"/>
            <a:ext cx="4419600" cy="2697163"/>
          </a:xfrm>
        </p:spPr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1"/>
            <a:ext cx="4052888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4343400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2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______ </a:t>
            </a:r>
            <a:r>
              <a:rPr lang="en-US" altLang="en-US" smtClean="0">
                <a:ea typeface="ＭＳ Ｐゴシック" panose="020B0600070205080204" pitchFamily="34" charset="-128"/>
              </a:rPr>
              <a:t>chaise d’Hannah</a:t>
            </a:r>
          </a:p>
        </p:txBody>
      </p:sp>
      <p:pic>
        <p:nvPicPr>
          <p:cNvPr id="68611" name="Content Placeholder 3" descr="chai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417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Qu’est-ce que tu as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ea typeface="ＭＳ Ｐゴシック" panose="020B0600070205080204" pitchFamily="34" charset="-128"/>
              </a:rPr>
              <a:t>chez toi?</a:t>
            </a:r>
          </a:p>
        </p:txBody>
      </p:sp>
      <p:pic>
        <p:nvPicPr>
          <p:cNvPr id="96259" name="Content Placeholder 3" descr="hous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95" r="-17595"/>
          <a:stretch>
            <a:fillRect/>
          </a:stretch>
        </p:blipFill>
        <p:spPr>
          <a:xfrm>
            <a:off x="1905000" y="1600201"/>
            <a:ext cx="8229600" cy="4525963"/>
          </a:xfrm>
        </p:spPr>
      </p:pic>
      <p:sp>
        <p:nvSpPr>
          <p:cNvPr id="96260" name="TextBox 5"/>
          <p:cNvSpPr txBox="1">
            <a:spLocks noChangeArrowheads="1"/>
          </p:cNvSpPr>
          <p:nvPr/>
        </p:nvSpPr>
        <p:spPr bwMode="auto">
          <a:xfrm>
            <a:off x="3200400" y="5638800"/>
            <a:ext cx="2438400" cy="769938"/>
          </a:xfrm>
          <a:prstGeom prst="rect">
            <a:avLst/>
          </a:prstGeom>
          <a:solidFill>
            <a:srgbClr val="7EFF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J’ai…</a:t>
            </a:r>
          </a:p>
        </p:txBody>
      </p:sp>
      <p:sp>
        <p:nvSpPr>
          <p:cNvPr id="96261" name="TextBox 5"/>
          <p:cNvSpPr txBox="1">
            <a:spLocks noChangeArrowheads="1"/>
          </p:cNvSpPr>
          <p:nvPr/>
        </p:nvSpPr>
        <p:spPr bwMode="auto">
          <a:xfrm>
            <a:off x="5867400" y="5638800"/>
            <a:ext cx="3886200" cy="769938"/>
          </a:xfrm>
          <a:prstGeom prst="rect">
            <a:avLst/>
          </a:prstGeom>
          <a:solidFill>
            <a:srgbClr val="7EFF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Je n’ai pas…</a:t>
            </a:r>
          </a:p>
        </p:txBody>
      </p:sp>
    </p:spTree>
    <p:extLst>
      <p:ext uri="{BB962C8B-B14F-4D97-AF65-F5344CB8AC3E}">
        <p14:creationId xmlns:p14="http://schemas.microsoft.com/office/powerpoint/2010/main" val="13618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La chaine hi-fi ______ Talia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69636" name="Picture 10" descr="stere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1"/>
            <a:ext cx="7162800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6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______ taille-crayon de Papa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70660" name="Picture 4" descr="MPj040536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1981200"/>
            <a:ext cx="6400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61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Le tableau ______ Claire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71684" name="Picture 5" descr="MPj043873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79248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61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______ écrans de Madame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5029201"/>
            <a:ext cx="6629400" cy="28495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72708" name="Picture 6" descr="MCj043390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8801"/>
            <a:ext cx="34290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6" descr="MCj043390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1"/>
            <a:ext cx="34290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69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______ </a:t>
            </a:r>
            <a:r>
              <a:rPr lang="en-US" altLang="en-US" smtClean="0">
                <a:ea typeface="ＭＳ Ｐゴシック" panose="020B0600070205080204" pitchFamily="34" charset="-128"/>
              </a:rPr>
              <a:t>télévision de Levi</a:t>
            </a:r>
          </a:p>
        </p:txBody>
      </p:sp>
      <p:pic>
        <p:nvPicPr>
          <p:cNvPr id="73731" name="Content Placeholder 3" descr="tv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13" r="-159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658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La taille-crayon ______ Papa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74756" name="Picture 4" descr="MPj040536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1981200"/>
            <a:ext cx="6400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65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Les écrans ______ Madame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5029201"/>
            <a:ext cx="6629400" cy="28495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75780" name="Picture 6" descr="MCj043390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8801"/>
            <a:ext cx="34290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6" descr="MCj043390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1"/>
            <a:ext cx="34290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52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______ </a:t>
            </a:r>
            <a:r>
              <a:rPr lang="en-US" altLang="en-US" smtClean="0">
                <a:ea typeface="ＭＳ Ｐゴシック" panose="020B0600070205080204" pitchFamily="34" charset="-128"/>
              </a:rPr>
              <a:t>radio d’Elise</a:t>
            </a:r>
          </a:p>
        </p:txBody>
      </p:sp>
      <p:pic>
        <p:nvPicPr>
          <p:cNvPr id="76803" name="Content Placeholder 3" descr="radi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09" r="-106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787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3563" y="457200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Les vélos ______ Brennan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581401"/>
            <a:ext cx="2286000" cy="2544763"/>
          </a:xfrm>
        </p:spPr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77828" name="Picture 4" descr="MPj043279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752600"/>
            <a:ext cx="3209925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4" descr="MPj043279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1676400"/>
            <a:ext cx="3209925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39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228600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Le classeur ______ Sophie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788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1"/>
            <a:ext cx="7848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79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Qu’est-ce que vos parents ont 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ea typeface="ＭＳ Ｐゴシック" panose="020B0600070205080204" pitchFamily="34" charset="-128"/>
              </a:rPr>
              <a:t>chez eux?</a:t>
            </a:r>
          </a:p>
        </p:txBody>
      </p:sp>
      <p:pic>
        <p:nvPicPr>
          <p:cNvPr id="97283" name="Content Placeholder 3" descr="hous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95" r="-17595"/>
          <a:stretch>
            <a:fillRect/>
          </a:stretch>
        </p:blipFill>
        <p:spPr>
          <a:xfrm>
            <a:off x="1905000" y="1600201"/>
            <a:ext cx="8229600" cy="4525963"/>
          </a:xfrm>
        </p:spPr>
      </p:pic>
      <p:sp>
        <p:nvSpPr>
          <p:cNvPr id="97284" name="TextBox 5"/>
          <p:cNvSpPr txBox="1">
            <a:spLocks noChangeArrowheads="1"/>
          </p:cNvSpPr>
          <p:nvPr/>
        </p:nvSpPr>
        <p:spPr bwMode="auto">
          <a:xfrm>
            <a:off x="3200400" y="5638800"/>
            <a:ext cx="2438400" cy="769938"/>
          </a:xfrm>
          <a:prstGeom prst="rect">
            <a:avLst/>
          </a:prstGeom>
          <a:solidFill>
            <a:srgbClr val="7EFF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Ils ont…</a:t>
            </a:r>
          </a:p>
        </p:txBody>
      </p:sp>
      <p:sp>
        <p:nvSpPr>
          <p:cNvPr id="97285" name="TextBox 5"/>
          <p:cNvSpPr txBox="1">
            <a:spLocks noChangeArrowheads="1"/>
          </p:cNvSpPr>
          <p:nvPr/>
        </p:nvSpPr>
        <p:spPr bwMode="auto">
          <a:xfrm>
            <a:off x="5867400" y="5638800"/>
            <a:ext cx="3886200" cy="769938"/>
          </a:xfrm>
          <a:prstGeom prst="rect">
            <a:avLst/>
          </a:prstGeom>
          <a:solidFill>
            <a:srgbClr val="7EFF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Ils n’ont pas…</a:t>
            </a:r>
          </a:p>
        </p:txBody>
      </p:sp>
    </p:spTree>
    <p:extLst>
      <p:ext uri="{BB962C8B-B14F-4D97-AF65-F5344CB8AC3E}">
        <p14:creationId xmlns:p14="http://schemas.microsoft.com/office/powerpoint/2010/main" val="232089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______ crayons de Caryn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1200" y="3429001"/>
            <a:ext cx="4419600" cy="2697163"/>
          </a:xfrm>
        </p:spPr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1"/>
            <a:ext cx="4052888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4343400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83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______ voiture de Pierre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80900" name="Picture 4" descr="MPj044396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1"/>
            <a:ext cx="7431088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21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La télévision </a:t>
            </a:r>
            <a:r>
              <a:rPr lang="fr-FR" altLang="en-US" smtClean="0">
                <a:ea typeface="ＭＳ Ｐゴシック" panose="020B0600070205080204" pitchFamily="34" charset="-128"/>
              </a:rPr>
              <a:t>______ </a:t>
            </a:r>
            <a:r>
              <a:rPr lang="en-US" altLang="en-US" smtClean="0">
                <a:ea typeface="ＭＳ Ｐゴシック" panose="020B0600070205080204" pitchFamily="34" charset="-128"/>
              </a:rPr>
              <a:t>Levi</a:t>
            </a:r>
          </a:p>
        </p:txBody>
      </p:sp>
      <p:pic>
        <p:nvPicPr>
          <p:cNvPr id="81923" name="Content Placeholder 3" descr="tv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13" r="-159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902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______ </a:t>
            </a:r>
            <a:r>
              <a:rPr lang="en-US" altLang="en-US" smtClean="0">
                <a:ea typeface="ＭＳ Ｐゴシック" panose="020B0600070205080204" pitchFamily="34" charset="-128"/>
              </a:rPr>
              <a:t>lecteurs de DVD de Savannah</a:t>
            </a:r>
          </a:p>
        </p:txBody>
      </p:sp>
      <p:pic>
        <p:nvPicPr>
          <p:cNvPr id="82947" name="Content Placeholder 3" descr="dvd play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213" b="-34213"/>
          <a:stretch>
            <a:fillRect/>
          </a:stretch>
        </p:blipFill>
        <p:spPr>
          <a:xfrm>
            <a:off x="2362201" y="1981200"/>
            <a:ext cx="3463925" cy="1905000"/>
          </a:xfrm>
        </p:spPr>
      </p:pic>
      <p:pic>
        <p:nvPicPr>
          <p:cNvPr id="82948" name="Content Placeholder 3" descr="dvd play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213" b="-34213"/>
          <a:stretch>
            <a:fillRect/>
          </a:stretch>
        </p:blipFill>
        <p:spPr bwMode="auto">
          <a:xfrm>
            <a:off x="6553201" y="3200400"/>
            <a:ext cx="34639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Content Placeholder 3" descr="dvd play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213" b="-34213"/>
          <a:stretch>
            <a:fillRect/>
          </a:stretch>
        </p:blipFill>
        <p:spPr bwMode="auto">
          <a:xfrm>
            <a:off x="2819401" y="4038600"/>
            <a:ext cx="34639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50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La radio </a:t>
            </a:r>
            <a:r>
              <a:rPr lang="fr-FR" altLang="en-US" smtClean="0">
                <a:ea typeface="ＭＳ Ｐゴシック" panose="020B0600070205080204" pitchFamily="34" charset="-128"/>
              </a:rPr>
              <a:t>______ </a:t>
            </a:r>
            <a:r>
              <a:rPr lang="en-US" altLang="en-US" smtClean="0">
                <a:ea typeface="ＭＳ Ｐゴシック" panose="020B0600070205080204" pitchFamily="34" charset="-128"/>
              </a:rPr>
              <a:t>Elise</a:t>
            </a:r>
          </a:p>
        </p:txBody>
      </p:sp>
      <p:pic>
        <p:nvPicPr>
          <p:cNvPr id="83971" name="Content Placeholder 3" descr="radi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09" r="-106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637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La chaise </a:t>
            </a:r>
            <a:r>
              <a:rPr lang="fr-FR" altLang="en-US" smtClean="0">
                <a:ea typeface="ＭＳ Ｐゴシック" panose="020B0600070205080204" pitchFamily="34" charset="-128"/>
              </a:rPr>
              <a:t>______ </a:t>
            </a:r>
            <a:r>
              <a:rPr lang="en-US" altLang="en-US" smtClean="0">
                <a:ea typeface="ＭＳ Ｐゴシック" panose="020B0600070205080204" pitchFamily="34" charset="-128"/>
              </a:rPr>
              <a:t>Hannah</a:t>
            </a:r>
          </a:p>
        </p:txBody>
      </p:sp>
      <p:pic>
        <p:nvPicPr>
          <p:cNvPr id="84995" name="Content Placeholder 3" descr="chai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513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Les lecteurs de DVD </a:t>
            </a:r>
            <a:r>
              <a:rPr lang="fr-FR" altLang="en-US" smtClean="0">
                <a:ea typeface="ＭＳ Ｐゴシック" panose="020B0600070205080204" pitchFamily="34" charset="-128"/>
              </a:rPr>
              <a:t>______ </a:t>
            </a:r>
            <a:r>
              <a:rPr lang="en-US" altLang="en-US" smtClean="0">
                <a:ea typeface="ＭＳ Ｐゴシック" panose="020B0600070205080204" pitchFamily="34" charset="-128"/>
              </a:rPr>
              <a:t>Savannah</a:t>
            </a:r>
          </a:p>
        </p:txBody>
      </p:sp>
      <p:pic>
        <p:nvPicPr>
          <p:cNvPr id="86019" name="Content Placeholder 3" descr="dvd play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213" b="-34213"/>
          <a:stretch>
            <a:fillRect/>
          </a:stretch>
        </p:blipFill>
        <p:spPr>
          <a:xfrm>
            <a:off x="2362201" y="1981200"/>
            <a:ext cx="3463925" cy="1905000"/>
          </a:xfrm>
        </p:spPr>
      </p:pic>
      <p:pic>
        <p:nvPicPr>
          <p:cNvPr id="86020" name="Content Placeholder 3" descr="dvd play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213" b="-34213"/>
          <a:stretch>
            <a:fillRect/>
          </a:stretch>
        </p:blipFill>
        <p:spPr bwMode="auto">
          <a:xfrm>
            <a:off x="6553201" y="3200400"/>
            <a:ext cx="34639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Content Placeholder 3" descr="dvd play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213" b="-34213"/>
          <a:stretch>
            <a:fillRect/>
          </a:stretch>
        </p:blipFill>
        <p:spPr bwMode="auto">
          <a:xfrm>
            <a:off x="2819401" y="4038600"/>
            <a:ext cx="34639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12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3563" y="457200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en-US" smtClean="0">
                <a:ea typeface="ＭＳ Ｐゴシック" panose="020B0600070205080204" pitchFamily="34" charset="-128"/>
              </a:rPr>
              <a:t>______ vélos de Brennan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581401"/>
            <a:ext cx="2286000" cy="2544763"/>
          </a:xfrm>
        </p:spPr>
        <p:txBody>
          <a:bodyPr/>
          <a:lstStyle/>
          <a:p>
            <a:pPr eaLnBrk="1" hangingPunct="1"/>
            <a:endParaRPr lang="fr-FR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87044" name="Picture 4" descr="MPj043279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752600"/>
            <a:ext cx="3209925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4" descr="MPj043279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1676400"/>
            <a:ext cx="3209925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68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Pratiquons!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600201"/>
            <a:ext cx="8839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err="1" smtClean="0"/>
              <a:t>Qu’est-ce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que</a:t>
            </a:r>
            <a:r>
              <a:rPr lang="en-US" altLang="en-US" dirty="0" smtClean="0"/>
              <a:t> nous </a:t>
            </a:r>
            <a:r>
              <a:rPr lang="en-US" altLang="en-US" dirty="0" err="1" smtClean="0"/>
              <a:t>avons</a:t>
            </a:r>
            <a:r>
              <a:rPr lang="en-US" altLang="en-US" dirty="0" smtClean="0"/>
              <a:t> en </a:t>
            </a:r>
            <a:r>
              <a:rPr lang="en-US" altLang="en-US" dirty="0" err="1" smtClean="0"/>
              <a:t>classe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aujourd’hui</a:t>
            </a:r>
            <a:r>
              <a:rPr lang="en-US" altLang="en-US" dirty="0" smtClean="0"/>
              <a:t>?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err="1" smtClean="0"/>
              <a:t>Qu’est-ce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que</a:t>
            </a:r>
            <a:r>
              <a:rPr lang="en-US" altLang="en-US" dirty="0" smtClean="0"/>
              <a:t> papa et </a:t>
            </a:r>
            <a:r>
              <a:rPr lang="en-US" altLang="en-US" dirty="0" err="1" smtClean="0"/>
              <a:t>maman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ont</a:t>
            </a:r>
            <a:r>
              <a:rPr lang="en-US" altLang="en-US" dirty="0" smtClean="0"/>
              <a:t> chez </a:t>
            </a:r>
            <a:r>
              <a:rPr lang="en-US" altLang="en-US" dirty="0" err="1" smtClean="0"/>
              <a:t>eux</a:t>
            </a:r>
            <a:r>
              <a:rPr lang="en-US" altLang="en-US" dirty="0" smtClean="0"/>
              <a:t>?</a:t>
            </a:r>
          </a:p>
          <a:p>
            <a:pPr marL="0" indent="0" eaLnBrk="1" hangingPunct="1">
              <a:buNone/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6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jeu de vocabulaire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Choose a partner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I will show a slide and ask you to identify one of the following details about each picture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gender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vocab word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correct form of “the”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correct form of “a”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The first person to circle the right answer wins.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Keep track of your own points. The winner will receive a treat!</a:t>
            </a:r>
          </a:p>
        </p:txBody>
      </p:sp>
    </p:spTree>
    <p:extLst>
      <p:ext uri="{BB962C8B-B14F-4D97-AF65-F5344CB8AC3E}">
        <p14:creationId xmlns:p14="http://schemas.microsoft.com/office/powerpoint/2010/main" val="306035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haki">
  <a:themeElements>
    <a:clrScheme name="Custom 349">
      <a:dk1>
        <a:srgbClr val="262626"/>
      </a:dk1>
      <a:lt1>
        <a:srgbClr val="E6D6BD"/>
      </a:lt1>
      <a:dk2>
        <a:srgbClr val="535353"/>
      </a:dk2>
      <a:lt2>
        <a:srgbClr val="B4AD9E"/>
      </a:lt2>
      <a:accent1>
        <a:srgbClr val="ADB48E"/>
      </a:accent1>
      <a:accent2>
        <a:srgbClr val="867961"/>
      </a:accent2>
      <a:accent3>
        <a:srgbClr val="CBB680"/>
      </a:accent3>
      <a:accent4>
        <a:srgbClr val="78A3C0"/>
      </a:accent4>
      <a:accent5>
        <a:srgbClr val="C0AE91"/>
      </a:accent5>
      <a:accent6>
        <a:srgbClr val="668874"/>
      </a:accent6>
      <a:hlink>
        <a:srgbClr val="4B94B3"/>
      </a:hlink>
      <a:folHlink>
        <a:srgbClr val="4141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495</Words>
  <Application>Microsoft Office PowerPoint</Application>
  <PresentationFormat>Widescreen</PresentationFormat>
  <Paragraphs>122</Paragraphs>
  <Slides>78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78</vt:i4>
      </vt:variant>
    </vt:vector>
  </HeadingPairs>
  <TitlesOfParts>
    <vt:vector size="86" baseType="lpstr">
      <vt:lpstr>ＭＳ Ｐゴシック</vt:lpstr>
      <vt:lpstr>Arial</vt:lpstr>
      <vt:lpstr>Calibri</vt:lpstr>
      <vt:lpstr>Calibri Light</vt:lpstr>
      <vt:lpstr>Trebuchet MS</vt:lpstr>
      <vt:lpstr>Office Theme</vt:lpstr>
      <vt:lpstr>Default Design</vt:lpstr>
      <vt:lpstr>khaki</vt:lpstr>
      <vt:lpstr>Day 5</vt:lpstr>
      <vt:lpstr>PowerPoint Presentation</vt:lpstr>
      <vt:lpstr>De quoi as-tu besoin pour tes cours?</vt:lpstr>
      <vt:lpstr>Qu’est-ce que Madame a  en classe?</vt:lpstr>
      <vt:lpstr>Qu’est-ce que nous avons en classe?</vt:lpstr>
      <vt:lpstr>Qu’est-ce que tu as chez toi?</vt:lpstr>
      <vt:lpstr>Qu’est-ce que vos parents ont  chez eux?</vt:lpstr>
      <vt:lpstr>Pratiquons!</vt:lpstr>
      <vt:lpstr>jeu de vocabulaire</vt:lpstr>
      <vt:lpstr>un / le  téléphone</vt:lpstr>
      <vt:lpstr>une / la  chanson</vt:lpstr>
      <vt:lpstr>un / l’  appareil-photo (numérique)</vt:lpstr>
      <vt:lpstr>un / le  dictionnaire</vt:lpstr>
      <vt:lpstr>une / la  règle</vt:lpstr>
      <vt:lpstr>un / l’  ordinateur</vt:lpstr>
      <vt:lpstr>une / la  montre</vt:lpstr>
      <vt:lpstr>un / le  sac à dos</vt:lpstr>
      <vt:lpstr>une / l’  automobile</vt:lpstr>
      <vt:lpstr>une / la  raquette</vt:lpstr>
      <vt:lpstr>un / le  stylo</vt:lpstr>
      <vt:lpstr>un / le  classeur</vt:lpstr>
      <vt:lpstr>un / le  pupitre</vt:lpstr>
      <vt:lpstr>une / la  voiture</vt:lpstr>
      <vt:lpstr>un / le  bureau</vt:lpstr>
      <vt:lpstr>un / le  tableau</vt:lpstr>
      <vt:lpstr>une / la  chaine hi-fi</vt:lpstr>
      <vt:lpstr>un / l’  écran</vt:lpstr>
      <vt:lpstr>une / la  taille-crayon</vt:lpstr>
      <vt:lpstr>un / le  vélo</vt:lpstr>
      <vt:lpstr>une / la  télévision (télé)</vt:lpstr>
      <vt:lpstr>une / la  bicyclette</vt:lpstr>
      <vt:lpstr>une / la  radio</vt:lpstr>
      <vt:lpstr>un / le  crayon</vt:lpstr>
      <vt:lpstr>un / le  lecteur de DVD</vt:lpstr>
      <vt:lpstr>une / la  chaise</vt:lpstr>
      <vt:lpstr>un / le  cahier</vt:lpstr>
      <vt:lpstr>une / la  calculatrice</vt:lpstr>
      <vt:lpstr>une / la  gomme</vt:lpstr>
      <vt:lpstr>une / la  feuille de papier</vt:lpstr>
      <vt:lpstr>un / l’  i pod</vt:lpstr>
      <vt:lpstr>une / la  moto</vt:lpstr>
      <vt:lpstr>un / le  livre</vt:lpstr>
      <vt:lpstr>une / la  mobylette</vt:lpstr>
      <vt:lpstr>un / le  casier</vt:lpstr>
      <vt:lpstr>une / la  guitare</vt:lpstr>
      <vt:lpstr>Circle the correct word that will complete each plural</vt:lpstr>
      <vt:lpstr>Circle the missing part of each possessive</vt:lpstr>
      <vt:lpstr>______ stylo de Jacques</vt:lpstr>
      <vt:lpstr>______ chaine hi-fi de Talia</vt:lpstr>
      <vt:lpstr>______ classeur de Sophie</vt:lpstr>
      <vt:lpstr>______ pupitres de Michel</vt:lpstr>
      <vt:lpstr>______  bureau d’Emilie</vt:lpstr>
      <vt:lpstr>La voiture ______ Pierre</vt:lpstr>
      <vt:lpstr>Les pupitres ______ Michel</vt:lpstr>
      <vt:lpstr>Le stylo ______ Jacques</vt:lpstr>
      <vt:lpstr>Le bureau ______ Emilie</vt:lpstr>
      <vt:lpstr>______ tableau de Claire</vt:lpstr>
      <vt:lpstr>Les crayons ______ Caryn</vt:lpstr>
      <vt:lpstr>______ chaise d’Hannah</vt:lpstr>
      <vt:lpstr>La chaine hi-fi ______ Talia</vt:lpstr>
      <vt:lpstr>______ taille-crayon de Papa</vt:lpstr>
      <vt:lpstr>Le tableau ______ Claire</vt:lpstr>
      <vt:lpstr>______ écrans de Madame</vt:lpstr>
      <vt:lpstr>______ télévision de Levi</vt:lpstr>
      <vt:lpstr>La taille-crayon ______ Papa</vt:lpstr>
      <vt:lpstr>Les écrans ______ Madame</vt:lpstr>
      <vt:lpstr>______ radio d’Elise</vt:lpstr>
      <vt:lpstr>Les vélos ______ Brennan</vt:lpstr>
      <vt:lpstr>Le classeur ______ Sophie</vt:lpstr>
      <vt:lpstr>______ crayons de Caryn</vt:lpstr>
      <vt:lpstr>______ voiture de Pierre</vt:lpstr>
      <vt:lpstr>La télévision ______ Levi</vt:lpstr>
      <vt:lpstr>______ lecteurs de DVD de Savannah</vt:lpstr>
      <vt:lpstr>La radio ______ Elise</vt:lpstr>
      <vt:lpstr>La chaise ______ Hannah</vt:lpstr>
      <vt:lpstr>Les lecteurs de DVD ______ Savannah</vt:lpstr>
      <vt:lpstr>______ vélos de Brennan</vt:lpstr>
      <vt:lpstr>PowerPoint Presentation</vt:lpstr>
    </vt:vector>
  </TitlesOfParts>
  <Company>American Fork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McFarland</dc:creator>
  <cp:lastModifiedBy>Rachel McFarland</cp:lastModifiedBy>
  <cp:revision>5</cp:revision>
  <dcterms:created xsi:type="dcterms:W3CDTF">2016-01-28T20:38:56Z</dcterms:created>
  <dcterms:modified xsi:type="dcterms:W3CDTF">2017-02-02T21:38:16Z</dcterms:modified>
</cp:coreProperties>
</file>