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5" r:id="rId3"/>
    <p:sldId id="309" r:id="rId4"/>
    <p:sldId id="321" r:id="rId5"/>
    <p:sldId id="306" r:id="rId6"/>
    <p:sldId id="308" r:id="rId7"/>
    <p:sldId id="295" r:id="rId8"/>
    <p:sldId id="296" r:id="rId9"/>
    <p:sldId id="297" r:id="rId10"/>
    <p:sldId id="298" r:id="rId11"/>
    <p:sldId id="299" r:id="rId12"/>
    <p:sldId id="300" r:id="rId13"/>
    <p:sldId id="305" r:id="rId14"/>
    <p:sldId id="311" r:id="rId15"/>
    <p:sldId id="312" r:id="rId16"/>
    <p:sldId id="313" r:id="rId17"/>
    <p:sldId id="314" r:id="rId18"/>
    <p:sldId id="315" r:id="rId19"/>
    <p:sldId id="316" r:id="rId20"/>
    <p:sldId id="317" r:id="rId21"/>
    <p:sldId id="318" r:id="rId22"/>
    <p:sldId id="319" r:id="rId23"/>
    <p:sldId id="279" r:id="rId24"/>
    <p:sldId id="280" r:id="rId25"/>
    <p:sldId id="274" r:id="rId26"/>
    <p:sldId id="278" r:id="rId27"/>
    <p:sldId id="292" r:id="rId28"/>
    <p:sldId id="264" r:id="rId29"/>
    <p:sldId id="293" r:id="rId30"/>
    <p:sldId id="294" r:id="rId31"/>
    <p:sldId id="266" r:id="rId32"/>
    <p:sldId id="267" r:id="rId33"/>
    <p:sldId id="268" r:id="rId34"/>
    <p:sldId id="269" r:id="rId35"/>
    <p:sldId id="270" r:id="rId36"/>
    <p:sldId id="27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64" d="100"/>
          <a:sy n="64"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F323B-0EEC-4F25-9C5D-64AE7E85E209}" type="datetimeFigureOut">
              <a:rPr lang="en-US" smtClean="0"/>
              <a:t>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7358F-6782-4BE0-BD29-7E93738490B2}" type="slidenum">
              <a:rPr lang="en-US" smtClean="0"/>
              <a:t>‹#›</a:t>
            </a:fld>
            <a:endParaRPr lang="en-US"/>
          </a:p>
        </p:txBody>
      </p:sp>
    </p:spTree>
    <p:extLst>
      <p:ext uri="{BB962C8B-B14F-4D97-AF65-F5344CB8AC3E}">
        <p14:creationId xmlns:p14="http://schemas.microsoft.com/office/powerpoint/2010/main" val="109179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piefrance.com/destinations/quebec/sejours-scolaires-de-longue-duree-au-quebec/" TargetMode="External"/><Relationship Id="rId3" Type="http://schemas.openxmlformats.org/officeDocument/2006/relationships/hyperlink" Target="http://www.boalingua.ch/fr/apprendre-le-francais.htm" TargetMode="External"/><Relationship Id="rId7" Type="http://schemas.openxmlformats.org/officeDocument/2006/relationships/hyperlink" Target="http://www.piefrance.com/destinations/france/sejours-scolaires-de-longue-duree-en-france/"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mission-humanitaire.fr/" TargetMode="External"/><Relationship Id="rId5" Type="http://schemas.openxmlformats.org/officeDocument/2006/relationships/hyperlink" Target="http://jvsi.org/indexx.php?page=ms-humanitaire" TargetMode="External"/><Relationship Id="rId4" Type="http://schemas.openxmlformats.org/officeDocument/2006/relationships/hyperlink" Target="http://www.projects-abroad.fr/missions-et-stages/missions-humanitaires/" TargetMode="External"/><Relationship Id="rId9" Type="http://schemas.openxmlformats.org/officeDocument/2006/relationships/hyperlink" Target="https://www.esl.ch/fr/adultes/sejours-linguistiques/francais/france/index.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a:t>
            </a:r>
            <a:r>
              <a:rPr lang="en-US" baseline="0" dirty="0" smtClean="0"/>
              <a:t>t everyday, I start my classes off with conversations, rotating partners several times. They are very used to asking and answering questions!  So, this is what they will be doing here.  If they need help forming questions, you could run a quick brainstorming session</a:t>
            </a:r>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2</a:t>
            </a:fld>
            <a:endParaRPr lang="en-US"/>
          </a:p>
        </p:txBody>
      </p:sp>
    </p:spTree>
    <p:extLst>
      <p:ext uri="{BB962C8B-B14F-4D97-AF65-F5344CB8AC3E}">
        <p14:creationId xmlns:p14="http://schemas.microsoft.com/office/powerpoint/2010/main" val="231440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question mark, they should make up their own idea for the future</a:t>
            </a:r>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16</a:t>
            </a:fld>
            <a:endParaRPr lang="en-US"/>
          </a:p>
        </p:txBody>
      </p:sp>
    </p:spTree>
    <p:extLst>
      <p:ext uri="{BB962C8B-B14F-4D97-AF65-F5344CB8AC3E}">
        <p14:creationId xmlns:p14="http://schemas.microsoft.com/office/powerpoint/2010/main" val="309991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a:t>
            </a:r>
            <a:r>
              <a:rPr lang="en-US" baseline="0" dirty="0" smtClean="0"/>
              <a:t>t everyday, I start my classes off with conversations, rotating partners several times. They are very used to asking and answering questions!  So, this is what they will be doing here.  If they need help forming questions, you could run a quick brainstorming session</a:t>
            </a:r>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27</a:t>
            </a:fld>
            <a:endParaRPr lang="en-US"/>
          </a:p>
        </p:txBody>
      </p:sp>
    </p:spTree>
    <p:extLst>
      <p:ext uri="{BB962C8B-B14F-4D97-AF65-F5344CB8AC3E}">
        <p14:creationId xmlns:p14="http://schemas.microsoft.com/office/powerpoint/2010/main" val="367945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FR" sz="1200" b="1" kern="1200" dirty="0" err="1" smtClean="0">
                <a:solidFill>
                  <a:schemeClr val="tx1"/>
                </a:solidFill>
                <a:latin typeface="+mn-lt"/>
                <a:ea typeface="+mn-ea"/>
                <a:cs typeface="+mn-cs"/>
              </a:rPr>
              <a:t>Sejours</a:t>
            </a:r>
            <a:r>
              <a:rPr lang="fr-FR" sz="1200" b="1" kern="1200" dirty="0" smtClean="0">
                <a:solidFill>
                  <a:schemeClr val="tx1"/>
                </a:solidFill>
                <a:latin typeface="+mn-lt"/>
                <a:ea typeface="+mn-ea"/>
                <a:cs typeface="+mn-cs"/>
              </a:rPr>
              <a:t> linguistiques</a:t>
            </a:r>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hlinkClick r:id="rId3"/>
              </a:rPr>
              <a:t>http://www.boalingua.ch/fr/apprendre-le-francais.htm</a:t>
            </a:r>
            <a:r>
              <a:rPr lang="fr-FR"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 - not a visually fun, but has the info</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Voyages humanitaires</a:t>
            </a:r>
            <a:endParaRPr lang="en-US" sz="1200" kern="1200" dirty="0" smtClean="0">
              <a:solidFill>
                <a:schemeClr val="tx1"/>
              </a:solidFill>
              <a:latin typeface="+mn-lt"/>
              <a:ea typeface="+mn-ea"/>
              <a:cs typeface="+mn-cs"/>
            </a:endParaRPr>
          </a:p>
          <a:p>
            <a:r>
              <a:rPr lang="fr-FR" sz="1200" b="1" u="sng" kern="1200" dirty="0" smtClean="0">
                <a:solidFill>
                  <a:schemeClr val="tx1"/>
                </a:solidFill>
                <a:latin typeface="+mn-lt"/>
                <a:ea typeface="+mn-ea"/>
                <a:cs typeface="+mn-cs"/>
                <a:hlinkClick r:id="rId4"/>
              </a:rPr>
              <a:t>http://www.projects-abroad.fr/missions-et-stages/missions-humanitaires/</a:t>
            </a:r>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fr-FR" sz="1200" u="sng" kern="1200" dirty="0" smtClean="0">
                <a:solidFill>
                  <a:schemeClr val="tx1"/>
                </a:solidFill>
                <a:latin typeface="+mn-lt"/>
                <a:ea typeface="+mn-ea"/>
                <a:cs typeface="+mn-cs"/>
                <a:hlinkClick r:id="rId5"/>
              </a:rPr>
              <a:t>http://jvsi.org/indexx.php?page=ms-humanitaire</a:t>
            </a:r>
            <a:r>
              <a:rPr lang="fr-F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fr-FR" sz="1200" u="sng" kern="1200" dirty="0" smtClean="0">
                <a:solidFill>
                  <a:schemeClr val="tx1"/>
                </a:solidFill>
                <a:latin typeface="+mn-lt"/>
                <a:ea typeface="+mn-ea"/>
                <a:cs typeface="+mn-cs"/>
                <a:hlinkClick r:id="rId6"/>
              </a:rPr>
              <a:t>http://www.mission-humanitaire.fr/</a:t>
            </a:r>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Etudes a l’</a:t>
            </a:r>
            <a:r>
              <a:rPr lang="fr-FR" sz="1200" b="1" kern="1200" dirty="0" err="1" smtClean="0">
                <a:solidFill>
                  <a:schemeClr val="tx1"/>
                </a:solidFill>
                <a:latin typeface="+mn-lt"/>
                <a:ea typeface="+mn-ea"/>
                <a:cs typeface="+mn-cs"/>
              </a:rPr>
              <a:t>etranger</a:t>
            </a:r>
            <a:endParaRPr lang="en-US" sz="1200" kern="1200" dirty="0" smtClean="0">
              <a:solidFill>
                <a:schemeClr val="tx1"/>
              </a:solidFill>
              <a:latin typeface="+mn-lt"/>
              <a:ea typeface="+mn-ea"/>
              <a:cs typeface="+mn-cs"/>
            </a:endParaRPr>
          </a:p>
          <a:p>
            <a:r>
              <a:rPr lang="fr-FR" sz="1200" u="sng" kern="1200" dirty="0" smtClean="0">
                <a:solidFill>
                  <a:schemeClr val="tx1"/>
                </a:solidFill>
                <a:latin typeface="+mn-lt"/>
                <a:ea typeface="+mn-ea"/>
                <a:cs typeface="+mn-cs"/>
                <a:hlinkClick r:id="rId7"/>
              </a:rPr>
              <a:t>http://www.piefrance.com/destinations/france/sejours-scolaires-de-longue-duree-en-france/</a:t>
            </a:r>
            <a:endParaRPr lang="en-US" sz="1200" kern="1200" dirty="0" smtClean="0">
              <a:solidFill>
                <a:schemeClr val="tx1"/>
              </a:solidFill>
              <a:latin typeface="+mn-lt"/>
              <a:ea typeface="+mn-ea"/>
              <a:cs typeface="+mn-cs"/>
            </a:endParaRPr>
          </a:p>
          <a:p>
            <a:r>
              <a:rPr lang="fr-FR" sz="1200" u="sng" kern="1200" dirty="0" smtClean="0">
                <a:solidFill>
                  <a:schemeClr val="tx1"/>
                </a:solidFill>
                <a:latin typeface="+mn-lt"/>
                <a:ea typeface="+mn-ea"/>
                <a:cs typeface="+mn-cs"/>
                <a:hlinkClick r:id="rId8"/>
              </a:rPr>
              <a:t>http://www.piefrance.com/destinations/quebec/sejours-scolaires-de-longue-duree-au-quebec/</a:t>
            </a:r>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9"/>
              </a:rPr>
              <a:t>https://www.esl.ch/fr/adultes/sejours-linguistiques/francais/france/index.htm</a:t>
            </a:r>
            <a:r>
              <a:rPr lang="en-US" sz="1200" kern="1200" dirty="0" smtClean="0">
                <a:solidFill>
                  <a:schemeClr val="tx1"/>
                </a:solidFill>
                <a:latin typeface="+mn-lt"/>
                <a:ea typeface="+mn-ea"/>
                <a:cs typeface="+mn-cs"/>
              </a:rPr>
              <a:t> - no solid information</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28</a:t>
            </a:fld>
            <a:endParaRPr lang="en-US"/>
          </a:p>
        </p:txBody>
      </p:sp>
    </p:spTree>
    <p:extLst>
      <p:ext uri="{BB962C8B-B14F-4D97-AF65-F5344CB8AC3E}">
        <p14:creationId xmlns:p14="http://schemas.microsoft.com/office/powerpoint/2010/main" val="347371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E916821F-F52A-4F73-825D-F9077DF907A6}" type="slidenum">
              <a:rPr lang="en-US" altLang="en-US"/>
              <a:pPr algn="r"/>
              <a:t>7</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283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C475FFB2-C39E-4FC5-9A90-494D207466FB}" type="slidenum">
              <a:rPr lang="en-US" altLang="en-US"/>
              <a:pPr algn="r"/>
              <a:t>8</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7823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BBF8AC06-A656-40C4-A72B-8B371CA22212}" type="slidenum">
              <a:rPr lang="en-US" altLang="en-US"/>
              <a:pPr algn="r"/>
              <a:t>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3332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3BCEFF7E-81F3-43FC-9307-B6C92EA55ED0}" type="slidenum">
              <a:rPr lang="en-US" altLang="en-US"/>
              <a:pPr algn="r"/>
              <a:t>10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7428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B26F1F91-D1AA-48D0-A25E-EA411ECCC32A}" type="slidenum">
              <a:rPr lang="en-US" altLang="en-US"/>
              <a:pPr algn="r"/>
              <a:t>11</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5528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60813908-C0FF-49E3-95C6-545D1B2D2A75}" type="slidenum">
              <a:rPr lang="en-US" altLang="en-US"/>
              <a:pPr algn="r"/>
              <a:t>12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7357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Partners</a:t>
            </a:r>
            <a:r>
              <a:rPr lang="en-US" baseline="0" dirty="0" smtClean="0"/>
              <a:t> – </a:t>
            </a:r>
          </a:p>
          <a:p>
            <a:r>
              <a:rPr lang="en-US" baseline="0" dirty="0" smtClean="0"/>
              <a:t>One student will face the screen, one student will not.  The student facing the screen is the fortune teller.</a:t>
            </a:r>
          </a:p>
          <a:p>
            <a:r>
              <a:rPr lang="en-US" baseline="0" dirty="0" smtClean="0"/>
              <a:t>The fortune teller will see several images representing the future of their partner.  They will tell their partner, in French what their future will be like.  (</a:t>
            </a:r>
            <a:r>
              <a:rPr lang="en-US" baseline="0" dirty="0" err="1" smtClean="0"/>
              <a:t>Tu</a:t>
            </a:r>
            <a:r>
              <a:rPr lang="en-US" baseline="0" dirty="0" smtClean="0"/>
              <a:t> </a:t>
            </a:r>
            <a:r>
              <a:rPr lang="en-US" baseline="0" dirty="0" err="1" smtClean="0"/>
              <a:t>feras</a:t>
            </a:r>
            <a:r>
              <a:rPr lang="en-US" baseline="0" dirty="0" smtClean="0"/>
              <a:t>…)</a:t>
            </a:r>
          </a:p>
          <a:p>
            <a:r>
              <a:rPr lang="en-US" baseline="0" dirty="0" smtClean="0"/>
              <a:t>Partners may draw/write their future so they can remember main ideas.</a:t>
            </a:r>
          </a:p>
          <a:p>
            <a:r>
              <a:rPr lang="en-US" baseline="0" dirty="0" smtClean="0"/>
              <a:t>Before turning to see the screen, call on several students to explain what will happen in their future  (je </a:t>
            </a:r>
            <a:r>
              <a:rPr lang="en-US" baseline="0" dirty="0" err="1" smtClean="0"/>
              <a:t>ferai</a:t>
            </a:r>
            <a:r>
              <a:rPr lang="en-US" baseline="0" dirty="0" smtClean="0"/>
              <a:t>…)</a:t>
            </a:r>
          </a:p>
          <a:p>
            <a:r>
              <a:rPr lang="en-US" baseline="0" dirty="0" smtClean="0"/>
              <a:t>MODEL THIS BEFORE BEGINNING!</a:t>
            </a:r>
            <a:endParaRPr lang="en-US" dirty="0" smtClean="0"/>
          </a:p>
        </p:txBody>
      </p:sp>
      <p:sp>
        <p:nvSpPr>
          <p:cNvPr id="4" name="Slide Number Placeholder 3"/>
          <p:cNvSpPr>
            <a:spLocks noGrp="1"/>
          </p:cNvSpPr>
          <p:nvPr>
            <p:ph type="sldNum" sz="quarter" idx="10"/>
          </p:nvPr>
        </p:nvSpPr>
        <p:spPr/>
        <p:txBody>
          <a:bodyPr/>
          <a:lstStyle/>
          <a:p>
            <a:fld id="{7D0744F8-66BD-42FC-A67E-6523D487D1F8}" type="slidenum">
              <a:rPr lang="en-US" smtClean="0"/>
              <a:pPr/>
              <a:t>14</a:t>
            </a:fld>
            <a:endParaRPr lang="en-US"/>
          </a:p>
        </p:txBody>
      </p:sp>
    </p:spTree>
    <p:extLst>
      <p:ext uri="{BB962C8B-B14F-4D97-AF65-F5344CB8AC3E}">
        <p14:creationId xmlns:p14="http://schemas.microsoft.com/office/powerpoint/2010/main" val="402436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question mark, they should make up their own idea for the future</a:t>
            </a:r>
            <a:endParaRPr lang="en-US" dirty="0"/>
          </a:p>
        </p:txBody>
      </p:sp>
      <p:sp>
        <p:nvSpPr>
          <p:cNvPr id="4" name="Slide Number Placeholder 3"/>
          <p:cNvSpPr>
            <a:spLocks noGrp="1"/>
          </p:cNvSpPr>
          <p:nvPr>
            <p:ph type="sldNum" sz="quarter" idx="10"/>
          </p:nvPr>
        </p:nvSpPr>
        <p:spPr/>
        <p:txBody>
          <a:bodyPr/>
          <a:lstStyle/>
          <a:p>
            <a:fld id="{7D0744F8-66BD-42FC-A67E-6523D487D1F8}" type="slidenum">
              <a:rPr lang="en-US" smtClean="0"/>
              <a:pPr/>
              <a:t>15</a:t>
            </a:fld>
            <a:endParaRPr lang="en-US"/>
          </a:p>
        </p:txBody>
      </p:sp>
    </p:spTree>
    <p:extLst>
      <p:ext uri="{BB962C8B-B14F-4D97-AF65-F5344CB8AC3E}">
        <p14:creationId xmlns:p14="http://schemas.microsoft.com/office/powerpoint/2010/main" val="413416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2D0D4-03AC-4170-AA57-8F91FBD6FA0A}"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69591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2D0D4-03AC-4170-AA57-8F91FBD6FA0A}"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338447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2D0D4-03AC-4170-AA57-8F91FBD6FA0A}"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118265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2D0D4-03AC-4170-AA57-8F91FBD6FA0A}"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145438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2D0D4-03AC-4170-AA57-8F91FBD6FA0A}"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402443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72D0D4-03AC-4170-AA57-8F91FBD6FA0A}"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224267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72D0D4-03AC-4170-AA57-8F91FBD6FA0A}"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173265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72D0D4-03AC-4170-AA57-8F91FBD6FA0A}"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222741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2D0D4-03AC-4170-AA57-8F91FBD6FA0A}"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32991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2D0D4-03AC-4170-AA57-8F91FBD6FA0A}"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142358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2D0D4-03AC-4170-AA57-8F91FBD6FA0A}"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5713F-3AD7-42A9-944B-320676FEB648}" type="slidenum">
              <a:rPr lang="en-US" smtClean="0"/>
              <a:t>‹#›</a:t>
            </a:fld>
            <a:endParaRPr lang="en-US"/>
          </a:p>
        </p:txBody>
      </p:sp>
    </p:spTree>
    <p:extLst>
      <p:ext uri="{BB962C8B-B14F-4D97-AF65-F5344CB8AC3E}">
        <p14:creationId xmlns:p14="http://schemas.microsoft.com/office/powerpoint/2010/main" val="1163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2D0D4-03AC-4170-AA57-8F91FBD6FA0A}" type="datetimeFigureOut">
              <a:rPr lang="en-US" smtClean="0"/>
              <a:t>1/30/2017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5713F-3AD7-42A9-944B-320676FEB648}" type="slidenum">
              <a:rPr lang="en-US" smtClean="0"/>
              <a:t>‹#›</a:t>
            </a:fld>
            <a:endParaRPr lang="en-US"/>
          </a:p>
        </p:txBody>
      </p:sp>
    </p:spTree>
    <p:extLst>
      <p:ext uri="{BB962C8B-B14F-4D97-AF65-F5344CB8AC3E}">
        <p14:creationId xmlns:p14="http://schemas.microsoft.com/office/powerpoint/2010/main" val="352601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imgres?imgurl=http://www.stellarpath.net/wp-content/uploads/2011/01/trelawney.jpg&amp;imgrefurl=http://www.stellarpath.net/tag/360s/&amp;h=324&amp;w=308&amp;sz=25&amp;tbnid=-U2I7AncWMkhtM:&amp;tbnh=230&amp;tbnw=219&amp;prev=/images?q=professor+trelawney&amp;zoom=1&amp;q=professor+trelawney&amp;hl=en&amp;usg=__P6eSpFq44IBPjQrn1kOPtIedy2o=&amp;sa=X&amp;ei=EMhUTe3VF4X4sAOS8PjxBQ&amp;ved=0CBYQ9QEwA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4.2</a:t>
            </a:r>
            <a:endParaRPr lang="en-US" dirty="0"/>
          </a:p>
        </p:txBody>
      </p:sp>
      <p:sp>
        <p:nvSpPr>
          <p:cNvPr id="3" name="Subtitle 2"/>
          <p:cNvSpPr>
            <a:spLocks noGrp="1"/>
          </p:cNvSpPr>
          <p:nvPr>
            <p:ph type="subTitle" idx="1"/>
          </p:nvPr>
        </p:nvSpPr>
        <p:spPr/>
        <p:txBody>
          <a:bodyPr/>
          <a:lstStyle/>
          <a:p>
            <a:r>
              <a:rPr lang="en-US" dirty="0" smtClean="0"/>
              <a:t>I can make predictions about the future.</a:t>
            </a:r>
            <a:endParaRPr lang="en-US" dirty="0"/>
          </a:p>
        </p:txBody>
      </p:sp>
    </p:spTree>
    <p:extLst>
      <p:ext uri="{BB962C8B-B14F-4D97-AF65-F5344CB8AC3E}">
        <p14:creationId xmlns:p14="http://schemas.microsoft.com/office/powerpoint/2010/main" val="286521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32586" y="257175"/>
            <a:ext cx="6870700" cy="1600200"/>
          </a:xfrm>
        </p:spPr>
        <p:txBody>
          <a:bodyPr/>
          <a:lstStyle/>
          <a:p>
            <a:pPr eaLnBrk="1" hangingPunct="1"/>
            <a:r>
              <a:rPr lang="en-US" altLang="en-US" sz="5400" dirty="0"/>
              <a:t>ton tour…</a:t>
            </a:r>
            <a:endParaRPr lang="en-US" altLang="en-US" dirty="0" smtClean="0"/>
          </a:p>
        </p:txBody>
      </p:sp>
      <p:sp>
        <p:nvSpPr>
          <p:cNvPr id="33795" name="Rectangle 3"/>
          <p:cNvSpPr>
            <a:spLocks noGrp="1" noChangeArrowheads="1"/>
          </p:cNvSpPr>
          <p:nvPr>
            <p:ph type="body" idx="1"/>
          </p:nvPr>
        </p:nvSpPr>
        <p:spPr>
          <a:xfrm>
            <a:off x="599941" y="1857375"/>
            <a:ext cx="7696200" cy="3657600"/>
          </a:xfrm>
        </p:spPr>
        <p:txBody>
          <a:bodyPr/>
          <a:lstStyle/>
          <a:p>
            <a:pPr eaLnBrk="1" hangingPunct="1">
              <a:buFontTx/>
              <a:buNone/>
            </a:pPr>
            <a:r>
              <a:rPr lang="en-US" altLang="en-US" dirty="0" smtClean="0"/>
              <a:t>		Si  </a:t>
            </a:r>
            <a:r>
              <a:rPr lang="en-US" altLang="en-US" dirty="0" err="1" smtClean="0"/>
              <a:t>pr</a:t>
            </a:r>
            <a:r>
              <a:rPr lang="en-US" altLang="ja-JP" dirty="0" err="1" smtClean="0">
                <a:ea typeface="ＭＳ Ｐゴシック" panose="020B0600070205080204" pitchFamily="34" charset="-128"/>
              </a:rPr>
              <a:t>ésent</a:t>
            </a:r>
            <a:r>
              <a:rPr lang="en-US" altLang="ja-JP" dirty="0" smtClean="0">
                <a:ea typeface="ＭＳ Ｐゴシック" panose="020B0600070205080204" pitchFamily="34" charset="-128"/>
              </a:rPr>
              <a:t> &lt;-------&gt;  </a:t>
            </a:r>
            <a:r>
              <a:rPr lang="en-US" altLang="ja-JP" dirty="0" err="1" smtClean="0">
                <a:ea typeface="ＭＳ Ｐゴシック" panose="020B0600070205080204" pitchFamily="34" charset="-128"/>
              </a:rPr>
              <a:t>futur</a:t>
            </a:r>
            <a:endParaRPr lang="en-US" altLang="ja-JP" dirty="0" smtClean="0">
              <a:ea typeface="ＭＳ Ｐゴシック" panose="020B0600070205080204" pitchFamily="34" charset="-128"/>
            </a:endParaRPr>
          </a:p>
          <a:p>
            <a:pPr eaLnBrk="1" hangingPunct="1">
              <a:buFontTx/>
              <a:buNone/>
            </a:pPr>
            <a:endParaRPr lang="en-US" altLang="ja-JP" dirty="0">
              <a:ea typeface="ＭＳ Ｐゴシック" panose="020B0600070205080204" pitchFamily="34" charset="-128"/>
            </a:endParaRPr>
          </a:p>
          <a:p>
            <a:pPr eaLnBrk="1" hangingPunct="1">
              <a:buFontTx/>
              <a:buNone/>
            </a:pPr>
            <a:endParaRPr lang="en-US" altLang="en-US" dirty="0" smtClean="0"/>
          </a:p>
        </p:txBody>
      </p:sp>
      <p:sp>
        <p:nvSpPr>
          <p:cNvPr id="33796" name="Rectangle 4"/>
          <p:cNvSpPr>
            <a:spLocks noChangeArrowheads="1"/>
          </p:cNvSpPr>
          <p:nvPr/>
        </p:nvSpPr>
        <p:spPr bwMode="blackWhite">
          <a:xfrm>
            <a:off x="6769100" y="4452939"/>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3200"/>
          </a:p>
        </p:txBody>
      </p:sp>
      <p:sp>
        <p:nvSpPr>
          <p:cNvPr id="69637" name="Text Box 5"/>
          <p:cNvSpPr txBox="1">
            <a:spLocks noChangeArrowheads="1"/>
          </p:cNvSpPr>
          <p:nvPr/>
        </p:nvSpPr>
        <p:spPr bwMode="blackWhite">
          <a:xfrm>
            <a:off x="4045039" y="3914775"/>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ja-JP" sz="3200">
              <a:ea typeface="ＭＳ Ｐゴシック" panose="020B0600070205080204" pitchFamily="34" charset="-128"/>
            </a:endParaRPr>
          </a:p>
          <a:p>
            <a:pPr eaLnBrk="1" hangingPunct="1"/>
            <a:r>
              <a:rPr lang="en-US" altLang="en-US" sz="3200"/>
              <a:t> </a:t>
            </a:r>
            <a:endParaRPr lang="en-US" altLang="en-US"/>
          </a:p>
        </p:txBody>
      </p:sp>
      <p:sp>
        <p:nvSpPr>
          <p:cNvPr id="69638" name="Text Box 6"/>
          <p:cNvSpPr txBox="1">
            <a:spLocks noChangeArrowheads="1"/>
          </p:cNvSpPr>
          <p:nvPr/>
        </p:nvSpPr>
        <p:spPr bwMode="blackWhite">
          <a:xfrm>
            <a:off x="1532586" y="2619375"/>
            <a:ext cx="955612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dirty="0"/>
              <a:t>My mother </a:t>
            </a:r>
            <a:r>
              <a:rPr lang="en-US" altLang="en-US" sz="3200" u="sng" dirty="0"/>
              <a:t>will give </a:t>
            </a:r>
            <a:r>
              <a:rPr lang="en-US" altLang="en-US" sz="3200" dirty="0"/>
              <a:t>me the car, if I </a:t>
            </a:r>
            <a:r>
              <a:rPr lang="en-US" altLang="en-US" sz="3200" u="sng" dirty="0"/>
              <a:t>wash</a:t>
            </a:r>
            <a:r>
              <a:rPr lang="en-US" altLang="en-US" sz="3200" dirty="0"/>
              <a:t> the dishes tonight.</a:t>
            </a:r>
          </a:p>
        </p:txBody>
      </p:sp>
      <p:sp>
        <p:nvSpPr>
          <p:cNvPr id="69639" name="Rectangle 7"/>
          <p:cNvSpPr>
            <a:spLocks noChangeArrowheads="1"/>
          </p:cNvSpPr>
          <p:nvPr/>
        </p:nvSpPr>
        <p:spPr bwMode="blackWhite">
          <a:xfrm>
            <a:off x="1532586" y="3962510"/>
            <a:ext cx="85635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Ma </a:t>
            </a:r>
            <a:r>
              <a:rPr lang="en-US" altLang="en-US" sz="3200" dirty="0" err="1"/>
              <a:t>m</a:t>
            </a:r>
            <a:r>
              <a:rPr lang="en-US" altLang="ja-JP" sz="3200" dirty="0" err="1">
                <a:ea typeface="ＭＳ Ｐゴシック" panose="020B0600070205080204" pitchFamily="34" charset="-128"/>
              </a:rPr>
              <a:t>aman</a:t>
            </a:r>
            <a:r>
              <a:rPr lang="en-US" altLang="ja-JP" sz="3200" dirty="0">
                <a:ea typeface="ＭＳ Ｐゴシック" panose="020B0600070205080204" pitchFamily="34" charset="-128"/>
              </a:rPr>
              <a:t> me </a:t>
            </a:r>
            <a:r>
              <a:rPr lang="en-US" altLang="ja-JP" sz="3200" u="sng" dirty="0" err="1">
                <a:ea typeface="ＭＳ Ｐゴシック" panose="020B0600070205080204" pitchFamily="34" charset="-128"/>
              </a:rPr>
              <a:t>donnera</a:t>
            </a:r>
            <a:r>
              <a:rPr lang="en-US" altLang="ja-JP" sz="3200" dirty="0">
                <a:ea typeface="ＭＳ Ｐゴシック" panose="020B0600070205080204" pitchFamily="34" charset="-128"/>
              </a:rPr>
              <a:t> la </a:t>
            </a:r>
            <a:r>
              <a:rPr lang="en-US" altLang="ja-JP" sz="3200" dirty="0" err="1">
                <a:ea typeface="ＭＳ Ｐゴシック" panose="020B0600070205080204" pitchFamily="34" charset="-128"/>
              </a:rPr>
              <a:t>voiture</a:t>
            </a:r>
            <a:r>
              <a:rPr lang="en-US" altLang="ja-JP" sz="3200" dirty="0">
                <a:ea typeface="ＭＳ Ｐゴシック" panose="020B0600070205080204" pitchFamily="34" charset="-128"/>
              </a:rPr>
              <a:t>  </a:t>
            </a:r>
            <a:r>
              <a:rPr lang="en-US" altLang="ja-JP" sz="3200" dirty="0" err="1" smtClean="0">
                <a:ea typeface="ＭＳ Ｐゴシック" panose="020B0600070205080204" pitchFamily="34" charset="-128"/>
              </a:rPr>
              <a:t>si</a:t>
            </a:r>
            <a:r>
              <a:rPr lang="en-US" altLang="ja-JP" sz="3200" dirty="0" smtClean="0">
                <a:ea typeface="ＭＳ Ｐゴシック" panose="020B0600070205080204" pitchFamily="34" charset="-128"/>
              </a:rPr>
              <a:t> </a:t>
            </a:r>
            <a:r>
              <a:rPr lang="en-US" altLang="ja-JP" sz="3200" dirty="0">
                <a:ea typeface="ＭＳ Ｐゴシック" panose="020B0600070205080204" pitchFamily="34" charset="-128"/>
              </a:rPr>
              <a:t>je </a:t>
            </a:r>
            <a:r>
              <a:rPr lang="en-US" altLang="ja-JP" sz="3200" u="sng" dirty="0" err="1">
                <a:ea typeface="ＭＳ Ｐゴシック" panose="020B0600070205080204" pitchFamily="34" charset="-128"/>
              </a:rPr>
              <a:t>fais</a:t>
            </a:r>
            <a:r>
              <a:rPr lang="en-US" altLang="ja-JP" sz="3200" dirty="0">
                <a:ea typeface="ＭＳ Ｐゴシック" panose="020B0600070205080204" pitchFamily="34" charset="-128"/>
              </a:rPr>
              <a:t> la </a:t>
            </a:r>
            <a:endParaRPr lang="en-US" altLang="ja-JP" sz="3200" dirty="0" smtClean="0">
              <a:ea typeface="ＭＳ Ｐゴシック" panose="020B0600070205080204" pitchFamily="34" charset="-128"/>
            </a:endParaRPr>
          </a:p>
          <a:p>
            <a:pPr algn="l" eaLnBrk="1" hangingPunct="1"/>
            <a:r>
              <a:rPr lang="en-US" altLang="ja-JP" sz="3200" dirty="0" err="1" smtClean="0">
                <a:ea typeface="ＭＳ Ｐゴシック" panose="020B0600070205080204" pitchFamily="34" charset="-128"/>
              </a:rPr>
              <a:t>vaisselle</a:t>
            </a:r>
            <a:r>
              <a:rPr lang="en-US" altLang="ja-JP" sz="3200" dirty="0" smtClean="0">
                <a:ea typeface="ＭＳ Ｐゴシック" panose="020B0600070205080204" pitchFamily="34" charset="-128"/>
              </a:rPr>
              <a:t> </a:t>
            </a:r>
            <a:r>
              <a:rPr lang="en-US" altLang="ja-JP" sz="3200" dirty="0" err="1">
                <a:ea typeface="ＭＳ Ｐゴシック" panose="020B0600070205080204" pitchFamily="34" charset="-128"/>
              </a:rPr>
              <a:t>ce</a:t>
            </a:r>
            <a:r>
              <a:rPr lang="en-US" altLang="ja-JP" sz="3200" dirty="0">
                <a:ea typeface="ＭＳ Ｐゴシック" panose="020B0600070205080204" pitchFamily="34" charset="-128"/>
              </a:rPr>
              <a:t> </a:t>
            </a:r>
            <a:r>
              <a:rPr lang="en-US" altLang="ja-JP" sz="3200" dirty="0" err="1">
                <a:ea typeface="ＭＳ Ｐゴシック" panose="020B0600070205080204" pitchFamily="34" charset="-128"/>
              </a:rPr>
              <a:t>soir</a:t>
            </a:r>
            <a:r>
              <a:rPr lang="en-US" altLang="ja-JP" sz="3200" dirty="0">
                <a:ea typeface="ＭＳ Ｐゴシック" panose="020B0600070205080204" pitchFamily="34" charset="-128"/>
              </a:rPr>
              <a:t>.</a:t>
            </a:r>
            <a:endParaRPr lang="en-US" altLang="en-US" sz="3200" dirty="0"/>
          </a:p>
        </p:txBody>
      </p:sp>
    </p:spTree>
    <p:extLst>
      <p:ext uri="{BB962C8B-B14F-4D97-AF65-F5344CB8AC3E}">
        <p14:creationId xmlns:p14="http://schemas.microsoft.com/office/powerpoint/2010/main" val="206698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9"/>
                                        </p:tgtEl>
                                        <p:attrNameLst>
                                          <p:attrName>style.visibility</p:attrName>
                                        </p:attrNameLst>
                                      </p:cBhvr>
                                      <p:to>
                                        <p:strVal val="visible"/>
                                      </p:to>
                                    </p:set>
                                    <p:anim calcmode="lin" valueType="num">
                                      <p:cBhvr additive="base">
                                        <p:cTn id="13" dur="500" fill="hold"/>
                                        <p:tgtEl>
                                          <p:spTgt spid="69639"/>
                                        </p:tgtEl>
                                        <p:attrNameLst>
                                          <p:attrName>ppt_x</p:attrName>
                                        </p:attrNameLst>
                                      </p:cBhvr>
                                      <p:tavLst>
                                        <p:tav tm="0">
                                          <p:val>
                                            <p:strVal val="1+#ppt_w/2"/>
                                          </p:val>
                                        </p:tav>
                                        <p:tav tm="100000">
                                          <p:val>
                                            <p:strVal val="#ppt_x"/>
                                          </p:val>
                                        </p:tav>
                                      </p:tavLst>
                                    </p:anim>
                                    <p:anim calcmode="lin" valueType="num">
                                      <p:cBhvr additive="base">
                                        <p:cTn id="14"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696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381000"/>
            <a:ext cx="7175500" cy="2636838"/>
          </a:xfrm>
        </p:spPr>
        <p:txBody>
          <a:bodyPr/>
          <a:lstStyle/>
          <a:p>
            <a:pPr eaLnBrk="1" hangingPunct="1"/>
            <a:r>
              <a:rPr lang="en-US" altLang="en-US" sz="5400" dirty="0" smtClean="0"/>
              <a:t>Ton tour</a:t>
            </a:r>
            <a:endParaRPr lang="en-US" altLang="en-US" dirty="0" smtClean="0"/>
          </a:p>
        </p:txBody>
      </p:sp>
      <p:sp>
        <p:nvSpPr>
          <p:cNvPr id="35843" name="Rectangle 3"/>
          <p:cNvSpPr>
            <a:spLocks noGrp="1" noChangeArrowheads="1"/>
          </p:cNvSpPr>
          <p:nvPr>
            <p:ph type="body" idx="1"/>
          </p:nvPr>
        </p:nvSpPr>
        <p:spPr>
          <a:xfrm>
            <a:off x="566530" y="1868556"/>
            <a:ext cx="7696200" cy="3657600"/>
          </a:xfrm>
        </p:spPr>
        <p:txBody>
          <a:bodyPr/>
          <a:lstStyle/>
          <a:p>
            <a:pPr eaLnBrk="1" hangingPunct="1">
              <a:buFontTx/>
              <a:buNone/>
            </a:pPr>
            <a:r>
              <a:rPr lang="en-US" altLang="en-US" dirty="0" smtClean="0"/>
              <a:t>		Si  </a:t>
            </a:r>
            <a:r>
              <a:rPr lang="en-US" altLang="en-US" dirty="0" err="1" smtClean="0"/>
              <a:t>pr</a:t>
            </a:r>
            <a:r>
              <a:rPr lang="en-US" altLang="ja-JP" dirty="0" err="1" smtClean="0">
                <a:ea typeface="ＭＳ Ｐゴシック" panose="020B0600070205080204" pitchFamily="34" charset="-128"/>
              </a:rPr>
              <a:t>ésent</a:t>
            </a:r>
            <a:r>
              <a:rPr lang="en-US" altLang="ja-JP" dirty="0" smtClean="0">
                <a:ea typeface="ＭＳ Ｐゴシック" panose="020B0600070205080204" pitchFamily="34" charset="-128"/>
              </a:rPr>
              <a:t> &lt;-------&gt;  </a:t>
            </a:r>
            <a:r>
              <a:rPr lang="en-US" altLang="ja-JP" dirty="0" err="1" smtClean="0">
                <a:ea typeface="ＭＳ Ｐゴシック" panose="020B0600070205080204" pitchFamily="34" charset="-128"/>
              </a:rPr>
              <a:t>futur</a:t>
            </a:r>
            <a:endParaRPr lang="en-US" altLang="ja-JP" dirty="0" smtClean="0">
              <a:ea typeface="ＭＳ Ｐゴシック" panose="020B0600070205080204" pitchFamily="34" charset="-128"/>
            </a:endParaRPr>
          </a:p>
          <a:p>
            <a:pPr eaLnBrk="1" hangingPunct="1">
              <a:buFontTx/>
              <a:buNone/>
            </a:pPr>
            <a:endParaRPr lang="en-US" altLang="ja-JP" dirty="0">
              <a:ea typeface="ＭＳ Ｐゴシック" panose="020B0600070205080204" pitchFamily="34" charset="-128"/>
            </a:endParaRPr>
          </a:p>
          <a:p>
            <a:pPr eaLnBrk="1" hangingPunct="1">
              <a:buFontTx/>
              <a:buNone/>
            </a:pPr>
            <a:endParaRPr lang="en-US" altLang="en-US" dirty="0" smtClean="0"/>
          </a:p>
        </p:txBody>
      </p:sp>
      <p:sp>
        <p:nvSpPr>
          <p:cNvPr id="35844" name="Rectangle 4"/>
          <p:cNvSpPr>
            <a:spLocks noChangeArrowheads="1"/>
          </p:cNvSpPr>
          <p:nvPr/>
        </p:nvSpPr>
        <p:spPr bwMode="blackWhite">
          <a:xfrm>
            <a:off x="6769100" y="4452939"/>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3200"/>
          </a:p>
        </p:txBody>
      </p:sp>
      <p:sp>
        <p:nvSpPr>
          <p:cNvPr id="70661" name="Text Box 5"/>
          <p:cNvSpPr txBox="1">
            <a:spLocks noChangeArrowheads="1"/>
          </p:cNvSpPr>
          <p:nvPr/>
        </p:nvSpPr>
        <p:spPr bwMode="blackWhite">
          <a:xfrm>
            <a:off x="1659808" y="3573097"/>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ja-JP" sz="3200">
              <a:ea typeface="ＭＳ Ｐゴシック" panose="020B0600070205080204" pitchFamily="34" charset="-128"/>
            </a:endParaRPr>
          </a:p>
          <a:p>
            <a:pPr eaLnBrk="1" hangingPunct="1"/>
            <a:r>
              <a:rPr lang="en-US" altLang="en-US" sz="3200"/>
              <a:t> </a:t>
            </a:r>
            <a:endParaRPr lang="en-US" altLang="en-US"/>
          </a:p>
        </p:txBody>
      </p:sp>
      <p:sp>
        <p:nvSpPr>
          <p:cNvPr id="70662" name="Text Box 6"/>
          <p:cNvSpPr txBox="1">
            <a:spLocks noChangeArrowheads="1"/>
          </p:cNvSpPr>
          <p:nvPr/>
        </p:nvSpPr>
        <p:spPr bwMode="blackWhite">
          <a:xfrm>
            <a:off x="871330" y="4061009"/>
            <a:ext cx="99158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a:t>Si </a:t>
            </a:r>
            <a:r>
              <a:rPr lang="en-US" altLang="en-US" sz="3200" dirty="0" err="1" smtClean="0"/>
              <a:t>elle</a:t>
            </a:r>
            <a:r>
              <a:rPr lang="en-US" altLang="en-US" sz="3200" dirty="0" smtClean="0"/>
              <a:t> </a:t>
            </a:r>
            <a:r>
              <a:rPr lang="en-US" altLang="en-US" sz="3200" u="sng" dirty="0" smtClean="0"/>
              <a:t>mange</a:t>
            </a:r>
            <a:r>
              <a:rPr lang="en-US" altLang="en-US" sz="3200" dirty="0" smtClean="0"/>
              <a:t> </a:t>
            </a:r>
            <a:r>
              <a:rPr lang="en-US" altLang="en-US" sz="3200" dirty="0" err="1" smtClean="0"/>
              <a:t>vite</a:t>
            </a:r>
            <a:r>
              <a:rPr lang="en-US" altLang="en-US" sz="3200" dirty="0" smtClean="0"/>
              <a:t>, </a:t>
            </a:r>
            <a:r>
              <a:rPr lang="en-US" altLang="en-US" sz="3200" dirty="0" err="1" smtClean="0"/>
              <a:t>elle</a:t>
            </a:r>
            <a:r>
              <a:rPr lang="en-US" altLang="en-US" sz="3200" dirty="0" smtClean="0"/>
              <a:t> </a:t>
            </a:r>
            <a:r>
              <a:rPr lang="en-US" altLang="en-US" sz="3200" u="sng" dirty="0" err="1" smtClean="0"/>
              <a:t>viendra</a:t>
            </a:r>
            <a:r>
              <a:rPr lang="en-US" altLang="en-US" sz="3200" dirty="0" smtClean="0"/>
              <a:t> chez </a:t>
            </a:r>
            <a:r>
              <a:rPr lang="en-US" altLang="en-US" sz="3200" dirty="0" err="1"/>
              <a:t>moi</a:t>
            </a:r>
            <a:r>
              <a:rPr lang="en-US" altLang="en-US" sz="3200" dirty="0"/>
              <a:t> </a:t>
            </a:r>
            <a:r>
              <a:rPr lang="en-US" altLang="en-US" sz="3200" dirty="0" err="1"/>
              <a:t>ce</a:t>
            </a:r>
            <a:r>
              <a:rPr lang="en-US" altLang="en-US" sz="3200" dirty="0"/>
              <a:t> </a:t>
            </a:r>
            <a:r>
              <a:rPr lang="en-US" altLang="en-US" sz="3200" dirty="0" err="1"/>
              <a:t>soir</a:t>
            </a:r>
            <a:r>
              <a:rPr lang="en-US" altLang="en-US" sz="3200" dirty="0"/>
              <a:t>.</a:t>
            </a:r>
          </a:p>
        </p:txBody>
      </p:sp>
      <p:sp>
        <p:nvSpPr>
          <p:cNvPr id="70663" name="Rectangle 7"/>
          <p:cNvSpPr>
            <a:spLocks noChangeArrowheads="1"/>
          </p:cNvSpPr>
          <p:nvPr/>
        </p:nvSpPr>
        <p:spPr bwMode="blackWhite">
          <a:xfrm>
            <a:off x="1447800" y="2888780"/>
            <a:ext cx="93394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If </a:t>
            </a:r>
            <a:r>
              <a:rPr lang="en-US" altLang="en-US" sz="3200" dirty="0" smtClean="0"/>
              <a:t>she </a:t>
            </a:r>
            <a:r>
              <a:rPr lang="en-US" altLang="en-US" sz="3200" u="sng" dirty="0" smtClean="0"/>
              <a:t>eats</a:t>
            </a:r>
            <a:r>
              <a:rPr lang="en-US" altLang="en-US" sz="3200" dirty="0" smtClean="0"/>
              <a:t> fast, she </a:t>
            </a:r>
            <a:r>
              <a:rPr lang="en-US" altLang="en-US" sz="3200" u="sng" dirty="0" smtClean="0"/>
              <a:t>will come </a:t>
            </a:r>
            <a:r>
              <a:rPr lang="en-US" altLang="en-US" sz="3200" dirty="0" smtClean="0"/>
              <a:t>to </a:t>
            </a:r>
            <a:r>
              <a:rPr lang="en-US" altLang="en-US" sz="3200" dirty="0"/>
              <a:t>my house tonight.</a:t>
            </a:r>
          </a:p>
        </p:txBody>
      </p:sp>
    </p:spTree>
    <p:extLst>
      <p:ext uri="{BB962C8B-B14F-4D97-AF65-F5344CB8AC3E}">
        <p14:creationId xmlns:p14="http://schemas.microsoft.com/office/powerpoint/2010/main" val="1634549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additive="base">
                                        <p:cTn id="7" dur="500" fill="hold"/>
                                        <p:tgtEl>
                                          <p:spTgt spid="70663"/>
                                        </p:tgtEl>
                                        <p:attrNameLst>
                                          <p:attrName>ppt_x</p:attrName>
                                        </p:attrNameLst>
                                      </p:cBhvr>
                                      <p:tavLst>
                                        <p:tav tm="0">
                                          <p:val>
                                            <p:strVal val="0-#ppt_w/2"/>
                                          </p:val>
                                        </p:tav>
                                        <p:tav tm="100000">
                                          <p:val>
                                            <p:strVal val="#ppt_x"/>
                                          </p:val>
                                        </p:tav>
                                      </p:tavLst>
                                    </p:anim>
                                    <p:anim calcmode="lin" valueType="num">
                                      <p:cBhvr additive="base">
                                        <p:cTn id="8" dur="500" fill="hold"/>
                                        <p:tgtEl>
                                          <p:spTgt spid="706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2"/>
                                        </p:tgtEl>
                                        <p:attrNameLst>
                                          <p:attrName>style.visibility</p:attrName>
                                        </p:attrNameLst>
                                      </p:cBhvr>
                                      <p:to>
                                        <p:strVal val="visible"/>
                                      </p:to>
                                    </p:set>
                                    <p:anim calcmode="lin" valueType="num">
                                      <p:cBhvr additive="base">
                                        <p:cTn id="13" dur="500" fill="hold"/>
                                        <p:tgtEl>
                                          <p:spTgt spid="70662"/>
                                        </p:tgtEl>
                                        <p:attrNameLst>
                                          <p:attrName>ppt_x</p:attrName>
                                        </p:attrNameLst>
                                      </p:cBhvr>
                                      <p:tavLst>
                                        <p:tav tm="0">
                                          <p:val>
                                            <p:strVal val="#ppt_x"/>
                                          </p:val>
                                        </p:tav>
                                        <p:tav tm="100000">
                                          <p:val>
                                            <p:strVal val="#ppt_x"/>
                                          </p:val>
                                        </p:tav>
                                      </p:tavLst>
                                    </p:anim>
                                    <p:anim calcmode="lin" valueType="num">
                                      <p:cBhvr additive="base">
                                        <p:cTn id="14" dur="500" fill="hold"/>
                                        <p:tgtEl>
                                          <p:spTgt spid="706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P spid="706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31324" y="308482"/>
            <a:ext cx="6870700" cy="1600200"/>
          </a:xfrm>
        </p:spPr>
        <p:txBody>
          <a:bodyPr/>
          <a:lstStyle/>
          <a:p>
            <a:pPr eaLnBrk="1" hangingPunct="1"/>
            <a:r>
              <a:rPr lang="en-US" altLang="en-US" sz="5400" dirty="0"/>
              <a:t>ton tour…</a:t>
            </a:r>
            <a:endParaRPr lang="en-US" altLang="en-US" dirty="0" smtClean="0"/>
          </a:p>
        </p:txBody>
      </p:sp>
      <p:sp>
        <p:nvSpPr>
          <p:cNvPr id="37891" name="Rectangle 3"/>
          <p:cNvSpPr>
            <a:spLocks noGrp="1" noChangeArrowheads="1"/>
          </p:cNvSpPr>
          <p:nvPr>
            <p:ph type="body" idx="1"/>
          </p:nvPr>
        </p:nvSpPr>
        <p:spPr>
          <a:xfrm>
            <a:off x="805824" y="2071688"/>
            <a:ext cx="7696200" cy="3657600"/>
          </a:xfrm>
        </p:spPr>
        <p:txBody>
          <a:bodyPr/>
          <a:lstStyle/>
          <a:p>
            <a:pPr eaLnBrk="1" hangingPunct="1">
              <a:buFontTx/>
              <a:buNone/>
            </a:pPr>
            <a:r>
              <a:rPr lang="en-US" altLang="en-US" dirty="0" smtClean="0"/>
              <a:t>		Si  </a:t>
            </a:r>
            <a:r>
              <a:rPr lang="en-US" altLang="en-US" dirty="0" err="1" smtClean="0"/>
              <a:t>pr</a:t>
            </a:r>
            <a:r>
              <a:rPr lang="en-US" altLang="ja-JP" dirty="0" err="1" smtClean="0">
                <a:ea typeface="ＭＳ Ｐゴシック" panose="020B0600070205080204" pitchFamily="34" charset="-128"/>
              </a:rPr>
              <a:t>ésent</a:t>
            </a:r>
            <a:r>
              <a:rPr lang="en-US" altLang="ja-JP" dirty="0" smtClean="0">
                <a:ea typeface="ＭＳ Ｐゴシック" panose="020B0600070205080204" pitchFamily="34" charset="-128"/>
              </a:rPr>
              <a:t> &lt;-------&gt;  </a:t>
            </a:r>
            <a:r>
              <a:rPr lang="en-US" altLang="ja-JP" dirty="0" err="1" smtClean="0">
                <a:ea typeface="ＭＳ Ｐゴシック" panose="020B0600070205080204" pitchFamily="34" charset="-128"/>
              </a:rPr>
              <a:t>futur</a:t>
            </a:r>
            <a:endParaRPr lang="en-US" altLang="ja-JP" dirty="0" smtClean="0">
              <a:ea typeface="ＭＳ Ｐゴシック" panose="020B0600070205080204" pitchFamily="34" charset="-128"/>
            </a:endParaRPr>
          </a:p>
          <a:p>
            <a:pPr eaLnBrk="1" hangingPunct="1">
              <a:buFontTx/>
              <a:buNone/>
            </a:pPr>
            <a:endParaRPr lang="en-US" altLang="ja-JP" dirty="0">
              <a:ea typeface="ＭＳ Ｐゴシック" panose="020B0600070205080204" pitchFamily="34" charset="-128"/>
            </a:endParaRPr>
          </a:p>
          <a:p>
            <a:pPr eaLnBrk="1" hangingPunct="1">
              <a:buFontTx/>
              <a:buNone/>
            </a:pPr>
            <a:endParaRPr lang="en-US" altLang="en-US" dirty="0" smtClean="0"/>
          </a:p>
        </p:txBody>
      </p:sp>
      <p:sp>
        <p:nvSpPr>
          <p:cNvPr id="37892" name="Rectangle 4"/>
          <p:cNvSpPr>
            <a:spLocks noChangeArrowheads="1"/>
          </p:cNvSpPr>
          <p:nvPr/>
        </p:nvSpPr>
        <p:spPr bwMode="blackWhite">
          <a:xfrm>
            <a:off x="6769100" y="4452939"/>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3200"/>
          </a:p>
        </p:txBody>
      </p:sp>
      <p:sp>
        <p:nvSpPr>
          <p:cNvPr id="71685" name="Text Box 5"/>
          <p:cNvSpPr txBox="1">
            <a:spLocks noChangeArrowheads="1"/>
          </p:cNvSpPr>
          <p:nvPr/>
        </p:nvSpPr>
        <p:spPr bwMode="blackWhite">
          <a:xfrm>
            <a:off x="1752600" y="3900488"/>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ja-JP" sz="3200">
              <a:ea typeface="ＭＳ Ｐゴシック" panose="020B0600070205080204" pitchFamily="34" charset="-128"/>
            </a:endParaRPr>
          </a:p>
          <a:p>
            <a:pPr eaLnBrk="1" hangingPunct="1"/>
            <a:r>
              <a:rPr lang="en-US" altLang="en-US" sz="3200"/>
              <a:t> </a:t>
            </a:r>
            <a:endParaRPr lang="en-US" altLang="en-US"/>
          </a:p>
        </p:txBody>
      </p:sp>
      <p:sp>
        <p:nvSpPr>
          <p:cNvPr id="71686" name="Text Box 6"/>
          <p:cNvSpPr txBox="1">
            <a:spLocks noChangeArrowheads="1"/>
          </p:cNvSpPr>
          <p:nvPr/>
        </p:nvSpPr>
        <p:spPr bwMode="blackWhite">
          <a:xfrm>
            <a:off x="1238518" y="4098965"/>
            <a:ext cx="75835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a:t>Si mon </a:t>
            </a:r>
            <a:r>
              <a:rPr lang="en-US" altLang="en-US" sz="3200" dirty="0" err="1"/>
              <a:t>ami</a:t>
            </a:r>
            <a:r>
              <a:rPr lang="en-US" altLang="en-US" sz="3200" dirty="0"/>
              <a:t> </a:t>
            </a:r>
            <a:r>
              <a:rPr lang="en-US" altLang="en-US" sz="3200" u="sng" dirty="0" err="1"/>
              <a:t>t</a:t>
            </a:r>
            <a:r>
              <a:rPr lang="en-US" altLang="ja-JP" sz="3200" u="sng" dirty="0" err="1">
                <a:ea typeface="ＭＳ Ｐゴシック" panose="020B0600070205080204" pitchFamily="34" charset="-128"/>
              </a:rPr>
              <a:t>éléphone</a:t>
            </a:r>
            <a:r>
              <a:rPr lang="en-US" altLang="en-US" sz="3200" dirty="0"/>
              <a:t>, j</a:t>
            </a:r>
            <a:r>
              <a:rPr lang="en-US" altLang="en-US" sz="3200" dirty="0" smtClean="0"/>
              <a:t>e </a:t>
            </a:r>
            <a:r>
              <a:rPr lang="en-US" altLang="en-US" sz="3200" dirty="0" err="1" smtClean="0"/>
              <a:t>lui</a:t>
            </a:r>
            <a:r>
              <a:rPr lang="en-US" altLang="en-US" sz="3200" dirty="0" smtClean="0"/>
              <a:t> </a:t>
            </a:r>
            <a:r>
              <a:rPr lang="en-US" altLang="en-US" sz="3200" u="sng" dirty="0" err="1" smtClean="0"/>
              <a:t>parlerai</a:t>
            </a:r>
            <a:endParaRPr lang="en-US" altLang="en-US" sz="3200" u="sng" dirty="0"/>
          </a:p>
        </p:txBody>
      </p:sp>
      <p:sp>
        <p:nvSpPr>
          <p:cNvPr id="71687" name="Rectangle 7"/>
          <p:cNvSpPr>
            <a:spLocks noChangeArrowheads="1"/>
          </p:cNvSpPr>
          <p:nvPr/>
        </p:nvSpPr>
        <p:spPr bwMode="blackWhite">
          <a:xfrm>
            <a:off x="1631324" y="3077450"/>
            <a:ext cx="67352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If my friend </a:t>
            </a:r>
            <a:r>
              <a:rPr lang="en-US" altLang="en-US" sz="3200" u="sng" dirty="0" smtClean="0"/>
              <a:t>calls</a:t>
            </a:r>
            <a:r>
              <a:rPr lang="en-US" altLang="en-US" sz="3200" dirty="0" smtClean="0"/>
              <a:t>, I </a:t>
            </a:r>
            <a:r>
              <a:rPr lang="en-US" altLang="en-US" sz="3200" u="sng" dirty="0" smtClean="0"/>
              <a:t>will talk </a:t>
            </a:r>
            <a:r>
              <a:rPr lang="en-US" altLang="en-US" sz="3200" dirty="0" smtClean="0"/>
              <a:t>to her</a:t>
            </a:r>
            <a:r>
              <a:rPr lang="en-US" altLang="en-US" sz="3200" dirty="0"/>
              <a:t>…</a:t>
            </a:r>
          </a:p>
        </p:txBody>
      </p:sp>
    </p:spTree>
    <p:extLst>
      <p:ext uri="{BB962C8B-B14F-4D97-AF65-F5344CB8AC3E}">
        <p14:creationId xmlns:p14="http://schemas.microsoft.com/office/powerpoint/2010/main" val="3407383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 calcmode="lin" valueType="num">
                                      <p:cBhvr additive="base">
                                        <p:cTn id="7" dur="500" fill="hold"/>
                                        <p:tgtEl>
                                          <p:spTgt spid="71687"/>
                                        </p:tgtEl>
                                        <p:attrNameLst>
                                          <p:attrName>ppt_x</p:attrName>
                                        </p:attrNameLst>
                                      </p:cBhvr>
                                      <p:tavLst>
                                        <p:tav tm="0">
                                          <p:val>
                                            <p:strVal val="0-#ppt_w/2"/>
                                          </p:val>
                                        </p:tav>
                                        <p:tav tm="100000">
                                          <p:val>
                                            <p:strVal val="#ppt_x"/>
                                          </p:val>
                                        </p:tav>
                                      </p:tavLst>
                                    </p:anim>
                                    <p:anim calcmode="lin" valueType="num">
                                      <p:cBhvr additive="base">
                                        <p:cTn id="8" dur="500" fill="hold"/>
                                        <p:tgtEl>
                                          <p:spTgt spid="716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6"/>
                                        </p:tgtEl>
                                        <p:attrNameLst>
                                          <p:attrName>style.visibility</p:attrName>
                                        </p:attrNameLst>
                                      </p:cBhvr>
                                      <p:to>
                                        <p:strVal val="visible"/>
                                      </p:to>
                                    </p:set>
                                    <p:anim calcmode="lin" valueType="num">
                                      <p:cBhvr additive="base">
                                        <p:cTn id="13" dur="500" fill="hold"/>
                                        <p:tgtEl>
                                          <p:spTgt spid="71686"/>
                                        </p:tgtEl>
                                        <p:attrNameLst>
                                          <p:attrName>ppt_x</p:attrName>
                                        </p:attrNameLst>
                                      </p:cBhvr>
                                      <p:tavLst>
                                        <p:tav tm="0">
                                          <p:val>
                                            <p:strVal val="#ppt_x"/>
                                          </p:val>
                                        </p:tav>
                                        <p:tav tm="100000">
                                          <p:val>
                                            <p:strVal val="#ppt_x"/>
                                          </p:val>
                                        </p:tav>
                                      </p:tavLst>
                                    </p:anim>
                                    <p:anim calcmode="lin" valueType="num">
                                      <p:cBhvr additive="base">
                                        <p:cTn id="14" dur="500" fill="hold"/>
                                        <p:tgtEl>
                                          <p:spTgt spid="71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p:bldP spid="716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86063" y="274638"/>
            <a:ext cx="9424737" cy="792162"/>
          </a:xfrm>
        </p:spPr>
        <p:txBody>
          <a:bodyPr>
            <a:normAutofit/>
          </a:bodyPr>
          <a:lstStyle/>
          <a:p>
            <a:pPr algn="l"/>
            <a:r>
              <a:rPr lang="en-US" altLang="en-US" sz="4000" dirty="0" smtClean="0"/>
              <a:t>Writing Prompt: 	What </a:t>
            </a:r>
            <a:r>
              <a:rPr lang="en-US" altLang="en-US" sz="4000" dirty="0"/>
              <a:t>will you do if…</a:t>
            </a:r>
          </a:p>
        </p:txBody>
      </p:sp>
      <p:sp>
        <p:nvSpPr>
          <p:cNvPr id="45059" name="Rectangle 3"/>
          <p:cNvSpPr>
            <a:spLocks noGrp="1" noChangeArrowheads="1"/>
          </p:cNvSpPr>
          <p:nvPr>
            <p:ph type="body" idx="1"/>
          </p:nvPr>
        </p:nvSpPr>
        <p:spPr>
          <a:xfrm>
            <a:off x="942473" y="1427748"/>
            <a:ext cx="8229600" cy="5181600"/>
          </a:xfrm>
        </p:spPr>
        <p:txBody>
          <a:bodyPr>
            <a:normAutofit fontScale="92500" lnSpcReduction="10000"/>
          </a:bodyPr>
          <a:lstStyle/>
          <a:p>
            <a:pPr marL="609600" indent="-609600">
              <a:lnSpc>
                <a:spcPct val="80000"/>
              </a:lnSpc>
              <a:buNone/>
            </a:pPr>
            <a:r>
              <a:rPr lang="en-US" altLang="en-US" sz="2400" dirty="0" err="1"/>
              <a:t>exemple</a:t>
            </a:r>
            <a:r>
              <a:rPr lang="en-US" altLang="en-US" sz="2400" dirty="0"/>
              <a:t>: </a:t>
            </a:r>
            <a:r>
              <a:rPr lang="en-US" altLang="en-US" sz="2400" dirty="0" err="1"/>
              <a:t>il</a:t>
            </a:r>
            <a:r>
              <a:rPr lang="en-US" altLang="en-US" sz="2400" dirty="0"/>
              <a:t> fait beau </a:t>
            </a:r>
            <a:r>
              <a:rPr lang="en-US" altLang="en-US" sz="2400" dirty="0" err="1"/>
              <a:t>ce</a:t>
            </a:r>
            <a:r>
              <a:rPr lang="en-US" altLang="en-US" sz="2400" dirty="0"/>
              <a:t> </a:t>
            </a:r>
            <a:r>
              <a:rPr lang="en-US" altLang="en-US" sz="2400" dirty="0" smtClean="0"/>
              <a:t>weekend</a:t>
            </a:r>
          </a:p>
          <a:p>
            <a:pPr marL="990600" lvl="1" indent="-533400">
              <a:lnSpc>
                <a:spcPct val="80000"/>
              </a:lnSpc>
              <a:buNone/>
            </a:pPr>
            <a:endParaRPr lang="en-US" altLang="en-US" dirty="0" smtClean="0">
              <a:ea typeface="ＭＳ Ｐゴシック" panose="020B0600070205080204" pitchFamily="34" charset="-128"/>
            </a:endParaRPr>
          </a:p>
          <a:p>
            <a:pPr marL="990600" lvl="1" indent="-533400">
              <a:lnSpc>
                <a:spcPct val="80000"/>
              </a:lnSpc>
              <a:buNone/>
            </a:pPr>
            <a:r>
              <a:rPr lang="en-US" altLang="en-US" dirty="0" err="1" smtClean="0">
                <a:ea typeface="ＭＳ Ｐゴシック" panose="020B0600070205080204" pitchFamily="34" charset="-128"/>
              </a:rPr>
              <a:t>S’il</a:t>
            </a:r>
            <a:r>
              <a:rPr lang="en-US" altLang="en-US" dirty="0" smtClean="0">
                <a:ea typeface="ＭＳ Ｐゴシック" panose="020B0600070205080204" pitchFamily="34" charset="-128"/>
              </a:rPr>
              <a:t> </a:t>
            </a:r>
            <a:r>
              <a:rPr lang="en-US" altLang="en-US" u="sng" dirty="0" smtClean="0">
                <a:ea typeface="ＭＳ Ｐゴシック" panose="020B0600070205080204" pitchFamily="34" charset="-128"/>
              </a:rPr>
              <a:t>fait</a:t>
            </a:r>
            <a:r>
              <a:rPr lang="en-US" altLang="en-US" dirty="0" smtClean="0">
                <a:ea typeface="ＭＳ Ｐゴシック" panose="020B0600070205080204" pitchFamily="34" charset="-128"/>
              </a:rPr>
              <a:t> beau </a:t>
            </a:r>
            <a:r>
              <a:rPr lang="en-US" altLang="en-US" dirty="0" err="1" smtClean="0">
                <a:ea typeface="ＭＳ Ｐゴシック" panose="020B0600070205080204" pitchFamily="34" charset="-128"/>
              </a:rPr>
              <a:t>ce</a:t>
            </a:r>
            <a:r>
              <a:rPr lang="en-US" altLang="en-US" dirty="0" smtClean="0">
                <a:ea typeface="ＭＳ Ｐゴシック" panose="020B0600070205080204" pitchFamily="34" charset="-128"/>
              </a:rPr>
              <a:t> weekend, </a:t>
            </a:r>
            <a:r>
              <a:rPr lang="en-US" altLang="en-US" u="sng" dirty="0" err="1" smtClean="0">
                <a:ea typeface="ＭＳ Ｐゴシック" panose="020B0600070205080204" pitchFamily="34" charset="-128"/>
              </a:rPr>
              <a:t>j’aurai</a:t>
            </a:r>
            <a:r>
              <a:rPr lang="en-US" altLang="en-US" dirty="0" smtClean="0">
                <a:ea typeface="ＭＳ Ｐゴシック" panose="020B0600070205080204" pitchFamily="34" charset="-128"/>
              </a:rPr>
              <a:t> un pique-</a:t>
            </a:r>
            <a:r>
              <a:rPr lang="en-US" altLang="en-US" dirty="0" err="1" smtClean="0">
                <a:ea typeface="ＭＳ Ｐゴシック" panose="020B0600070205080204" pitchFamily="34" charset="-128"/>
              </a:rPr>
              <a:t>nique</a:t>
            </a:r>
            <a:r>
              <a:rPr lang="en-US" altLang="en-US" dirty="0" smtClean="0">
                <a:ea typeface="ＭＳ Ｐゴシック" panose="020B0600070205080204" pitchFamily="34" charset="-128"/>
              </a:rPr>
              <a:t> avec ma </a:t>
            </a:r>
            <a:r>
              <a:rPr lang="en-US" altLang="en-US" dirty="0" err="1" smtClean="0">
                <a:ea typeface="ＭＳ Ｐゴシック" panose="020B0600070205080204" pitchFamily="34" charset="-128"/>
              </a:rPr>
              <a:t>famille</a:t>
            </a:r>
            <a:r>
              <a:rPr lang="en-US" altLang="en-US" dirty="0" smtClean="0">
                <a:ea typeface="ＭＳ Ｐゴシック" panose="020B0600070205080204" pitchFamily="34" charset="-128"/>
              </a:rPr>
              <a:t> and nous </a:t>
            </a:r>
            <a:r>
              <a:rPr lang="en-US" altLang="en-US" u="sng" dirty="0" err="1" smtClean="0">
                <a:ea typeface="ＭＳ Ｐゴシック" panose="020B0600070205080204" pitchFamily="34" charset="-128"/>
              </a:rPr>
              <a:t>ferons</a:t>
            </a:r>
            <a:r>
              <a:rPr lang="en-US" altLang="en-US" dirty="0" smtClean="0">
                <a:ea typeface="ＭＳ Ｐゴシック" panose="020B0600070205080204" pitchFamily="34" charset="-128"/>
              </a:rPr>
              <a:t> </a:t>
            </a:r>
            <a:r>
              <a:rPr lang="en-US" altLang="en-US" dirty="0" err="1" smtClean="0">
                <a:ea typeface="ＭＳ Ｐゴシック" panose="020B0600070205080204" pitchFamily="34" charset="-128"/>
              </a:rPr>
              <a:t>une</a:t>
            </a:r>
            <a:r>
              <a:rPr lang="en-US" altLang="en-US" dirty="0" smtClean="0">
                <a:ea typeface="ＭＳ Ｐゴシック" panose="020B0600070205080204" pitchFamily="34" charset="-128"/>
              </a:rPr>
              <a:t> promenade.</a:t>
            </a:r>
          </a:p>
          <a:p>
            <a:pPr marL="990600" lvl="1" indent="-533400">
              <a:lnSpc>
                <a:spcPct val="80000"/>
              </a:lnSpc>
              <a:buNone/>
            </a:pPr>
            <a:endParaRPr lang="en-US" altLang="en-US" dirty="0">
              <a:ea typeface="ＭＳ Ｐゴシック" panose="020B0600070205080204" pitchFamily="34" charset="-128"/>
            </a:endParaRPr>
          </a:p>
          <a:p>
            <a:pPr marL="0" indent="0">
              <a:lnSpc>
                <a:spcPct val="80000"/>
              </a:lnSpc>
              <a:buNone/>
            </a:pPr>
            <a:r>
              <a:rPr lang="en-US" altLang="en-US" sz="2400" dirty="0" smtClean="0"/>
              <a:t>1. Ton </a:t>
            </a:r>
            <a:r>
              <a:rPr lang="en-US" altLang="en-US" sz="2400" dirty="0" err="1" smtClean="0"/>
              <a:t>ami</a:t>
            </a:r>
            <a:r>
              <a:rPr lang="en-US" altLang="en-US" sz="2400" dirty="0" smtClean="0"/>
              <a:t> ne </a:t>
            </a:r>
            <a:r>
              <a:rPr lang="en-US" altLang="en-US" sz="2400" dirty="0" err="1" smtClean="0"/>
              <a:t>te</a:t>
            </a:r>
            <a:r>
              <a:rPr lang="en-US" altLang="en-US" sz="2400" dirty="0" smtClean="0"/>
              <a:t> </a:t>
            </a:r>
            <a:r>
              <a:rPr lang="en-US" altLang="en-US" sz="2400" dirty="0" err="1" smtClean="0"/>
              <a:t>texte</a:t>
            </a:r>
            <a:r>
              <a:rPr lang="en-US" altLang="en-US" sz="2400" dirty="0" smtClean="0"/>
              <a:t> pas </a:t>
            </a:r>
            <a:endParaRPr lang="en-US" altLang="en-US" sz="2400" dirty="0"/>
          </a:p>
          <a:p>
            <a:pPr marL="990600" lvl="1" indent="-533400">
              <a:lnSpc>
                <a:spcPct val="80000"/>
              </a:lnSpc>
              <a:buNone/>
            </a:pPr>
            <a:r>
              <a:rPr lang="en-US" altLang="en-US" dirty="0">
                <a:ea typeface="ＭＳ Ｐゴシック" panose="020B0600070205080204" pitchFamily="34" charset="-128"/>
              </a:rPr>
              <a:t>Si…</a:t>
            </a:r>
          </a:p>
          <a:p>
            <a:pPr marL="990600" lvl="1" indent="-533400">
              <a:lnSpc>
                <a:spcPct val="80000"/>
              </a:lnSpc>
              <a:buNone/>
            </a:pPr>
            <a:endParaRPr lang="en-US" altLang="en-US" dirty="0">
              <a:ea typeface="ＭＳ Ｐゴシック" panose="020B0600070205080204" pitchFamily="34" charset="-128"/>
            </a:endParaRPr>
          </a:p>
          <a:p>
            <a:pPr marL="0" indent="0">
              <a:lnSpc>
                <a:spcPct val="80000"/>
              </a:lnSpc>
              <a:buNone/>
            </a:pPr>
            <a:r>
              <a:rPr lang="en-US" altLang="en-US" sz="2400" dirty="0" smtClean="0"/>
              <a:t>2. </a:t>
            </a:r>
            <a:r>
              <a:rPr lang="en-US" altLang="en-US" sz="2400" dirty="0" err="1" smtClean="0"/>
              <a:t>Mes</a:t>
            </a:r>
            <a:r>
              <a:rPr lang="en-US" altLang="en-US" sz="2400" dirty="0" smtClean="0"/>
              <a:t> parents </a:t>
            </a:r>
            <a:r>
              <a:rPr lang="en-US" altLang="en-US" sz="2400" dirty="0" err="1" smtClean="0"/>
              <a:t>vont</a:t>
            </a:r>
            <a:r>
              <a:rPr lang="en-US" altLang="en-US" sz="2400" dirty="0" smtClean="0"/>
              <a:t> </a:t>
            </a:r>
            <a:r>
              <a:rPr lang="en-US" altLang="en-US" sz="2400" dirty="0" err="1" smtClean="0"/>
              <a:t>en</a:t>
            </a:r>
            <a:r>
              <a:rPr lang="en-US" altLang="en-US" sz="2400" dirty="0" smtClean="0"/>
              <a:t> France sans </a:t>
            </a:r>
            <a:r>
              <a:rPr lang="en-US" altLang="en-US" sz="2400" dirty="0" err="1" smtClean="0"/>
              <a:t>moi</a:t>
            </a:r>
            <a:endParaRPr lang="en-US" altLang="en-US" sz="2400" dirty="0"/>
          </a:p>
          <a:p>
            <a:pPr marL="990600" lvl="1" indent="-533400">
              <a:lnSpc>
                <a:spcPct val="80000"/>
              </a:lnSpc>
              <a:buNone/>
            </a:pPr>
            <a:r>
              <a:rPr lang="en-US" altLang="en-US" dirty="0">
                <a:ea typeface="ＭＳ Ｐゴシック" panose="020B0600070205080204" pitchFamily="34" charset="-128"/>
              </a:rPr>
              <a:t>Si…</a:t>
            </a:r>
          </a:p>
          <a:p>
            <a:pPr marL="990600" lvl="1" indent="-533400">
              <a:lnSpc>
                <a:spcPct val="80000"/>
              </a:lnSpc>
              <a:buNone/>
            </a:pPr>
            <a:endParaRPr lang="en-US" altLang="en-US" dirty="0">
              <a:ea typeface="ＭＳ Ｐゴシック" panose="020B0600070205080204" pitchFamily="34" charset="-128"/>
            </a:endParaRPr>
          </a:p>
          <a:p>
            <a:pPr marL="0" indent="0">
              <a:lnSpc>
                <a:spcPct val="80000"/>
              </a:lnSpc>
              <a:buNone/>
            </a:pPr>
            <a:r>
              <a:rPr lang="en-US" altLang="en-US" sz="2400" dirty="0" smtClean="0"/>
              <a:t>3. </a:t>
            </a:r>
            <a:r>
              <a:rPr lang="en-US" altLang="en-US" sz="2400" dirty="0" err="1" smtClean="0"/>
              <a:t>Tu</a:t>
            </a:r>
            <a:r>
              <a:rPr lang="en-US" altLang="en-US" sz="2400" dirty="0" smtClean="0"/>
              <a:t> ne </a:t>
            </a:r>
            <a:r>
              <a:rPr lang="en-US" altLang="en-US" sz="2400" dirty="0" err="1" smtClean="0"/>
              <a:t>comprends</a:t>
            </a:r>
            <a:r>
              <a:rPr lang="en-US" altLang="en-US" sz="2400" dirty="0" smtClean="0"/>
              <a:t> pas la </a:t>
            </a:r>
            <a:r>
              <a:rPr lang="en-US" altLang="en-US" sz="2400" dirty="0" err="1" smtClean="0"/>
              <a:t>leçon</a:t>
            </a:r>
            <a:endParaRPr lang="en-US" altLang="en-US" sz="2400" dirty="0"/>
          </a:p>
          <a:p>
            <a:pPr marL="990600" lvl="1" indent="-533400">
              <a:lnSpc>
                <a:spcPct val="80000"/>
              </a:lnSpc>
              <a:buNone/>
            </a:pPr>
            <a:r>
              <a:rPr lang="en-US" altLang="en-US" dirty="0">
                <a:ea typeface="ＭＳ Ｐゴシック" panose="020B0600070205080204" pitchFamily="34" charset="-128"/>
              </a:rPr>
              <a:t>Si…</a:t>
            </a:r>
          </a:p>
          <a:p>
            <a:pPr marL="990600" lvl="1" indent="-533400">
              <a:lnSpc>
                <a:spcPct val="80000"/>
              </a:lnSpc>
              <a:buNone/>
            </a:pPr>
            <a:endParaRPr lang="en-US" altLang="en-US" dirty="0">
              <a:ea typeface="ＭＳ Ｐゴシック" panose="020B0600070205080204" pitchFamily="34" charset="-128"/>
            </a:endParaRPr>
          </a:p>
          <a:p>
            <a:pPr marL="0" indent="0">
              <a:lnSpc>
                <a:spcPct val="80000"/>
              </a:lnSpc>
              <a:buNone/>
            </a:pPr>
            <a:r>
              <a:rPr lang="en-US" altLang="en-US" sz="2400" dirty="0" smtClean="0"/>
              <a:t>4. Ma </a:t>
            </a:r>
            <a:r>
              <a:rPr lang="en-US" altLang="en-US" sz="2400" dirty="0" err="1" smtClean="0"/>
              <a:t>soeur</a:t>
            </a:r>
            <a:r>
              <a:rPr lang="en-US" altLang="en-US" sz="2400" dirty="0" smtClean="0"/>
              <a:t> </a:t>
            </a:r>
            <a:r>
              <a:rPr lang="en-US" altLang="en-US" sz="2400" dirty="0" err="1" smtClean="0"/>
              <a:t>veut</a:t>
            </a:r>
            <a:r>
              <a:rPr lang="en-US" altLang="en-US" sz="2400" dirty="0" smtClean="0"/>
              <a:t> </a:t>
            </a:r>
            <a:r>
              <a:rPr lang="en-US" altLang="en-US" sz="2400" dirty="0" err="1" smtClean="0"/>
              <a:t>aller</a:t>
            </a:r>
            <a:r>
              <a:rPr lang="en-US" altLang="en-US" sz="2400" dirty="0" smtClean="0"/>
              <a:t> à Harvard</a:t>
            </a:r>
            <a:endParaRPr lang="en-US" altLang="en-US" sz="2400" dirty="0"/>
          </a:p>
          <a:p>
            <a:pPr marL="990600" lvl="1" indent="-533400">
              <a:lnSpc>
                <a:spcPct val="80000"/>
              </a:lnSpc>
              <a:buNone/>
            </a:pPr>
            <a:r>
              <a:rPr lang="en-US" altLang="en-US" dirty="0">
                <a:ea typeface="ＭＳ Ｐゴシック" panose="020B0600070205080204" pitchFamily="34" charset="-128"/>
              </a:rPr>
              <a:t>Si…</a:t>
            </a:r>
          </a:p>
        </p:txBody>
      </p:sp>
    </p:spTree>
    <p:extLst>
      <p:ext uri="{BB962C8B-B14F-4D97-AF65-F5344CB8AC3E}">
        <p14:creationId xmlns:p14="http://schemas.microsoft.com/office/powerpoint/2010/main" val="72858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ox(in)">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box(in)">
                                      <p:cBhvr>
                                        <p:cTn id="12" dur="500"/>
                                        <p:tgtEl>
                                          <p:spTgt spid="45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box(in)">
                                      <p:cBhvr>
                                        <p:cTn id="17" dur="500"/>
                                        <p:tgtEl>
                                          <p:spTgt spid="4505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5059">
                                            <p:txEl>
                                              <p:pRg st="5" end="5"/>
                                            </p:txEl>
                                          </p:spTgt>
                                        </p:tgtEl>
                                        <p:attrNameLst>
                                          <p:attrName>style.visibility</p:attrName>
                                        </p:attrNameLst>
                                      </p:cBhvr>
                                      <p:to>
                                        <p:strVal val="visible"/>
                                      </p:to>
                                    </p:set>
                                    <p:animEffect transition="in" filter="box(in)">
                                      <p:cBhvr>
                                        <p:cTn id="22" dur="500"/>
                                        <p:tgtEl>
                                          <p:spTgt spid="4505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5059">
                                            <p:txEl>
                                              <p:pRg st="7" end="7"/>
                                            </p:txEl>
                                          </p:spTgt>
                                        </p:tgtEl>
                                        <p:attrNameLst>
                                          <p:attrName>style.visibility</p:attrName>
                                        </p:attrNameLst>
                                      </p:cBhvr>
                                      <p:to>
                                        <p:strVal val="visible"/>
                                      </p:to>
                                    </p:set>
                                    <p:animEffect transition="in" filter="box(in)">
                                      <p:cBhvr>
                                        <p:cTn id="27" dur="500"/>
                                        <p:tgtEl>
                                          <p:spTgt spid="4505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5059">
                                            <p:txEl>
                                              <p:pRg st="8" end="8"/>
                                            </p:txEl>
                                          </p:spTgt>
                                        </p:tgtEl>
                                        <p:attrNameLst>
                                          <p:attrName>style.visibility</p:attrName>
                                        </p:attrNameLst>
                                      </p:cBhvr>
                                      <p:to>
                                        <p:strVal val="visible"/>
                                      </p:to>
                                    </p:set>
                                    <p:animEffect transition="in" filter="box(in)">
                                      <p:cBhvr>
                                        <p:cTn id="32" dur="500"/>
                                        <p:tgtEl>
                                          <p:spTgt spid="45059">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5059">
                                            <p:txEl>
                                              <p:pRg st="10" end="10"/>
                                            </p:txEl>
                                          </p:spTgt>
                                        </p:tgtEl>
                                        <p:attrNameLst>
                                          <p:attrName>style.visibility</p:attrName>
                                        </p:attrNameLst>
                                      </p:cBhvr>
                                      <p:to>
                                        <p:strVal val="visible"/>
                                      </p:to>
                                    </p:set>
                                    <p:animEffect transition="in" filter="box(in)">
                                      <p:cBhvr>
                                        <p:cTn id="37" dur="500"/>
                                        <p:tgtEl>
                                          <p:spTgt spid="45059">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45059">
                                            <p:txEl>
                                              <p:pRg st="11" end="11"/>
                                            </p:txEl>
                                          </p:spTgt>
                                        </p:tgtEl>
                                        <p:attrNameLst>
                                          <p:attrName>style.visibility</p:attrName>
                                        </p:attrNameLst>
                                      </p:cBhvr>
                                      <p:to>
                                        <p:strVal val="visible"/>
                                      </p:to>
                                    </p:set>
                                    <p:animEffect transition="in" filter="box(in)">
                                      <p:cBhvr>
                                        <p:cTn id="42" dur="500"/>
                                        <p:tgtEl>
                                          <p:spTgt spid="45059">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5059">
                                            <p:txEl>
                                              <p:pRg st="13" end="13"/>
                                            </p:txEl>
                                          </p:spTgt>
                                        </p:tgtEl>
                                        <p:attrNameLst>
                                          <p:attrName>style.visibility</p:attrName>
                                        </p:attrNameLst>
                                      </p:cBhvr>
                                      <p:to>
                                        <p:strVal val="visible"/>
                                      </p:to>
                                    </p:set>
                                    <p:animEffect transition="in" filter="box(in)">
                                      <p:cBhvr>
                                        <p:cTn id="47" dur="500"/>
                                        <p:tgtEl>
                                          <p:spTgt spid="45059">
                                            <p:txEl>
                                              <p:pRg st="13" end="1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45059">
                                            <p:txEl>
                                              <p:pRg st="14" end="14"/>
                                            </p:txEl>
                                          </p:spTgt>
                                        </p:tgtEl>
                                        <p:attrNameLst>
                                          <p:attrName>style.visibility</p:attrName>
                                        </p:attrNameLst>
                                      </p:cBhvr>
                                      <p:to>
                                        <p:strVal val="visible"/>
                                      </p:to>
                                    </p:set>
                                    <p:animEffect transition="in" filter="box(in)">
                                      <p:cBhvr>
                                        <p:cTn id="52" dur="500"/>
                                        <p:tgtEl>
                                          <p:spTgt spid="4505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www.google.com/images?q=tbn:-U2I7AncWMkhtM::www.stellarpath.net/wp-content/uploads/2011/01/trelawney.jpg&amp;t=1&amp;h=196&amp;w=186&amp;usg=__J-L6AkLQb22XJFFrZJK6DJktNxw=">
            <a:hlinkClick r:id="rId3"/>
          </p:cNvPr>
          <p:cNvPicPr>
            <a:picLocks noChangeAspect="1" noChangeArrowheads="1"/>
          </p:cNvPicPr>
          <p:nvPr/>
        </p:nvPicPr>
        <p:blipFill>
          <a:blip r:embed="rId4" cstate="print"/>
          <a:srcRect/>
          <a:stretch>
            <a:fillRect/>
          </a:stretch>
        </p:blipFill>
        <p:spPr bwMode="auto">
          <a:xfrm>
            <a:off x="1524000" y="1022685"/>
            <a:ext cx="5351463" cy="5638800"/>
          </a:xfrm>
          <a:prstGeom prst="rect">
            <a:avLst/>
          </a:prstGeom>
          <a:noFill/>
          <a:ln w="9525">
            <a:noFill/>
            <a:miter lim="800000"/>
            <a:headEnd/>
            <a:tailEnd/>
          </a:ln>
        </p:spPr>
      </p:pic>
      <p:sp>
        <p:nvSpPr>
          <p:cNvPr id="3" name="TextBox 2"/>
          <p:cNvSpPr txBox="1"/>
          <p:nvPr/>
        </p:nvSpPr>
        <p:spPr>
          <a:xfrm>
            <a:off x="1524000" y="152400"/>
            <a:ext cx="9144000" cy="707886"/>
          </a:xfrm>
          <a:prstGeom prst="rect">
            <a:avLst/>
          </a:prstGeom>
          <a:noFill/>
        </p:spPr>
        <p:txBody>
          <a:bodyPr wrap="square" rtlCol="0">
            <a:spAutoFit/>
          </a:bodyPr>
          <a:lstStyle/>
          <a:p>
            <a:r>
              <a:rPr lang="fr-FR" sz="4000" dirty="0" smtClean="0">
                <a:latin typeface="Bookman Old Style" panose="02050604050505020204" pitchFamily="18" charset="0"/>
              </a:rPr>
              <a:t>Activité de Pratique</a:t>
            </a:r>
            <a:endParaRPr lang="fr-FR" sz="4000" dirty="0">
              <a:latin typeface="Bookman Old Style" panose="02050604050505020204" pitchFamily="18" charset="0"/>
            </a:endParaRPr>
          </a:p>
        </p:txBody>
      </p:sp>
      <p:sp>
        <p:nvSpPr>
          <p:cNvPr id="2" name="TextBox 1"/>
          <p:cNvSpPr txBox="1"/>
          <p:nvPr/>
        </p:nvSpPr>
        <p:spPr>
          <a:xfrm>
            <a:off x="7603957" y="1333706"/>
            <a:ext cx="4074695" cy="4401205"/>
          </a:xfrm>
          <a:prstGeom prst="rect">
            <a:avLst/>
          </a:prstGeom>
          <a:noFill/>
        </p:spPr>
        <p:txBody>
          <a:bodyPr wrap="square" rtlCol="0">
            <a:spAutoFit/>
          </a:bodyPr>
          <a:lstStyle/>
          <a:p>
            <a:r>
              <a:rPr lang="fr-FR" sz="4000" dirty="0">
                <a:latin typeface="Bookman Old Style" panose="02050604050505020204" pitchFamily="18" charset="0"/>
              </a:rPr>
              <a:t>Qu’est-ce qui se passera dans le futur</a:t>
            </a:r>
            <a:r>
              <a:rPr lang="fr-FR" sz="4000" dirty="0" smtClean="0">
                <a:latin typeface="Bookman Old Style" panose="02050604050505020204" pitchFamily="18" charset="0"/>
              </a:rPr>
              <a:t>?</a:t>
            </a:r>
            <a:endParaRPr lang="en-US" sz="4000" dirty="0">
              <a:latin typeface="Bookman Old Style" panose="02050604050505020204" pitchFamily="18" charset="0"/>
            </a:endParaRPr>
          </a:p>
          <a:p>
            <a:endParaRPr lang="en-US" sz="4000" dirty="0" smtClean="0">
              <a:latin typeface="Bookman Old Style" panose="02050604050505020204" pitchFamily="18" charset="0"/>
            </a:endParaRPr>
          </a:p>
          <a:p>
            <a:endParaRPr lang="en-US" sz="4000" dirty="0">
              <a:latin typeface="Bookman Old Style" panose="02050604050505020204" pitchFamily="18" charset="0"/>
            </a:endParaRPr>
          </a:p>
          <a:p>
            <a:r>
              <a:rPr lang="en-US" sz="4000" dirty="0" smtClean="0">
                <a:latin typeface="Bookman Old Style" panose="02050604050505020204" pitchFamily="18" charset="0"/>
              </a:rPr>
              <a:t>Sur la petite </a:t>
            </a:r>
            <a:r>
              <a:rPr lang="en-US" sz="4000" dirty="0" err="1" smtClean="0">
                <a:latin typeface="Bookman Old Style" panose="02050604050505020204" pitchFamily="18" charset="0"/>
              </a:rPr>
              <a:t>tablette</a:t>
            </a:r>
            <a:r>
              <a:rPr lang="en-US" sz="4000" dirty="0" smtClean="0">
                <a:latin typeface="Bookman Old Style" panose="02050604050505020204" pitchFamily="18" charset="0"/>
              </a:rPr>
              <a:t>!</a:t>
            </a:r>
            <a:endParaRPr lang="en-US" sz="4000" dirty="0">
              <a:latin typeface="Bookman Old Style" panose="02050604050505020204" pitchFamily="18" charset="0"/>
            </a:endParaRPr>
          </a:p>
        </p:txBody>
      </p:sp>
    </p:spTree>
    <p:extLst>
      <p:ext uri="{BB962C8B-B14F-4D97-AF65-F5344CB8AC3E}">
        <p14:creationId xmlns:p14="http://schemas.microsoft.com/office/powerpoint/2010/main" val="183521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rittany.call\AppData\Local\Microsoft\Windows\Temporary Internet Files\Content.IE5\F8NHCWO2\MC9004348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994" y="495145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rittany.call\AppData\Local\Microsoft\Windows\Temporary Internet Files\Content.IE5\5UG9S2AY\MP9004013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224" y="4066011"/>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g.lefigaro.fr/football/bruno_roger-petit/france%20m%C3%A9tiss%C3%A9e%20athletes.bmp"/>
          <p:cNvPicPr>
            <a:picLocks noChangeAspect="1" noChangeArrowheads="1"/>
          </p:cNvPicPr>
          <p:nvPr/>
        </p:nvPicPr>
        <p:blipFill>
          <a:blip r:embed="rId5" cstate="print"/>
          <a:srcRect/>
          <a:stretch>
            <a:fillRect/>
          </a:stretch>
        </p:blipFill>
        <p:spPr bwMode="auto">
          <a:xfrm>
            <a:off x="462849" y="2274164"/>
            <a:ext cx="3333918" cy="2523810"/>
          </a:xfrm>
          <a:prstGeom prst="rect">
            <a:avLst/>
          </a:prstGeom>
          <a:noFill/>
        </p:spPr>
      </p:pic>
      <p:pic>
        <p:nvPicPr>
          <p:cNvPr id="7" name="Picture 2" descr="http://www.allyresourcegroup.com/wp-content/uploads/2013/10/Interview-Questions-to-Ask-Your-Interviewer.jpg"/>
          <p:cNvPicPr>
            <a:picLocks noChangeAspect="1" noChangeArrowheads="1"/>
          </p:cNvPicPr>
          <p:nvPr/>
        </p:nvPicPr>
        <p:blipFill>
          <a:blip r:embed="rId6" cstate="print"/>
          <a:srcRect/>
          <a:stretch>
            <a:fillRect/>
          </a:stretch>
        </p:blipFill>
        <p:spPr bwMode="auto">
          <a:xfrm>
            <a:off x="8221579" y="2120683"/>
            <a:ext cx="3429000" cy="2478612"/>
          </a:xfrm>
          <a:prstGeom prst="rect">
            <a:avLst/>
          </a:prstGeom>
          <a:noFill/>
        </p:spPr>
      </p:pic>
      <p:sp>
        <p:nvSpPr>
          <p:cNvPr id="8" name="Rectangle 7"/>
          <p:cNvSpPr/>
          <p:nvPr/>
        </p:nvSpPr>
        <p:spPr>
          <a:xfrm>
            <a:off x="-914399" y="304801"/>
            <a:ext cx="12913894" cy="1815882"/>
          </a:xfrm>
          <a:prstGeom prst="rect">
            <a:avLst/>
          </a:prstGeom>
        </p:spPr>
        <p:txBody>
          <a:bodyPr wrap="square">
            <a:spAutoFit/>
          </a:bodyPr>
          <a:lstStyle/>
          <a:p>
            <a:pPr lvl="3"/>
            <a:r>
              <a:rPr lang="en-US" sz="2800" dirty="0" smtClean="0">
                <a:latin typeface="Bookman Old Style" panose="02050604050505020204" pitchFamily="18" charset="0"/>
              </a:rPr>
              <a:t>Look </a:t>
            </a:r>
            <a:r>
              <a:rPr lang="en-US" sz="2800" dirty="0">
                <a:latin typeface="Bookman Old Style" panose="02050604050505020204" pitchFamily="18" charset="0"/>
              </a:rPr>
              <a:t>at </a:t>
            </a:r>
            <a:r>
              <a:rPr lang="en-US" sz="2800" dirty="0" smtClean="0">
                <a:latin typeface="Bookman Old Style" panose="02050604050505020204" pitchFamily="18" charset="0"/>
              </a:rPr>
              <a:t>the pictures on each slide.</a:t>
            </a:r>
          </a:p>
          <a:p>
            <a:pPr lvl="3"/>
            <a:r>
              <a:rPr lang="en-US" sz="2800" dirty="0" smtClean="0">
                <a:latin typeface="Bookman Old Style" panose="02050604050505020204" pitchFamily="18" charset="0"/>
              </a:rPr>
              <a:t>Predict </a:t>
            </a:r>
            <a:r>
              <a:rPr lang="en-US" sz="2800" dirty="0">
                <a:latin typeface="Bookman Old Style" panose="02050604050505020204" pitchFamily="18" charset="0"/>
              </a:rPr>
              <a:t>the future using the future </a:t>
            </a:r>
            <a:r>
              <a:rPr lang="en-US" sz="2800" dirty="0" smtClean="0">
                <a:latin typeface="Bookman Old Style" panose="02050604050505020204" pitchFamily="18" charset="0"/>
              </a:rPr>
              <a:t>simple</a:t>
            </a:r>
            <a:r>
              <a:rPr lang="en-US" sz="2800" dirty="0">
                <a:latin typeface="Bookman Old Style" panose="02050604050505020204" pitchFamily="18" charset="0"/>
              </a:rPr>
              <a:t> </a:t>
            </a:r>
            <a:r>
              <a:rPr lang="en-US" sz="2800" dirty="0" smtClean="0">
                <a:latin typeface="Bookman Old Style" panose="02050604050505020204" pitchFamily="18" charset="0"/>
              </a:rPr>
              <a:t>and </a:t>
            </a:r>
            <a:r>
              <a:rPr lang="en-US" sz="2800" u="sng" dirty="0" err="1" smtClean="0">
                <a:latin typeface="Bookman Old Style" panose="02050604050505020204" pitchFamily="18" charset="0"/>
              </a:rPr>
              <a:t>si</a:t>
            </a:r>
            <a:r>
              <a:rPr lang="en-US" sz="2800" dirty="0" smtClean="0">
                <a:latin typeface="Bookman Old Style" panose="02050604050505020204" pitchFamily="18" charset="0"/>
              </a:rPr>
              <a:t>. </a:t>
            </a:r>
          </a:p>
          <a:p>
            <a:pPr lvl="3"/>
            <a:r>
              <a:rPr lang="en-US" sz="2800" dirty="0" smtClean="0">
                <a:latin typeface="Bookman Old Style" panose="02050604050505020204" pitchFamily="18" charset="0"/>
              </a:rPr>
              <a:t>Be creative!</a:t>
            </a:r>
          </a:p>
          <a:p>
            <a:pPr lvl="3"/>
            <a:r>
              <a:rPr lang="en-US" sz="2800" dirty="0" smtClean="0">
                <a:latin typeface="Bookman Old Style" panose="02050604050505020204" pitchFamily="18" charset="0"/>
              </a:rPr>
              <a:t>Share </a:t>
            </a:r>
            <a:r>
              <a:rPr lang="en-US" sz="2800" dirty="0">
                <a:latin typeface="Bookman Old Style" panose="02050604050505020204" pitchFamily="18" charset="0"/>
              </a:rPr>
              <a:t>and compare </a:t>
            </a:r>
            <a:r>
              <a:rPr lang="en-US" sz="2800" dirty="0" smtClean="0">
                <a:latin typeface="Bookman Old Style" panose="02050604050505020204" pitchFamily="18" charset="0"/>
              </a:rPr>
              <a:t>your predictions with </a:t>
            </a:r>
            <a:r>
              <a:rPr lang="en-US" sz="2800" dirty="0">
                <a:latin typeface="Bookman Old Style" panose="02050604050505020204" pitchFamily="18" charset="0"/>
              </a:rPr>
              <a:t>a partner.</a:t>
            </a:r>
            <a:endParaRPr lang="en-US" sz="2800" dirty="0"/>
          </a:p>
        </p:txBody>
      </p:sp>
    </p:spTree>
    <p:extLst>
      <p:ext uri="{BB962C8B-B14F-4D97-AF65-F5344CB8AC3E}">
        <p14:creationId xmlns:p14="http://schemas.microsoft.com/office/powerpoint/2010/main" val="3814196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rittany.call\AppData\Local\Microsoft\Windows\Temporary Internet Files\Content.IE5\F8NHCWO2\MC9004348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994" y="495145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rittany.call\AppData\Local\Microsoft\Windows\Temporary Internet Files\Content.IE5\5UG9S2AY\MP9004013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224" y="4066011"/>
            <a:ext cx="3901440" cy="2599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g.lefigaro.fr/football/bruno_roger-petit/france%20m%C3%A9tiss%C3%A9e%20athletes.bmp"/>
          <p:cNvPicPr>
            <a:picLocks noChangeAspect="1" noChangeArrowheads="1"/>
          </p:cNvPicPr>
          <p:nvPr/>
        </p:nvPicPr>
        <p:blipFill>
          <a:blip r:embed="rId5" cstate="print"/>
          <a:srcRect/>
          <a:stretch>
            <a:fillRect/>
          </a:stretch>
        </p:blipFill>
        <p:spPr bwMode="auto">
          <a:xfrm>
            <a:off x="8204783" y="1689796"/>
            <a:ext cx="3333918" cy="2523810"/>
          </a:xfrm>
          <a:prstGeom prst="rect">
            <a:avLst/>
          </a:prstGeom>
          <a:noFill/>
        </p:spPr>
      </p:pic>
      <p:pic>
        <p:nvPicPr>
          <p:cNvPr id="7" name="Picture 2" descr="http://www.allyresourcegroup.com/wp-content/uploads/2013/10/Interview-Questions-to-Ask-Your-Interviewer.jpg"/>
          <p:cNvPicPr>
            <a:picLocks noChangeAspect="1" noChangeArrowheads="1"/>
          </p:cNvPicPr>
          <p:nvPr/>
        </p:nvPicPr>
        <p:blipFill>
          <a:blip r:embed="rId6" cstate="print"/>
          <a:srcRect/>
          <a:stretch>
            <a:fillRect/>
          </a:stretch>
        </p:blipFill>
        <p:spPr bwMode="auto">
          <a:xfrm>
            <a:off x="376165" y="2472843"/>
            <a:ext cx="3429000" cy="2478612"/>
          </a:xfrm>
          <a:prstGeom prst="rect">
            <a:avLst/>
          </a:prstGeom>
          <a:noFill/>
        </p:spPr>
      </p:pic>
      <p:sp>
        <p:nvSpPr>
          <p:cNvPr id="8" name="Rectangle 7"/>
          <p:cNvSpPr/>
          <p:nvPr/>
        </p:nvSpPr>
        <p:spPr>
          <a:xfrm>
            <a:off x="-914399" y="304801"/>
            <a:ext cx="12913894" cy="1384995"/>
          </a:xfrm>
          <a:prstGeom prst="rect">
            <a:avLst/>
          </a:prstGeom>
        </p:spPr>
        <p:txBody>
          <a:bodyPr wrap="square">
            <a:spAutoFit/>
          </a:bodyPr>
          <a:lstStyle/>
          <a:p>
            <a:pPr lvl="3"/>
            <a:r>
              <a:rPr lang="en-US" sz="2800" dirty="0" err="1" smtClean="0">
                <a:latin typeface="Bookman Old Style" panose="02050604050505020204" pitchFamily="18" charset="0"/>
              </a:rPr>
              <a:t>Exemple</a:t>
            </a:r>
            <a:r>
              <a:rPr lang="en-US" sz="2800" dirty="0" smtClean="0">
                <a:latin typeface="Bookman Old Style" panose="02050604050505020204" pitchFamily="18" charset="0"/>
              </a:rPr>
              <a:t>:  </a:t>
            </a:r>
            <a:r>
              <a:rPr lang="en-US" sz="2800" b="1" dirty="0" smtClean="0">
                <a:latin typeface="Bookman Old Style" panose="02050604050505020204" pitchFamily="18" charset="0"/>
              </a:rPr>
              <a:t>Si</a:t>
            </a:r>
            <a:r>
              <a:rPr lang="en-US" sz="2800" dirty="0" smtClean="0">
                <a:latin typeface="Bookman Old Style" panose="02050604050505020204" pitchFamily="18" charset="0"/>
              </a:rPr>
              <a:t> je </a:t>
            </a:r>
            <a:r>
              <a:rPr lang="en-US" sz="2800" b="1" u="sng" dirty="0" err="1" smtClean="0">
                <a:latin typeface="Bookman Old Style" panose="02050604050505020204" pitchFamily="18" charset="0"/>
              </a:rPr>
              <a:t>suis</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comptable</a:t>
            </a:r>
            <a:r>
              <a:rPr lang="en-US" sz="2800" dirty="0" smtClean="0">
                <a:latin typeface="Bookman Old Style" panose="02050604050505020204" pitchFamily="18" charset="0"/>
              </a:rPr>
              <a:t>, je </a:t>
            </a:r>
            <a:r>
              <a:rPr lang="en-US" sz="2800" u="sng" dirty="0" err="1" smtClean="0">
                <a:latin typeface="Bookman Old Style" panose="02050604050505020204" pitchFamily="18" charset="0"/>
              </a:rPr>
              <a:t>serai</a:t>
            </a:r>
            <a:r>
              <a:rPr lang="en-US" sz="2800" dirty="0" smtClean="0">
                <a:latin typeface="Bookman Old Style" panose="02050604050505020204" pitchFamily="18" charset="0"/>
              </a:rPr>
              <a:t> triste.  </a:t>
            </a:r>
            <a:r>
              <a:rPr lang="en-US" sz="2800" dirty="0" err="1" smtClean="0">
                <a:latin typeface="Bookman Old Style" panose="02050604050505020204" pitchFamily="18" charset="0"/>
              </a:rPr>
              <a:t>J’</a:t>
            </a:r>
            <a:r>
              <a:rPr lang="en-US" sz="2800" u="sng" dirty="0" err="1" smtClean="0">
                <a:latin typeface="Bookman Old Style" panose="02050604050505020204" pitchFamily="18" charset="0"/>
              </a:rPr>
              <a:t>arreterai</a:t>
            </a:r>
            <a:r>
              <a:rPr lang="en-US" sz="2800" dirty="0" smtClean="0">
                <a:latin typeface="Bookman Old Style" panose="02050604050505020204" pitchFamily="18" charset="0"/>
              </a:rPr>
              <a:t> de </a:t>
            </a:r>
            <a:r>
              <a:rPr lang="en-US" sz="2800" dirty="0" err="1" smtClean="0">
                <a:latin typeface="Bookman Old Style" panose="02050604050505020204" pitchFamily="18" charset="0"/>
              </a:rPr>
              <a:t>travailler</a:t>
            </a:r>
            <a:r>
              <a:rPr lang="en-US" sz="2800" dirty="0" smtClean="0">
                <a:latin typeface="Bookman Old Style" panose="02050604050505020204" pitchFamily="18" charset="0"/>
              </a:rPr>
              <a:t>.  Je </a:t>
            </a:r>
            <a:r>
              <a:rPr lang="en-US" sz="2800" u="sng" dirty="0" err="1" smtClean="0">
                <a:latin typeface="Bookman Old Style" panose="02050604050505020204" pitchFamily="18" charset="0"/>
              </a:rPr>
              <a:t>demenagerai</a:t>
            </a:r>
            <a:r>
              <a:rPr lang="en-US" sz="2800" dirty="0" smtClean="0">
                <a:latin typeface="Bookman Old Style" panose="02050604050505020204" pitchFamily="18" charset="0"/>
              </a:rPr>
              <a:t> aux </a:t>
            </a:r>
            <a:r>
              <a:rPr lang="en-US" sz="2800" dirty="0" err="1" smtClean="0">
                <a:latin typeface="Bookman Old Style" panose="02050604050505020204" pitchFamily="18" charset="0"/>
              </a:rPr>
              <a:t>montagnes</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où</a:t>
            </a:r>
            <a:r>
              <a:rPr lang="en-US" sz="2800" dirty="0" smtClean="0">
                <a:latin typeface="Bookman Old Style" panose="02050604050505020204" pitchFamily="18" charset="0"/>
              </a:rPr>
              <a:t> je </a:t>
            </a:r>
            <a:r>
              <a:rPr lang="en-US" sz="2800" u="sng" dirty="0" err="1" smtClean="0">
                <a:latin typeface="Bookman Old Style" panose="02050604050505020204" pitchFamily="18" charset="0"/>
              </a:rPr>
              <a:t>skierai</a:t>
            </a:r>
            <a:r>
              <a:rPr lang="en-US" sz="2800" dirty="0" smtClean="0">
                <a:latin typeface="Bookman Old Style" panose="02050604050505020204" pitchFamily="18" charset="0"/>
              </a:rPr>
              <a:t>.  Je </a:t>
            </a:r>
            <a:r>
              <a:rPr lang="en-US" sz="2800" u="sng" dirty="0" err="1" smtClean="0">
                <a:latin typeface="Bookman Old Style" panose="02050604050505020204" pitchFamily="18" charset="0"/>
              </a:rPr>
              <a:t>gagnerai</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une</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medaille</a:t>
            </a:r>
            <a:r>
              <a:rPr lang="en-US" sz="2800" dirty="0" smtClean="0">
                <a:latin typeface="Bookman Old Style" panose="02050604050505020204" pitchFamily="18" charset="0"/>
              </a:rPr>
              <a:t> </a:t>
            </a:r>
            <a:r>
              <a:rPr lang="en-US" sz="2800" dirty="0" err="1" smtClean="0">
                <a:latin typeface="Bookman Old Style" panose="02050604050505020204" pitchFamily="18" charset="0"/>
              </a:rPr>
              <a:t>Olympique</a:t>
            </a:r>
            <a:r>
              <a:rPr lang="en-US" sz="2800" dirty="0" smtClean="0">
                <a:latin typeface="Bookman Old Style" panose="02050604050505020204" pitchFamily="18" charset="0"/>
              </a:rPr>
              <a:t>!</a:t>
            </a:r>
            <a:endParaRPr lang="en-US" sz="2800" dirty="0"/>
          </a:p>
        </p:txBody>
      </p:sp>
    </p:spTree>
    <p:extLst>
      <p:ext uri="{BB962C8B-B14F-4D97-AF65-F5344CB8AC3E}">
        <p14:creationId xmlns:p14="http://schemas.microsoft.com/office/powerpoint/2010/main" val="1377529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Program Files\Microsoft Office\MEDIA\CAGCAT10\j0199036.wmf"/>
          <p:cNvPicPr>
            <a:picLocks noChangeAspect="1" noChangeArrowheads="1"/>
          </p:cNvPicPr>
          <p:nvPr/>
        </p:nvPicPr>
        <p:blipFill>
          <a:blip r:embed="rId2" cstate="print"/>
          <a:srcRect/>
          <a:stretch>
            <a:fillRect/>
          </a:stretch>
        </p:blipFill>
        <p:spPr bwMode="auto">
          <a:xfrm>
            <a:off x="4114801" y="3276600"/>
            <a:ext cx="2790825" cy="3074988"/>
          </a:xfrm>
          <a:prstGeom prst="rect">
            <a:avLst/>
          </a:prstGeom>
          <a:noFill/>
          <a:ln w="9525">
            <a:noFill/>
            <a:miter lim="800000"/>
            <a:headEnd/>
            <a:tailEnd/>
          </a:ln>
        </p:spPr>
      </p:pic>
      <p:pic>
        <p:nvPicPr>
          <p:cNvPr id="18434" name="Picture 3" descr="C:\Users\Britt\AppData\Local\Microsoft\Windows\Temporary Internet Files\Content.IE5\H14CPHNS\MP900400462[1].jpg"/>
          <p:cNvPicPr>
            <a:picLocks noChangeAspect="1" noChangeArrowheads="1"/>
          </p:cNvPicPr>
          <p:nvPr/>
        </p:nvPicPr>
        <p:blipFill>
          <a:blip r:embed="rId3" cstate="print"/>
          <a:srcRect/>
          <a:stretch>
            <a:fillRect/>
          </a:stretch>
        </p:blipFill>
        <p:spPr bwMode="auto">
          <a:xfrm>
            <a:off x="7612062" y="457200"/>
            <a:ext cx="3902075" cy="3121025"/>
          </a:xfrm>
          <a:prstGeom prst="rect">
            <a:avLst/>
          </a:prstGeom>
          <a:noFill/>
          <a:ln w="9525">
            <a:noFill/>
            <a:miter lim="800000"/>
            <a:headEnd/>
            <a:tailEnd/>
          </a:ln>
        </p:spPr>
      </p:pic>
      <p:pic>
        <p:nvPicPr>
          <p:cNvPr id="1026" name="Picture 2" descr="C:\Users\brittany.call\AppData\Local\Microsoft\Windows\Temporary Internet Files\Content.IE5\F8NHCWO2\MC90043485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95684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lesartisanscommercants.com/wp-content/uploads/vous-etes-vir%C3%A9.jpg"/>
          <p:cNvPicPr>
            <a:picLocks noChangeAspect="1" noChangeArrowheads="1"/>
          </p:cNvPicPr>
          <p:nvPr/>
        </p:nvPicPr>
        <p:blipFill>
          <a:blip r:embed="rId5" cstate="print"/>
          <a:srcRect/>
          <a:stretch>
            <a:fillRect/>
          </a:stretch>
        </p:blipFill>
        <p:spPr bwMode="auto">
          <a:xfrm>
            <a:off x="866777" y="2425700"/>
            <a:ext cx="2305050" cy="2305051"/>
          </a:xfrm>
          <a:prstGeom prst="rect">
            <a:avLst/>
          </a:prstGeom>
          <a:noFill/>
        </p:spPr>
      </p:pic>
    </p:spTree>
    <p:extLst>
      <p:ext uri="{BB962C8B-B14F-4D97-AF65-F5344CB8AC3E}">
        <p14:creationId xmlns:p14="http://schemas.microsoft.com/office/powerpoint/2010/main" val="1934669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Britt\AppData\Local\Microsoft\Windows\Temporary Internet Files\Content.IE5\X1406031\MP900448748[1].jpg"/>
          <p:cNvPicPr>
            <a:picLocks noChangeAspect="1" noChangeArrowheads="1"/>
          </p:cNvPicPr>
          <p:nvPr/>
        </p:nvPicPr>
        <p:blipFill>
          <a:blip r:embed="rId2" cstate="print"/>
          <a:srcRect/>
          <a:stretch>
            <a:fillRect/>
          </a:stretch>
        </p:blipFill>
        <p:spPr bwMode="auto">
          <a:xfrm>
            <a:off x="148049" y="1925052"/>
            <a:ext cx="4267200" cy="3200400"/>
          </a:xfrm>
          <a:prstGeom prst="rect">
            <a:avLst/>
          </a:prstGeom>
          <a:noFill/>
          <a:ln w="9525">
            <a:noFill/>
            <a:miter lim="800000"/>
            <a:headEnd/>
            <a:tailEnd/>
          </a:ln>
        </p:spPr>
      </p:pic>
      <p:pic>
        <p:nvPicPr>
          <p:cNvPr id="20485" name="Picture 2" descr="C:\Users\Britt\AppData\Local\Microsoft\Windows\Temporary Internet Files\Content.IE5\AG3F3RBL\MC900435448[1].wmf"/>
          <p:cNvPicPr>
            <a:picLocks noChangeAspect="1" noChangeArrowheads="1"/>
          </p:cNvPicPr>
          <p:nvPr/>
        </p:nvPicPr>
        <p:blipFill>
          <a:blip r:embed="rId3" cstate="print"/>
          <a:srcRect/>
          <a:stretch>
            <a:fillRect/>
          </a:stretch>
        </p:blipFill>
        <p:spPr bwMode="auto">
          <a:xfrm>
            <a:off x="8144698" y="650289"/>
            <a:ext cx="3246438" cy="2549525"/>
          </a:xfrm>
          <a:prstGeom prst="rect">
            <a:avLst/>
          </a:prstGeom>
          <a:noFill/>
          <a:ln w="9525">
            <a:noFill/>
            <a:miter lim="800000"/>
            <a:headEnd/>
            <a:tailEnd/>
          </a:ln>
        </p:spPr>
      </p:pic>
      <p:pic>
        <p:nvPicPr>
          <p:cNvPr id="5" name="Picture 2" descr="C:\Users\brittany.call\AppData\Local\Microsoft\Windows\Temporary Internet Files\Content.IE5\F8NHCWO2\MC90043485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5085" y="399318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uperalko.com.co/blog/wp-content/uploads/2014/08/le-secteur-des-jeux-videos-est-un-secteur.jpg"/>
          <p:cNvPicPr>
            <a:picLocks noChangeAspect="1" noChangeArrowheads="1"/>
          </p:cNvPicPr>
          <p:nvPr/>
        </p:nvPicPr>
        <p:blipFill>
          <a:blip r:embed="rId5" cstate="print"/>
          <a:srcRect/>
          <a:stretch>
            <a:fillRect/>
          </a:stretch>
        </p:blipFill>
        <p:spPr bwMode="auto">
          <a:xfrm>
            <a:off x="4740442" y="3525252"/>
            <a:ext cx="3729449" cy="2438180"/>
          </a:xfrm>
          <a:prstGeom prst="rect">
            <a:avLst/>
          </a:prstGeom>
          <a:noFill/>
        </p:spPr>
      </p:pic>
    </p:spTree>
    <p:extLst>
      <p:ext uri="{BB962C8B-B14F-4D97-AF65-F5344CB8AC3E}">
        <p14:creationId xmlns:p14="http://schemas.microsoft.com/office/powerpoint/2010/main" val="3218395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C:\Users\Britt\AppData\Local\Microsoft\Windows\Temporary Internet Files\Content.IE5\H14CPHNS\MC900438705[1].jpg"/>
          <p:cNvPicPr>
            <a:picLocks noChangeAspect="1" noChangeArrowheads="1"/>
          </p:cNvPicPr>
          <p:nvPr/>
        </p:nvPicPr>
        <p:blipFill>
          <a:blip r:embed="rId2" cstate="print"/>
          <a:srcRect/>
          <a:stretch>
            <a:fillRect/>
          </a:stretch>
        </p:blipFill>
        <p:spPr bwMode="auto">
          <a:xfrm>
            <a:off x="6553201" y="1"/>
            <a:ext cx="3395663" cy="3605213"/>
          </a:xfrm>
          <a:prstGeom prst="rect">
            <a:avLst/>
          </a:prstGeom>
          <a:noFill/>
          <a:ln w="9525">
            <a:noFill/>
            <a:miter lim="800000"/>
            <a:headEnd/>
            <a:tailEnd/>
          </a:ln>
        </p:spPr>
      </p:pic>
      <p:pic>
        <p:nvPicPr>
          <p:cNvPr id="6" name="Picture 2" descr="C:\Users\brittany.call\AppData\Local\Microsoft\Windows\Temporary Internet Files\Content.IE5\F8NHCWO2\MC9004348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01240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interbiolab.com/wp-content/uploads/2015/06/choisir-veterinaire-410.jpg"/>
          <p:cNvPicPr>
            <a:picLocks noChangeAspect="1" noChangeArrowheads="1"/>
          </p:cNvPicPr>
          <p:nvPr/>
        </p:nvPicPr>
        <p:blipFill>
          <a:blip r:embed="rId4" cstate="print"/>
          <a:srcRect b="6383"/>
          <a:stretch>
            <a:fillRect/>
          </a:stretch>
        </p:blipFill>
        <p:spPr bwMode="auto">
          <a:xfrm>
            <a:off x="5334000" y="3894588"/>
            <a:ext cx="3733800" cy="2404204"/>
          </a:xfrm>
          <a:prstGeom prst="rect">
            <a:avLst/>
          </a:prstGeom>
          <a:noFill/>
        </p:spPr>
      </p:pic>
      <p:pic>
        <p:nvPicPr>
          <p:cNvPr id="8" name="Picture 20" descr="http://qualita.ca/wp-content/uploads/2011/08/Ambiance_danseurs.jpg"/>
          <p:cNvPicPr>
            <a:picLocks noChangeAspect="1" noChangeArrowheads="1"/>
          </p:cNvPicPr>
          <p:nvPr/>
        </p:nvPicPr>
        <p:blipFill>
          <a:blip r:embed="rId5" cstate="print"/>
          <a:srcRect/>
          <a:stretch>
            <a:fillRect/>
          </a:stretch>
        </p:blipFill>
        <p:spPr bwMode="auto">
          <a:xfrm>
            <a:off x="3137474" y="685800"/>
            <a:ext cx="2870414" cy="1951380"/>
          </a:xfrm>
          <a:prstGeom prst="rect">
            <a:avLst/>
          </a:prstGeom>
          <a:noFill/>
        </p:spPr>
      </p:pic>
    </p:spTree>
    <p:extLst>
      <p:ext uri="{BB962C8B-B14F-4D97-AF65-F5344CB8AC3E}">
        <p14:creationId xmlns:p14="http://schemas.microsoft.com/office/powerpoint/2010/main" val="344521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5"/>
            <a:ext cx="10920663" cy="1325563"/>
          </a:xfrm>
        </p:spPr>
        <p:txBody>
          <a:bodyPr/>
          <a:lstStyle/>
          <a:p>
            <a:r>
              <a:rPr lang="fr-FR" dirty="0" smtClean="0"/>
              <a:t>échauffement</a:t>
            </a:r>
            <a:endParaRPr lang="fr-FR" dirty="0"/>
          </a:p>
        </p:txBody>
      </p:sp>
      <p:sp>
        <p:nvSpPr>
          <p:cNvPr id="3" name="Content Placeholder 2"/>
          <p:cNvSpPr>
            <a:spLocks noGrp="1"/>
          </p:cNvSpPr>
          <p:nvPr>
            <p:ph idx="1"/>
          </p:nvPr>
        </p:nvSpPr>
        <p:spPr>
          <a:xfrm>
            <a:off x="433137" y="1600201"/>
            <a:ext cx="11758863" cy="4525963"/>
          </a:xfrm>
        </p:spPr>
        <p:txBody>
          <a:bodyPr/>
          <a:lstStyle/>
          <a:p>
            <a:pPr marL="0" indent="0">
              <a:buNone/>
            </a:pPr>
            <a:r>
              <a:rPr lang="fr-FR" sz="3600" b="1" dirty="0"/>
              <a:t>En silence, préparez des réponses aux questions </a:t>
            </a:r>
            <a:r>
              <a:rPr lang="fr-FR" sz="3600" b="1" dirty="0" smtClean="0"/>
              <a:t>suivantes:</a:t>
            </a:r>
            <a:endParaRPr lang="fr-FR" sz="3600" b="1" dirty="0"/>
          </a:p>
          <a:p>
            <a:pPr marL="0" indent="0">
              <a:buNone/>
            </a:pPr>
            <a:endParaRPr lang="fr-FR" sz="3600" b="1" dirty="0"/>
          </a:p>
          <a:p>
            <a:pPr marL="742950" indent="-742950">
              <a:buFont typeface="+mj-lt"/>
              <a:buAutoNum type="arabicPeriod"/>
            </a:pPr>
            <a:r>
              <a:rPr lang="en-US" dirty="0" smtClean="0"/>
              <a:t>Si </a:t>
            </a:r>
            <a:r>
              <a:rPr lang="en-US" dirty="0" err="1" smtClean="0"/>
              <a:t>tu</a:t>
            </a:r>
            <a:r>
              <a:rPr lang="en-US" dirty="0" smtClean="0"/>
              <a:t> </a:t>
            </a:r>
            <a:r>
              <a:rPr lang="en-US" dirty="0" err="1" smtClean="0"/>
              <a:t>es</a:t>
            </a:r>
            <a:r>
              <a:rPr lang="en-US" dirty="0" smtClean="0"/>
              <a:t> </a:t>
            </a:r>
            <a:r>
              <a:rPr lang="en-US" dirty="0" err="1" smtClean="0"/>
              <a:t>photographe</a:t>
            </a:r>
            <a:r>
              <a:rPr lang="en-US" dirty="0" smtClean="0"/>
              <a:t>, que </a:t>
            </a:r>
            <a:r>
              <a:rPr lang="en-US" dirty="0" err="1" smtClean="0"/>
              <a:t>feras-tu</a:t>
            </a:r>
            <a:r>
              <a:rPr lang="en-US" dirty="0" smtClean="0"/>
              <a:t>?</a:t>
            </a:r>
          </a:p>
          <a:p>
            <a:pPr marL="742950" indent="-742950">
              <a:buFont typeface="+mj-lt"/>
              <a:buAutoNum type="arabicPeriod"/>
            </a:pPr>
            <a:r>
              <a:rPr lang="en-US" dirty="0" smtClean="0"/>
              <a:t>Si ton frère </a:t>
            </a:r>
            <a:r>
              <a:rPr lang="en-US" dirty="0" err="1" smtClean="0"/>
              <a:t>est</a:t>
            </a:r>
            <a:r>
              <a:rPr lang="en-US" dirty="0" smtClean="0"/>
              <a:t> </a:t>
            </a:r>
            <a:r>
              <a:rPr lang="en-US" dirty="0" err="1" smtClean="0"/>
              <a:t>professeur</a:t>
            </a:r>
            <a:r>
              <a:rPr lang="en-US" dirty="0" smtClean="0"/>
              <a:t>, que </a:t>
            </a:r>
            <a:r>
              <a:rPr lang="en-US" dirty="0" err="1" smtClean="0"/>
              <a:t>fera-il</a:t>
            </a:r>
            <a:r>
              <a:rPr lang="en-US" dirty="0" smtClean="0"/>
              <a:t>?</a:t>
            </a:r>
            <a:endParaRPr lang="en-US" dirty="0"/>
          </a:p>
          <a:p>
            <a:pPr marL="0" indent="0">
              <a:buNone/>
            </a:pPr>
            <a:r>
              <a:rPr lang="fr-FR" sz="3600" dirty="0"/>
              <a:t> </a:t>
            </a:r>
            <a:endParaRPr lang="en-US" sz="3600" dirty="0"/>
          </a:p>
          <a:p>
            <a:pPr marL="0" indent="0">
              <a:buNone/>
            </a:pPr>
            <a:r>
              <a:rPr lang="fr-FR" dirty="0" smtClean="0"/>
              <a:t>Présentez en groups de 4.  </a:t>
            </a:r>
          </a:p>
          <a:p>
            <a:pPr marL="0" indent="0">
              <a:buNone/>
            </a:pPr>
            <a:r>
              <a:rPr lang="fr-FR" dirty="0" smtClean="0"/>
              <a:t>La prof choisira des victimes à présenter </a:t>
            </a:r>
            <a:r>
              <a:rPr lang="fr-FR" dirty="0" smtClean="0">
                <a:sym typeface="Wingdings" panose="05000000000000000000" pitchFamily="2" charset="2"/>
              </a:rPr>
              <a:t></a:t>
            </a:r>
            <a:endParaRPr lang="fr-FR" dirty="0" smtClean="0"/>
          </a:p>
          <a:p>
            <a:endParaRPr lang="fr-FR" dirty="0" smtClean="0"/>
          </a:p>
          <a:p>
            <a:endParaRPr lang="fr-FR" dirty="0"/>
          </a:p>
        </p:txBody>
      </p:sp>
    </p:spTree>
    <p:extLst>
      <p:ext uri="{BB962C8B-B14F-4D97-AF65-F5344CB8AC3E}">
        <p14:creationId xmlns:p14="http://schemas.microsoft.com/office/powerpoint/2010/main" val="39159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Britt\AppData\Local\Microsoft\Windows\Temporary Internet Files\Content.IE5\AG3F3RBL\MC900435598[1].wmf"/>
          <p:cNvPicPr>
            <a:picLocks noChangeAspect="1" noChangeArrowheads="1"/>
          </p:cNvPicPr>
          <p:nvPr/>
        </p:nvPicPr>
        <p:blipFill>
          <a:blip r:embed="rId2" cstate="print"/>
          <a:srcRect/>
          <a:stretch>
            <a:fillRect/>
          </a:stretch>
        </p:blipFill>
        <p:spPr bwMode="auto">
          <a:xfrm>
            <a:off x="4495801" y="2895600"/>
            <a:ext cx="2651125" cy="3251200"/>
          </a:xfrm>
          <a:prstGeom prst="rect">
            <a:avLst/>
          </a:prstGeom>
          <a:noFill/>
          <a:ln w="9525">
            <a:noFill/>
            <a:miter lim="800000"/>
            <a:headEnd/>
            <a:tailEnd/>
          </a:ln>
        </p:spPr>
      </p:pic>
      <p:pic>
        <p:nvPicPr>
          <p:cNvPr id="6" name="Picture 2" descr="C:\Users\brittany.call\AppData\Local\Microsoft\Windows\Temporary Internet Files\Content.IE5\F8NHCWO2\MC90043485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95684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s://encrypted-tbn0.gstatic.com/images?q=tbn:ANd9GcQb-Ka5CnQoeHnx90PZpQGbKQr1SjOSLOOYHFntJig6tMnwRM6T"/>
          <p:cNvPicPr>
            <a:picLocks noChangeAspect="1" noChangeArrowheads="1"/>
          </p:cNvPicPr>
          <p:nvPr/>
        </p:nvPicPr>
        <p:blipFill>
          <a:blip r:embed="rId4" cstate="print"/>
          <a:srcRect/>
          <a:stretch>
            <a:fillRect/>
          </a:stretch>
        </p:blipFill>
        <p:spPr bwMode="auto">
          <a:xfrm>
            <a:off x="2362200" y="762001"/>
            <a:ext cx="1600200" cy="2404675"/>
          </a:xfrm>
          <a:prstGeom prst="rect">
            <a:avLst/>
          </a:prstGeom>
          <a:noFill/>
        </p:spPr>
      </p:pic>
      <p:pic>
        <p:nvPicPr>
          <p:cNvPr id="8" name="Picture 6" descr="http://www.magie-voyance.com/question-reponse/aide-decision.jpg"/>
          <p:cNvPicPr>
            <a:picLocks noChangeAspect="1" noChangeArrowheads="1"/>
          </p:cNvPicPr>
          <p:nvPr/>
        </p:nvPicPr>
        <p:blipFill>
          <a:blip r:embed="rId5" cstate="print"/>
          <a:srcRect/>
          <a:stretch>
            <a:fillRect/>
          </a:stretch>
        </p:blipFill>
        <p:spPr bwMode="auto">
          <a:xfrm>
            <a:off x="6858000" y="76200"/>
            <a:ext cx="3810000" cy="2857500"/>
          </a:xfrm>
          <a:prstGeom prst="rect">
            <a:avLst/>
          </a:prstGeom>
          <a:noFill/>
        </p:spPr>
      </p:pic>
    </p:spTree>
    <p:extLst>
      <p:ext uri="{BB962C8B-B14F-4D97-AF65-F5344CB8AC3E}">
        <p14:creationId xmlns:p14="http://schemas.microsoft.com/office/powerpoint/2010/main" val="427702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Britt\AppData\Local\Microsoft\Windows\Temporary Internet Files\Content.IE5\H14CPHNS\MC900250157[1].wmf"/>
          <p:cNvPicPr>
            <a:picLocks noChangeAspect="1" noChangeArrowheads="1"/>
          </p:cNvPicPr>
          <p:nvPr/>
        </p:nvPicPr>
        <p:blipFill>
          <a:blip r:embed="rId2" cstate="print"/>
          <a:srcRect/>
          <a:stretch>
            <a:fillRect/>
          </a:stretch>
        </p:blipFill>
        <p:spPr bwMode="auto">
          <a:xfrm>
            <a:off x="1524001" y="0"/>
            <a:ext cx="3571875" cy="3384550"/>
          </a:xfrm>
          <a:prstGeom prst="rect">
            <a:avLst/>
          </a:prstGeom>
          <a:noFill/>
          <a:ln w="9525">
            <a:noFill/>
            <a:miter lim="800000"/>
            <a:headEnd/>
            <a:tailEnd/>
          </a:ln>
        </p:spPr>
      </p:pic>
      <p:pic>
        <p:nvPicPr>
          <p:cNvPr id="22531" name="Picture 5" descr="C:\Users\Britt\AppData\Local\Microsoft\Windows\Temporary Internet Files\Content.IE5\H14CPHNS\MP900255396[1].jpg"/>
          <p:cNvPicPr>
            <a:picLocks noChangeAspect="1" noChangeArrowheads="1"/>
          </p:cNvPicPr>
          <p:nvPr/>
        </p:nvPicPr>
        <p:blipFill>
          <a:blip r:embed="rId3" cstate="print"/>
          <a:srcRect/>
          <a:stretch>
            <a:fillRect/>
          </a:stretch>
        </p:blipFill>
        <p:spPr bwMode="auto">
          <a:xfrm>
            <a:off x="6629400" y="381001"/>
            <a:ext cx="3379788" cy="5173663"/>
          </a:xfrm>
          <a:prstGeom prst="rect">
            <a:avLst/>
          </a:prstGeom>
          <a:noFill/>
          <a:ln w="9525">
            <a:noFill/>
            <a:miter lim="800000"/>
            <a:headEnd/>
            <a:tailEnd/>
          </a:ln>
        </p:spPr>
      </p:pic>
      <p:pic>
        <p:nvPicPr>
          <p:cNvPr id="6" name="Picture 5" descr="http://www.fo-reunion.net/wp-content/uploads/2015/06/ouverture-des-allocation-chomage-au-maroc-ipe-.jpg"/>
          <p:cNvPicPr>
            <a:picLocks noChangeAspect="1" noChangeArrowheads="1"/>
          </p:cNvPicPr>
          <p:nvPr/>
        </p:nvPicPr>
        <p:blipFill>
          <a:blip r:embed="rId4" cstate="print"/>
          <a:srcRect/>
          <a:stretch>
            <a:fillRect/>
          </a:stretch>
        </p:blipFill>
        <p:spPr bwMode="auto">
          <a:xfrm>
            <a:off x="1524001" y="3200401"/>
            <a:ext cx="3209925" cy="2000251"/>
          </a:xfrm>
          <a:prstGeom prst="rect">
            <a:avLst/>
          </a:prstGeom>
          <a:noFill/>
        </p:spPr>
      </p:pic>
      <p:pic>
        <p:nvPicPr>
          <p:cNvPr id="7" name="Picture 2" descr="C:\Users\brittany.call\AppData\Local\Microsoft\Windows\Temporary Internet Files\Content.IE5\F8NHCWO2\MC90043485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4958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96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Users\Britt\AppData\Local\Microsoft\Windows\Temporary Internet Files\Content.IE5\H14CPHNS\MP900400109[1].jpg"/>
          <p:cNvPicPr>
            <a:picLocks noChangeAspect="1" noChangeArrowheads="1"/>
          </p:cNvPicPr>
          <p:nvPr/>
        </p:nvPicPr>
        <p:blipFill>
          <a:blip r:embed="rId2" cstate="print"/>
          <a:srcRect/>
          <a:stretch>
            <a:fillRect/>
          </a:stretch>
        </p:blipFill>
        <p:spPr bwMode="auto">
          <a:xfrm>
            <a:off x="6096001" y="457201"/>
            <a:ext cx="3902075" cy="3121025"/>
          </a:xfrm>
          <a:prstGeom prst="rect">
            <a:avLst/>
          </a:prstGeom>
          <a:noFill/>
          <a:ln w="9525">
            <a:noFill/>
            <a:miter lim="800000"/>
            <a:headEnd/>
            <a:tailEnd/>
          </a:ln>
        </p:spPr>
      </p:pic>
      <p:pic>
        <p:nvPicPr>
          <p:cNvPr id="5" name="Picture 4" descr="C:\Users\brittany.call\AppData\Local\Microsoft\Windows\Temporary Internet Files\Content.IE5\4JGH2J5D\MC900252737[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52401"/>
            <a:ext cx="3124200" cy="3425825"/>
          </a:xfrm>
          <a:prstGeom prst="rect">
            <a:avLst/>
          </a:prstGeom>
          <a:noFill/>
          <a:ln>
            <a:noFill/>
          </a:ln>
        </p:spPr>
      </p:pic>
      <p:pic>
        <p:nvPicPr>
          <p:cNvPr id="8" name="Picture 4" descr="http://www.autourduweb.fr/wp-content/uploads/2012/06/economiser-argent.jpg"/>
          <p:cNvPicPr>
            <a:picLocks noChangeAspect="1" noChangeArrowheads="1"/>
          </p:cNvPicPr>
          <p:nvPr/>
        </p:nvPicPr>
        <p:blipFill>
          <a:blip r:embed="rId4" cstate="print"/>
          <a:srcRect/>
          <a:stretch>
            <a:fillRect/>
          </a:stretch>
        </p:blipFill>
        <p:spPr bwMode="auto">
          <a:xfrm>
            <a:off x="1905000" y="3962400"/>
            <a:ext cx="4267200" cy="2302446"/>
          </a:xfrm>
          <a:prstGeom prst="rect">
            <a:avLst/>
          </a:prstGeom>
          <a:noFill/>
        </p:spPr>
      </p:pic>
      <p:pic>
        <p:nvPicPr>
          <p:cNvPr id="10" name="Picture 2" descr="C:\Users\brittany.call\AppData\Local\Microsoft\Windows\Temporary Internet Files\Content.IE5\F8NHCWO2\MC90043485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3956844"/>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6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z="5400"/>
              <a:t>Remember!</a:t>
            </a:r>
          </a:p>
        </p:txBody>
      </p:sp>
      <p:sp>
        <p:nvSpPr>
          <p:cNvPr id="3" name="Content Placeholder 2"/>
          <p:cNvSpPr>
            <a:spLocks noGrp="1"/>
          </p:cNvSpPr>
          <p:nvPr>
            <p:ph idx="1"/>
          </p:nvPr>
        </p:nvSpPr>
        <p:spPr>
          <a:xfrm>
            <a:off x="1854201" y="1555751"/>
            <a:ext cx="8551863" cy="4983163"/>
          </a:xfrm>
        </p:spPr>
        <p:txBody>
          <a:bodyPr/>
          <a:lstStyle/>
          <a:p>
            <a:pPr algn="ctr" eaLnBrk="1" hangingPunct="1">
              <a:buFont typeface="Arial" charset="0"/>
              <a:buNone/>
            </a:pPr>
            <a:r>
              <a:rPr lang="en-US" smtClean="0"/>
              <a:t>	</a:t>
            </a:r>
            <a:r>
              <a:rPr lang="en-US" sz="4800"/>
              <a:t>In French, an adjective agrees in </a:t>
            </a:r>
          </a:p>
          <a:p>
            <a:pPr algn="ctr" eaLnBrk="1" hangingPunct="1">
              <a:buFont typeface="Arial" charset="0"/>
              <a:buNone/>
            </a:pPr>
            <a:r>
              <a:rPr lang="en-US" sz="4800"/>
              <a:t>gender (masculine/feminine) </a:t>
            </a:r>
          </a:p>
          <a:p>
            <a:pPr algn="ctr" eaLnBrk="1" hangingPunct="1">
              <a:buFont typeface="Arial" charset="0"/>
              <a:buNone/>
            </a:pPr>
            <a:r>
              <a:rPr lang="en-US" sz="4800"/>
              <a:t>and </a:t>
            </a:r>
          </a:p>
          <a:p>
            <a:pPr algn="ctr" eaLnBrk="1" hangingPunct="1">
              <a:buFont typeface="Arial" charset="0"/>
              <a:buNone/>
            </a:pPr>
            <a:r>
              <a:rPr lang="en-US" sz="4800"/>
              <a:t>number (singular/plural) </a:t>
            </a:r>
          </a:p>
          <a:p>
            <a:pPr algn="ctr" eaLnBrk="1" hangingPunct="1">
              <a:buFont typeface="Arial" charset="0"/>
              <a:buNone/>
            </a:pPr>
            <a:r>
              <a:rPr lang="en-US" sz="4800"/>
              <a:t>with the noun it modifies.</a:t>
            </a:r>
          </a:p>
        </p:txBody>
      </p:sp>
    </p:spTree>
    <p:extLst>
      <p:ext uri="{BB962C8B-B14F-4D97-AF65-F5344CB8AC3E}">
        <p14:creationId xmlns:p14="http://schemas.microsoft.com/office/powerpoint/2010/main" val="167523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la forme régulière</a:t>
            </a:r>
          </a:p>
        </p:txBody>
      </p:sp>
      <p:sp>
        <p:nvSpPr>
          <p:cNvPr id="3" name="Content Placeholder 2"/>
          <p:cNvSpPr>
            <a:spLocks noGrp="1"/>
          </p:cNvSpPr>
          <p:nvPr>
            <p:ph idx="1"/>
          </p:nvPr>
        </p:nvSpPr>
        <p:spPr>
          <a:xfrm>
            <a:off x="1981200" y="1600200"/>
            <a:ext cx="8229600" cy="4821238"/>
          </a:xfrm>
        </p:spPr>
        <p:txBody>
          <a:bodyPr rtlCol="0">
            <a:normAutofit fontScale="92500" lnSpcReduction="10000"/>
          </a:bodyPr>
          <a:lstStyle/>
          <a:p>
            <a:pPr>
              <a:buFont typeface="Arial"/>
              <a:buChar char="•"/>
              <a:defRPr/>
            </a:pPr>
            <a:r>
              <a:rPr lang="en-US" dirty="0" err="1" smtClean="0"/>
              <a:t>Adjectif</a:t>
            </a:r>
            <a:r>
              <a:rPr lang="en-US" dirty="0" smtClean="0"/>
              <a:t> </a:t>
            </a:r>
            <a:r>
              <a:rPr lang="en-US" dirty="0" err="1" smtClean="0"/>
              <a:t>masculin</a:t>
            </a:r>
            <a:r>
              <a:rPr lang="en-US" dirty="0" smtClean="0"/>
              <a:t> – no change</a:t>
            </a:r>
          </a:p>
          <a:p>
            <a:pPr lvl="1">
              <a:buFont typeface="Arial"/>
              <a:buChar char="–"/>
              <a:defRPr/>
            </a:pPr>
            <a:r>
              <a:rPr lang="en-US" dirty="0" smtClean="0"/>
              <a:t> grand</a:t>
            </a:r>
          </a:p>
          <a:p>
            <a:pPr>
              <a:buFont typeface="Arial"/>
              <a:buChar char="•"/>
              <a:defRPr/>
            </a:pPr>
            <a:r>
              <a:rPr lang="en-US" dirty="0" err="1" smtClean="0"/>
              <a:t>Adjectif</a:t>
            </a:r>
            <a:r>
              <a:rPr lang="en-US" dirty="0" smtClean="0"/>
              <a:t> </a:t>
            </a:r>
            <a:r>
              <a:rPr lang="en-US" dirty="0" err="1" smtClean="0"/>
              <a:t>feminin</a:t>
            </a:r>
            <a:r>
              <a:rPr lang="en-US" dirty="0" smtClean="0"/>
              <a:t> – add </a:t>
            </a:r>
            <a:r>
              <a:rPr lang="en-US" dirty="0" err="1" smtClean="0"/>
              <a:t>e</a:t>
            </a:r>
            <a:r>
              <a:rPr lang="en-US" dirty="0" smtClean="0"/>
              <a:t> </a:t>
            </a:r>
          </a:p>
          <a:p>
            <a:pPr lvl="1">
              <a:buFont typeface="Arial"/>
              <a:buChar char="–"/>
              <a:defRPr/>
            </a:pPr>
            <a:r>
              <a:rPr lang="en-US" dirty="0" err="1" smtClean="0"/>
              <a:t>grande</a:t>
            </a:r>
            <a:endParaRPr lang="en-US" dirty="0" smtClean="0"/>
          </a:p>
          <a:p>
            <a:pPr lvl="1">
              <a:buFont typeface="Arial"/>
              <a:buChar char="–"/>
              <a:defRPr/>
            </a:pPr>
            <a:r>
              <a:rPr lang="en-US" dirty="0" smtClean="0"/>
              <a:t> if the adjective already ends in </a:t>
            </a:r>
            <a:r>
              <a:rPr lang="en-US" dirty="0" err="1" smtClean="0"/>
              <a:t>e</a:t>
            </a:r>
            <a:r>
              <a:rPr lang="en-US" dirty="0" smtClean="0"/>
              <a:t> don’t change anything</a:t>
            </a:r>
          </a:p>
          <a:p>
            <a:pPr lvl="2">
              <a:buFont typeface="Arial"/>
              <a:buChar char="•"/>
              <a:defRPr/>
            </a:pPr>
            <a:r>
              <a:rPr lang="en-US" dirty="0" err="1" smtClean="0"/>
              <a:t>sincère</a:t>
            </a:r>
            <a:endParaRPr lang="en-US" dirty="0" smtClean="0"/>
          </a:p>
          <a:p>
            <a:pPr>
              <a:buFont typeface="Arial"/>
              <a:buChar char="•"/>
              <a:defRPr/>
            </a:pPr>
            <a:r>
              <a:rPr lang="en-US" dirty="0" err="1" smtClean="0"/>
              <a:t>Adjectif</a:t>
            </a:r>
            <a:r>
              <a:rPr lang="en-US" dirty="0" smtClean="0"/>
              <a:t> </a:t>
            </a:r>
            <a:r>
              <a:rPr lang="en-US" dirty="0" err="1" smtClean="0"/>
              <a:t>masculin/pluriel</a:t>
            </a:r>
            <a:r>
              <a:rPr lang="en-US" dirty="0" smtClean="0"/>
              <a:t> – add </a:t>
            </a:r>
            <a:r>
              <a:rPr lang="en-US" dirty="0" err="1" smtClean="0"/>
              <a:t>s</a:t>
            </a:r>
            <a:endParaRPr lang="en-US" dirty="0" smtClean="0"/>
          </a:p>
          <a:p>
            <a:pPr lvl="1">
              <a:buFont typeface="Arial"/>
              <a:buChar char="–"/>
              <a:defRPr/>
            </a:pPr>
            <a:r>
              <a:rPr lang="en-US" dirty="0" err="1"/>
              <a:t>g</a:t>
            </a:r>
            <a:r>
              <a:rPr lang="en-US" dirty="0" err="1" smtClean="0"/>
              <a:t>rands</a:t>
            </a:r>
            <a:endParaRPr lang="en-US" dirty="0" smtClean="0"/>
          </a:p>
          <a:p>
            <a:pPr lvl="1">
              <a:buFont typeface="Arial"/>
              <a:buChar char="–"/>
              <a:defRPr/>
            </a:pPr>
            <a:r>
              <a:rPr lang="en-US" dirty="0"/>
              <a:t>i</a:t>
            </a:r>
            <a:r>
              <a:rPr lang="en-US" dirty="0" smtClean="0"/>
              <a:t>f the adjective already ends in </a:t>
            </a:r>
            <a:r>
              <a:rPr lang="en-US" dirty="0" err="1" smtClean="0"/>
              <a:t>s</a:t>
            </a:r>
            <a:r>
              <a:rPr lang="en-US" dirty="0" smtClean="0"/>
              <a:t> or </a:t>
            </a:r>
            <a:r>
              <a:rPr lang="en-US" dirty="0" err="1" smtClean="0"/>
              <a:t>x</a:t>
            </a:r>
            <a:r>
              <a:rPr lang="en-US" dirty="0" smtClean="0"/>
              <a:t>, don’t change anything</a:t>
            </a:r>
          </a:p>
          <a:p>
            <a:pPr lvl="2">
              <a:buFont typeface="Arial"/>
              <a:buChar char="•"/>
              <a:defRPr/>
            </a:pPr>
            <a:r>
              <a:rPr lang="en-US" dirty="0" err="1"/>
              <a:t>f</a:t>
            </a:r>
            <a:r>
              <a:rPr lang="en-US" dirty="0" err="1" smtClean="0"/>
              <a:t>rançais</a:t>
            </a:r>
            <a:endParaRPr lang="en-US" dirty="0" smtClean="0"/>
          </a:p>
          <a:p>
            <a:pPr lvl="2">
              <a:buFont typeface="Arial"/>
              <a:buChar char="•"/>
              <a:defRPr/>
            </a:pPr>
            <a:r>
              <a:rPr lang="en-US" dirty="0" err="1" smtClean="0"/>
              <a:t>sérieux</a:t>
            </a:r>
            <a:endParaRPr lang="en-US" dirty="0" smtClean="0"/>
          </a:p>
          <a:p>
            <a:pPr>
              <a:buFont typeface="Arial"/>
              <a:buChar char="•"/>
              <a:defRPr/>
            </a:pPr>
            <a:r>
              <a:rPr lang="en-US" dirty="0" err="1" smtClean="0"/>
              <a:t>Adjectif</a:t>
            </a:r>
            <a:r>
              <a:rPr lang="en-US" dirty="0" smtClean="0"/>
              <a:t> </a:t>
            </a:r>
            <a:r>
              <a:rPr lang="en-US" dirty="0" err="1" smtClean="0"/>
              <a:t>feminin/pluriel</a:t>
            </a:r>
            <a:r>
              <a:rPr lang="en-US" dirty="0" smtClean="0"/>
              <a:t> – add </a:t>
            </a:r>
            <a:r>
              <a:rPr lang="en-US" dirty="0" err="1" smtClean="0"/>
              <a:t>es</a:t>
            </a:r>
            <a:endParaRPr lang="en-US" dirty="0" smtClean="0"/>
          </a:p>
          <a:p>
            <a:pPr lvl="1">
              <a:buFont typeface="Arial"/>
              <a:buChar char="–"/>
              <a:defRPr/>
            </a:pPr>
            <a:r>
              <a:rPr lang="en-US" dirty="0" err="1" smtClean="0"/>
              <a:t>grandes</a:t>
            </a:r>
            <a:endParaRPr lang="en-US" dirty="0" smtClean="0"/>
          </a:p>
        </p:txBody>
      </p:sp>
    </p:spTree>
    <p:extLst>
      <p:ext uri="{BB962C8B-B14F-4D97-AF65-F5344CB8AC3E}">
        <p14:creationId xmlns:p14="http://schemas.microsoft.com/office/powerpoint/2010/main" val="29114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Effect transition="in" filter="fade">
                                      <p:cBhvr>
                                        <p:cTn id="85" dur="1000"/>
                                        <p:tgtEl>
                                          <p:spTgt spid="3">
                                            <p:txEl>
                                              <p:pRg st="12" end="12"/>
                                            </p:txEl>
                                          </p:spTgt>
                                        </p:tgtEl>
                                      </p:cBhvr>
                                    </p:animEffect>
                                    <p:anim calcmode="lin" valueType="num">
                                      <p:cBhvr>
                                        <p:cTn id="8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200" y="274639"/>
            <a:ext cx="8229600" cy="815975"/>
          </a:xfrm>
        </p:spPr>
        <p:txBody>
          <a:bodyPr>
            <a:normAutofit/>
          </a:bodyPr>
          <a:lstStyle/>
          <a:p>
            <a:pPr eaLnBrk="1" hangingPunct="1"/>
            <a:r>
              <a:rPr lang="en-US" dirty="0" smtClean="0"/>
              <a:t>MAIS </a:t>
            </a:r>
            <a:r>
              <a:rPr lang="en-US" dirty="0" err="1" smtClean="0"/>
              <a:t>il</a:t>
            </a:r>
            <a:r>
              <a:rPr lang="en-US" dirty="0" smtClean="0"/>
              <a:t> y des </a:t>
            </a:r>
            <a:r>
              <a:rPr lang="en-US" dirty="0" err="1" smtClean="0"/>
              <a:t>adjectifs</a:t>
            </a:r>
            <a:r>
              <a:rPr lang="en-US" dirty="0" smtClean="0"/>
              <a:t> </a:t>
            </a:r>
            <a:r>
              <a:rPr lang="en-US" dirty="0" err="1" smtClean="0"/>
              <a:t>irréguliers</a:t>
            </a:r>
            <a:r>
              <a:rPr lang="en-US" dirty="0" smtClean="0"/>
              <a:t> </a:t>
            </a:r>
            <a:r>
              <a:rPr lang="en-US" dirty="0" smtClean="0">
                <a:sym typeface="Wingdings" panose="05000000000000000000" pitchFamily="2" charset="2"/>
              </a:rPr>
              <a:t></a:t>
            </a:r>
            <a:endParaRPr lang="en-US" dirty="0" smtClean="0"/>
          </a:p>
        </p:txBody>
      </p:sp>
      <p:sp>
        <p:nvSpPr>
          <p:cNvPr id="3" name="Content Placeholder 2"/>
          <p:cNvSpPr>
            <a:spLocks noGrp="1"/>
          </p:cNvSpPr>
          <p:nvPr>
            <p:ph idx="1"/>
          </p:nvPr>
        </p:nvSpPr>
        <p:spPr>
          <a:xfrm>
            <a:off x="1981200" y="1252539"/>
            <a:ext cx="8229600" cy="4873625"/>
          </a:xfrm>
        </p:spPr>
        <p:txBody>
          <a:bodyPr rtlCol="0">
            <a:normAutofit fontScale="70000" lnSpcReduction="20000"/>
          </a:bodyPr>
          <a:lstStyle/>
          <a:p>
            <a:pPr>
              <a:buNone/>
              <a:defRPr/>
            </a:pPr>
            <a:r>
              <a:rPr lang="en-US" dirty="0" smtClean="0"/>
              <a:t>Several adjectives have different endings</a:t>
            </a:r>
          </a:p>
          <a:p>
            <a:pPr>
              <a:buNone/>
              <a:defRPr/>
            </a:pPr>
            <a:endParaRPr lang="en-US" dirty="0" smtClean="0"/>
          </a:p>
          <a:p>
            <a:pPr>
              <a:buFont typeface="Arial"/>
              <a:buChar char="•"/>
              <a:defRPr/>
            </a:pPr>
            <a:r>
              <a:rPr lang="en-US" dirty="0" err="1"/>
              <a:t>e</a:t>
            </a:r>
            <a:r>
              <a:rPr lang="en-US" dirty="0" err="1" smtClean="0"/>
              <a:t>ux</a:t>
            </a:r>
            <a:r>
              <a:rPr lang="en-US" dirty="0" smtClean="0"/>
              <a:t> (m)	</a:t>
            </a:r>
            <a:r>
              <a:rPr lang="en-US" dirty="0" err="1" smtClean="0"/>
              <a:t>euse</a:t>
            </a:r>
            <a:r>
              <a:rPr lang="en-US" dirty="0" smtClean="0"/>
              <a:t> (f)			</a:t>
            </a:r>
            <a:r>
              <a:rPr lang="en-US" dirty="0" err="1" smtClean="0"/>
              <a:t>curieux</a:t>
            </a:r>
            <a:r>
              <a:rPr lang="en-US" dirty="0" smtClean="0"/>
              <a:t>/</a:t>
            </a:r>
            <a:r>
              <a:rPr lang="en-US" dirty="0" err="1" smtClean="0"/>
              <a:t>curieuse</a:t>
            </a:r>
            <a:endParaRPr lang="en-US" dirty="0" smtClean="0"/>
          </a:p>
          <a:p>
            <a:pPr>
              <a:buFont typeface="Arial"/>
              <a:buChar char="•"/>
              <a:defRPr/>
            </a:pPr>
            <a:r>
              <a:rPr lang="en-US" dirty="0" err="1"/>
              <a:t>o</a:t>
            </a:r>
            <a:r>
              <a:rPr lang="en-US" dirty="0" err="1" smtClean="0"/>
              <a:t>ux</a:t>
            </a:r>
            <a:r>
              <a:rPr lang="en-US" dirty="0" smtClean="0"/>
              <a:t> (m)	</a:t>
            </a:r>
            <a:r>
              <a:rPr lang="en-US" dirty="0" err="1" smtClean="0"/>
              <a:t>ouse</a:t>
            </a:r>
            <a:r>
              <a:rPr lang="en-US" dirty="0" smtClean="0"/>
              <a:t> (f)			</a:t>
            </a:r>
            <a:r>
              <a:rPr lang="en-US" dirty="0" err="1" smtClean="0"/>
              <a:t>jaloux</a:t>
            </a:r>
            <a:r>
              <a:rPr lang="en-US" dirty="0" smtClean="0"/>
              <a:t>/</a:t>
            </a:r>
            <a:r>
              <a:rPr lang="en-US" dirty="0" err="1" smtClean="0"/>
              <a:t>jalouse</a:t>
            </a:r>
            <a:endParaRPr lang="en-US" dirty="0" smtClean="0"/>
          </a:p>
          <a:p>
            <a:pPr>
              <a:buFont typeface="Arial"/>
              <a:buChar char="•"/>
              <a:defRPr/>
            </a:pPr>
            <a:r>
              <a:rPr lang="en-US" dirty="0"/>
              <a:t>f</a:t>
            </a:r>
            <a:r>
              <a:rPr lang="en-US" dirty="0" smtClean="0"/>
              <a:t> (m)		</a:t>
            </a:r>
            <a:r>
              <a:rPr lang="en-US" dirty="0" err="1"/>
              <a:t>i</a:t>
            </a:r>
            <a:r>
              <a:rPr lang="en-US" dirty="0" err="1" smtClean="0"/>
              <a:t>ve</a:t>
            </a:r>
            <a:r>
              <a:rPr lang="en-US" dirty="0" smtClean="0"/>
              <a:t> (f)    			</a:t>
            </a:r>
            <a:r>
              <a:rPr lang="en-US" dirty="0" err="1" smtClean="0"/>
              <a:t>actif</a:t>
            </a:r>
            <a:r>
              <a:rPr lang="en-US" dirty="0" smtClean="0"/>
              <a:t>/active</a:t>
            </a:r>
          </a:p>
          <a:p>
            <a:pPr>
              <a:buFont typeface="Arial"/>
              <a:buChar char="•"/>
              <a:defRPr/>
            </a:pPr>
            <a:r>
              <a:rPr lang="en-US" dirty="0"/>
              <a:t>e</a:t>
            </a:r>
            <a:r>
              <a:rPr lang="en-US" dirty="0" smtClean="0"/>
              <a:t>n (</a:t>
            </a:r>
            <a:r>
              <a:rPr lang="en-US" dirty="0" err="1" smtClean="0"/>
              <a:t>m</a:t>
            </a:r>
            <a:r>
              <a:rPr lang="en-US" dirty="0" smtClean="0"/>
              <a:t>)		</a:t>
            </a:r>
            <a:r>
              <a:rPr lang="en-US" dirty="0" err="1" smtClean="0"/>
              <a:t>enne</a:t>
            </a:r>
            <a:r>
              <a:rPr lang="en-US" dirty="0" smtClean="0"/>
              <a:t> (</a:t>
            </a:r>
            <a:r>
              <a:rPr lang="en-US" dirty="0" err="1" smtClean="0"/>
              <a:t>f</a:t>
            </a:r>
            <a:r>
              <a:rPr lang="en-US" dirty="0" smtClean="0"/>
              <a:t>)			</a:t>
            </a:r>
            <a:r>
              <a:rPr lang="en-US" dirty="0" err="1" smtClean="0"/>
              <a:t>moyen/moyenne</a:t>
            </a:r>
            <a:endParaRPr lang="en-US" dirty="0" smtClean="0"/>
          </a:p>
          <a:p>
            <a:pPr>
              <a:buFont typeface="Arial"/>
              <a:buChar char="•"/>
              <a:defRPr/>
            </a:pPr>
            <a:r>
              <a:rPr lang="en-US" dirty="0" err="1"/>
              <a:t>i</a:t>
            </a:r>
            <a:r>
              <a:rPr lang="en-US" dirty="0" err="1" smtClean="0"/>
              <a:t>en</a:t>
            </a:r>
            <a:r>
              <a:rPr lang="en-US" dirty="0" smtClean="0"/>
              <a:t> (m)	</a:t>
            </a:r>
            <a:r>
              <a:rPr lang="en-US" dirty="0" err="1" smtClean="0"/>
              <a:t>ienne</a:t>
            </a:r>
            <a:r>
              <a:rPr lang="en-US" dirty="0" smtClean="0"/>
              <a:t> (f)			</a:t>
            </a:r>
            <a:r>
              <a:rPr lang="en-US" dirty="0" err="1" smtClean="0"/>
              <a:t>canadien</a:t>
            </a:r>
            <a:r>
              <a:rPr lang="en-US" dirty="0" smtClean="0"/>
              <a:t> / </a:t>
            </a:r>
            <a:r>
              <a:rPr lang="en-US" dirty="0" err="1" smtClean="0"/>
              <a:t>canadienne</a:t>
            </a:r>
            <a:endParaRPr lang="en-US" dirty="0" smtClean="0"/>
          </a:p>
          <a:p>
            <a:pPr>
              <a:buFont typeface="Arial"/>
              <a:buChar char="•"/>
              <a:defRPr/>
            </a:pPr>
            <a:r>
              <a:rPr lang="en-US" dirty="0"/>
              <a:t>o</a:t>
            </a:r>
            <a:r>
              <a:rPr lang="en-US" dirty="0" smtClean="0"/>
              <a:t>n (</a:t>
            </a:r>
            <a:r>
              <a:rPr lang="en-US" dirty="0" err="1" smtClean="0"/>
              <a:t>m</a:t>
            </a:r>
            <a:r>
              <a:rPr lang="en-US" dirty="0" smtClean="0"/>
              <a:t>)		</a:t>
            </a:r>
            <a:r>
              <a:rPr lang="en-US" dirty="0" err="1" smtClean="0"/>
              <a:t>onne</a:t>
            </a:r>
            <a:r>
              <a:rPr lang="en-US" dirty="0" smtClean="0"/>
              <a:t> (</a:t>
            </a:r>
            <a:r>
              <a:rPr lang="en-US" dirty="0" err="1" smtClean="0"/>
              <a:t>f</a:t>
            </a:r>
            <a:r>
              <a:rPr lang="en-US" dirty="0" smtClean="0"/>
              <a:t>)			bon/</a:t>
            </a:r>
            <a:r>
              <a:rPr lang="en-US" dirty="0" err="1" smtClean="0"/>
              <a:t>bonne</a:t>
            </a:r>
            <a:endParaRPr lang="en-US" dirty="0" smtClean="0"/>
          </a:p>
          <a:p>
            <a:pPr>
              <a:buFont typeface="Arial"/>
              <a:buChar char="•"/>
              <a:defRPr/>
            </a:pPr>
            <a:r>
              <a:rPr lang="en-US" dirty="0" smtClean="0"/>
              <a:t>el (</a:t>
            </a:r>
            <a:r>
              <a:rPr lang="en-US" dirty="0" err="1" smtClean="0"/>
              <a:t>m</a:t>
            </a:r>
            <a:r>
              <a:rPr lang="en-US" dirty="0" smtClean="0"/>
              <a:t>)		</a:t>
            </a:r>
            <a:r>
              <a:rPr lang="en-US" dirty="0" err="1" smtClean="0"/>
              <a:t>elle</a:t>
            </a:r>
            <a:r>
              <a:rPr lang="en-US" dirty="0" smtClean="0"/>
              <a:t> (</a:t>
            </a:r>
            <a:r>
              <a:rPr lang="en-US" dirty="0" err="1" smtClean="0"/>
              <a:t>f</a:t>
            </a:r>
            <a:r>
              <a:rPr lang="en-US" dirty="0" smtClean="0"/>
              <a:t>)			</a:t>
            </a:r>
            <a:r>
              <a:rPr lang="en-US" dirty="0" err="1" smtClean="0"/>
              <a:t>naturel/naturelle</a:t>
            </a:r>
            <a:endParaRPr lang="en-US" dirty="0" smtClean="0"/>
          </a:p>
          <a:p>
            <a:pPr>
              <a:buFont typeface="Arial"/>
              <a:buChar char="•"/>
              <a:defRPr/>
            </a:pPr>
            <a:r>
              <a:rPr lang="en-US" dirty="0" smtClean="0"/>
              <a:t>et (</a:t>
            </a:r>
            <a:r>
              <a:rPr lang="en-US" dirty="0" err="1" smtClean="0"/>
              <a:t>m</a:t>
            </a:r>
            <a:r>
              <a:rPr lang="en-US" dirty="0" smtClean="0"/>
              <a:t>)		</a:t>
            </a:r>
            <a:r>
              <a:rPr lang="en-US" dirty="0" err="1" smtClean="0"/>
              <a:t>ette</a:t>
            </a:r>
            <a:r>
              <a:rPr lang="en-US" dirty="0" smtClean="0"/>
              <a:t> (</a:t>
            </a:r>
            <a:r>
              <a:rPr lang="en-US" dirty="0" err="1" smtClean="0"/>
              <a:t>f</a:t>
            </a:r>
            <a:r>
              <a:rPr lang="en-US" dirty="0" smtClean="0"/>
              <a:t>)			</a:t>
            </a:r>
            <a:r>
              <a:rPr lang="en-US" dirty="0" err="1" smtClean="0"/>
              <a:t>muet/muette</a:t>
            </a:r>
            <a:endParaRPr lang="en-US" dirty="0" smtClean="0"/>
          </a:p>
          <a:p>
            <a:pPr>
              <a:buFont typeface="Arial"/>
              <a:buChar char="•"/>
              <a:defRPr/>
            </a:pPr>
            <a:r>
              <a:rPr lang="en-US" dirty="0" smtClean="0"/>
              <a:t>et (</a:t>
            </a:r>
            <a:r>
              <a:rPr lang="en-US" dirty="0" err="1" smtClean="0"/>
              <a:t>m</a:t>
            </a:r>
            <a:r>
              <a:rPr lang="en-US" dirty="0" smtClean="0"/>
              <a:t>)		</a:t>
            </a:r>
            <a:r>
              <a:rPr lang="en-US" dirty="0" err="1" smtClean="0"/>
              <a:t>ète</a:t>
            </a:r>
            <a:r>
              <a:rPr lang="en-US" dirty="0" smtClean="0"/>
              <a:t> (</a:t>
            </a:r>
            <a:r>
              <a:rPr lang="en-US" dirty="0" err="1" smtClean="0"/>
              <a:t>f</a:t>
            </a:r>
            <a:r>
              <a:rPr lang="en-US" dirty="0" smtClean="0"/>
              <a:t>)			</a:t>
            </a:r>
            <a:r>
              <a:rPr lang="en-US" dirty="0" err="1" smtClean="0"/>
              <a:t>discret/discrète</a:t>
            </a:r>
            <a:endParaRPr lang="en-US" dirty="0" smtClean="0"/>
          </a:p>
          <a:p>
            <a:pPr>
              <a:buFont typeface="Arial"/>
              <a:buChar char="•"/>
              <a:defRPr/>
            </a:pPr>
            <a:r>
              <a:rPr lang="en-US" dirty="0" err="1" smtClean="0"/>
              <a:t>er</a:t>
            </a:r>
            <a:r>
              <a:rPr lang="en-US" dirty="0" smtClean="0"/>
              <a:t> (</a:t>
            </a:r>
            <a:r>
              <a:rPr lang="en-US" dirty="0" err="1" smtClean="0"/>
              <a:t>m</a:t>
            </a:r>
            <a:r>
              <a:rPr lang="en-US" dirty="0" smtClean="0"/>
              <a:t>)		</a:t>
            </a:r>
            <a:r>
              <a:rPr lang="en-US" dirty="0" err="1" smtClean="0"/>
              <a:t>ère</a:t>
            </a:r>
            <a:r>
              <a:rPr lang="en-US" dirty="0" smtClean="0"/>
              <a:t> (</a:t>
            </a:r>
            <a:r>
              <a:rPr lang="en-US" dirty="0" err="1" smtClean="0"/>
              <a:t>f</a:t>
            </a:r>
            <a:r>
              <a:rPr lang="en-US" dirty="0" smtClean="0"/>
              <a:t>)			</a:t>
            </a:r>
            <a:r>
              <a:rPr lang="en-US" dirty="0" err="1" smtClean="0"/>
              <a:t>cher/chère</a:t>
            </a:r>
            <a:endParaRPr lang="en-US" dirty="0" smtClean="0"/>
          </a:p>
          <a:p>
            <a:pPr>
              <a:buFont typeface="Arial"/>
              <a:buChar char="•"/>
              <a:defRPr/>
            </a:pPr>
            <a:r>
              <a:rPr lang="en-US" dirty="0" err="1" smtClean="0"/>
              <a:t>eur</a:t>
            </a:r>
            <a:r>
              <a:rPr lang="en-US" dirty="0" smtClean="0"/>
              <a:t> (m)	</a:t>
            </a:r>
            <a:r>
              <a:rPr lang="en-US" dirty="0" err="1" smtClean="0"/>
              <a:t>euse</a:t>
            </a:r>
            <a:r>
              <a:rPr lang="en-US" dirty="0" smtClean="0"/>
              <a:t> (f)			</a:t>
            </a:r>
            <a:r>
              <a:rPr lang="en-US" dirty="0" err="1" smtClean="0"/>
              <a:t>travailleur</a:t>
            </a:r>
            <a:r>
              <a:rPr lang="en-US" dirty="0" smtClean="0"/>
              <a:t>/</a:t>
            </a:r>
            <a:r>
              <a:rPr lang="en-US" dirty="0" err="1" smtClean="0"/>
              <a:t>travailleuse</a:t>
            </a:r>
            <a:endParaRPr lang="en-US" dirty="0" smtClean="0"/>
          </a:p>
          <a:p>
            <a:pPr>
              <a:buFont typeface="Arial"/>
              <a:buChar char="•"/>
              <a:defRPr/>
            </a:pPr>
            <a:r>
              <a:rPr lang="en-US" dirty="0" err="1" smtClean="0"/>
              <a:t>teur</a:t>
            </a:r>
            <a:r>
              <a:rPr lang="en-US" dirty="0" smtClean="0"/>
              <a:t> (m)	trice (f)			</a:t>
            </a:r>
            <a:r>
              <a:rPr lang="en-US" dirty="0" err="1" smtClean="0"/>
              <a:t>conservateur</a:t>
            </a:r>
            <a:r>
              <a:rPr lang="en-US" dirty="0" smtClean="0"/>
              <a:t>/</a:t>
            </a:r>
            <a:r>
              <a:rPr lang="en-US" dirty="0" err="1" smtClean="0"/>
              <a:t>conservatrice</a:t>
            </a:r>
            <a:endParaRPr lang="en-US" dirty="0" smtClean="0"/>
          </a:p>
          <a:p>
            <a:pPr>
              <a:buNone/>
              <a:defRPr/>
            </a:pPr>
            <a:endParaRPr lang="en-US" dirty="0" smtClean="0"/>
          </a:p>
        </p:txBody>
      </p:sp>
    </p:spTree>
    <p:extLst>
      <p:ext uri="{BB962C8B-B14F-4D97-AF65-F5344CB8AC3E}">
        <p14:creationId xmlns:p14="http://schemas.microsoft.com/office/powerpoint/2010/main" val="14495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fade">
                                      <p:cBhvr>
                                        <p:cTn id="71" dur="1000"/>
                                        <p:tgtEl>
                                          <p:spTgt spid="3">
                                            <p:txEl>
                                              <p:pRg st="9" end="9"/>
                                            </p:txEl>
                                          </p:spTgt>
                                        </p:tgtEl>
                                      </p:cBhvr>
                                    </p:animEffect>
                                    <p:anim calcmode="lin" valueType="num">
                                      <p:cBhvr>
                                        <p:cTn id="7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Effect transition="in" filter="fade">
                                      <p:cBhvr>
                                        <p:cTn id="79" dur="1000"/>
                                        <p:tgtEl>
                                          <p:spTgt spid="3">
                                            <p:txEl>
                                              <p:pRg st="10" end="10"/>
                                            </p:txEl>
                                          </p:spTgt>
                                        </p:tgtEl>
                                      </p:cBhvr>
                                    </p:animEffect>
                                    <p:anim calcmode="lin" valueType="num">
                                      <p:cBhvr>
                                        <p:cTn id="8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Effect transition="in" filter="fade">
                                      <p:cBhvr>
                                        <p:cTn id="87" dur="1000"/>
                                        <p:tgtEl>
                                          <p:spTgt spid="3">
                                            <p:txEl>
                                              <p:pRg st="11" end="11"/>
                                            </p:txEl>
                                          </p:spTgt>
                                        </p:tgtEl>
                                      </p:cBhvr>
                                    </p:animEffect>
                                    <p:anim calcmode="lin" valueType="num">
                                      <p:cBhvr>
                                        <p:cTn id="8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Effect transition="in" filter="fade">
                                      <p:cBhvr>
                                        <p:cTn id="95" dur="1000"/>
                                        <p:tgtEl>
                                          <p:spTgt spid="3">
                                            <p:txEl>
                                              <p:pRg st="12" end="12"/>
                                            </p:txEl>
                                          </p:spTgt>
                                        </p:tgtEl>
                                      </p:cBhvr>
                                    </p:animEffect>
                                    <p:anim calcmode="lin" valueType="num">
                                      <p:cBhvr>
                                        <p:cTn id="9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3">
                                            <p:txEl>
                                              <p:pRg st="13" end="13"/>
                                            </p:txEl>
                                          </p:spTgt>
                                        </p:tgtEl>
                                        <p:attrNameLst>
                                          <p:attrName>style.visibility</p:attrName>
                                        </p:attrNameLst>
                                      </p:cBhvr>
                                      <p:to>
                                        <p:strVal val="visible"/>
                                      </p:to>
                                    </p:set>
                                    <p:animEffect transition="in" filter="fade">
                                      <p:cBhvr>
                                        <p:cTn id="103" dur="1000"/>
                                        <p:tgtEl>
                                          <p:spTgt spid="3">
                                            <p:txEl>
                                              <p:pRg st="13" end="13"/>
                                            </p:txEl>
                                          </p:spTgt>
                                        </p:tgtEl>
                                      </p:cBhvr>
                                    </p:animEffect>
                                    <p:anim calcmode="lin" valueType="num">
                                      <p:cBhvr>
                                        <p:cTn id="10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10929"/>
            <a:ext cx="12234930" cy="10206091"/>
          </a:xfrm>
          <a:prstGeom prst="rect">
            <a:avLst/>
          </a:prstGeom>
        </p:spPr>
      </p:pic>
      <p:sp>
        <p:nvSpPr>
          <p:cNvPr id="5" name="Content Placeholder 4"/>
          <p:cNvSpPr>
            <a:spLocks noGrp="1"/>
          </p:cNvSpPr>
          <p:nvPr>
            <p:ph idx="1"/>
          </p:nvPr>
        </p:nvSpPr>
        <p:spPr/>
        <p:txBody>
          <a:bodyPr/>
          <a:lstStyle/>
          <a:p>
            <a:endParaRPr lang="en-US" dirty="0"/>
          </a:p>
        </p:txBody>
      </p:sp>
      <p:sp>
        <p:nvSpPr>
          <p:cNvPr id="2" name="Title 1"/>
          <p:cNvSpPr>
            <a:spLocks noGrp="1"/>
          </p:cNvSpPr>
          <p:nvPr>
            <p:ph type="title"/>
          </p:nvPr>
        </p:nvSpPr>
        <p:spPr>
          <a:xfrm>
            <a:off x="505327" y="-285750"/>
            <a:ext cx="11181346" cy="2258013"/>
          </a:xfrm>
          <a:solidFill>
            <a:schemeClr val="accent1"/>
          </a:solidFill>
        </p:spPr>
        <p:txBody>
          <a:bodyPr>
            <a:noAutofit/>
          </a:bodyPr>
          <a:lstStyle/>
          <a:p>
            <a:r>
              <a:rPr lang="en-US" sz="2800" dirty="0" smtClean="0"/>
              <a:t/>
            </a:r>
            <a:br>
              <a:rPr lang="en-US" sz="2800" dirty="0" smtClean="0"/>
            </a:br>
            <a:r>
              <a:rPr lang="en-US" sz="2800" dirty="0" err="1" smtClean="0"/>
              <a:t>Pratiquons</a:t>
            </a:r>
            <a:r>
              <a:rPr lang="en-US" sz="2800" dirty="0" smtClean="0"/>
              <a:t>! </a:t>
            </a:r>
            <a:r>
              <a:rPr lang="en-US" sz="2800" dirty="0" err="1" smtClean="0"/>
              <a:t>Donnez</a:t>
            </a:r>
            <a:r>
              <a:rPr lang="en-US" sz="2800" dirty="0" smtClean="0"/>
              <a:t> la bonne </a:t>
            </a:r>
            <a:r>
              <a:rPr lang="en-US" sz="2800" dirty="0" err="1" smtClean="0"/>
              <a:t>forme</a:t>
            </a:r>
            <a:r>
              <a:rPr lang="en-US" sz="2800" dirty="0" smtClean="0"/>
              <a:t> de </a:t>
            </a:r>
            <a:r>
              <a:rPr lang="en-US" sz="2800" dirty="0" err="1" smtClean="0"/>
              <a:t>chaque</a:t>
            </a:r>
            <a:r>
              <a:rPr lang="en-US" sz="2800" dirty="0" smtClean="0"/>
              <a:t> </a:t>
            </a:r>
            <a:r>
              <a:rPr lang="en-US" sz="2800" dirty="0" err="1" smtClean="0"/>
              <a:t>adjectif</a:t>
            </a:r>
            <a:r>
              <a:rPr lang="en-US" sz="2800" dirty="0" smtClean="0"/>
              <a:t> </a:t>
            </a:r>
            <a:r>
              <a:rPr lang="en-US" sz="2800" dirty="0" err="1" smtClean="0"/>
              <a:t>suivant</a:t>
            </a:r>
            <a:r>
              <a:rPr lang="en-US" sz="2800" dirty="0" smtClean="0"/>
              <a:t>. </a:t>
            </a:r>
            <a:r>
              <a:rPr lang="en-US" sz="2800" dirty="0" err="1" smtClean="0"/>
              <a:t>Utilisez</a:t>
            </a:r>
            <a:r>
              <a:rPr lang="en-US" sz="2800" dirty="0" smtClean="0"/>
              <a:t> la </a:t>
            </a:r>
            <a:r>
              <a:rPr lang="en-US" sz="2800" dirty="0" err="1" smtClean="0"/>
              <a:t>seconde</a:t>
            </a:r>
            <a:r>
              <a:rPr lang="en-US" sz="2800" dirty="0" smtClean="0"/>
              <a:t> page de </a:t>
            </a:r>
            <a:r>
              <a:rPr lang="en-US" sz="2800" dirty="0" err="1" smtClean="0"/>
              <a:t>votre</a:t>
            </a:r>
            <a:r>
              <a:rPr lang="en-US" sz="2800" dirty="0" smtClean="0"/>
              <a:t> </a:t>
            </a:r>
            <a:r>
              <a:rPr lang="en-US" sz="2800" dirty="0" err="1" smtClean="0"/>
              <a:t>liste</a:t>
            </a:r>
            <a:r>
              <a:rPr lang="en-US" sz="2800" dirty="0" smtClean="0"/>
              <a:t> de </a:t>
            </a:r>
            <a:r>
              <a:rPr lang="en-US" sz="2800" dirty="0" err="1" smtClean="0"/>
              <a:t>vocabulaire</a:t>
            </a:r>
            <a:r>
              <a:rPr lang="en-US" sz="2800" dirty="0" smtClean="0"/>
              <a:t> </a:t>
            </a:r>
            <a:r>
              <a:rPr lang="en-US" sz="2800" dirty="0" err="1" smtClean="0"/>
              <a:t>comme</a:t>
            </a:r>
            <a:r>
              <a:rPr lang="en-US" sz="2800" dirty="0" smtClean="0"/>
              <a:t> resource.</a:t>
            </a:r>
            <a:br>
              <a:rPr lang="en-US" sz="2800" dirty="0" smtClean="0"/>
            </a:br>
            <a:endParaRPr lang="en-US" sz="2800" dirty="0"/>
          </a:p>
        </p:txBody>
      </p:sp>
    </p:spTree>
    <p:extLst>
      <p:ext uri="{BB962C8B-B14F-4D97-AF65-F5344CB8AC3E}">
        <p14:creationId xmlns:p14="http://schemas.microsoft.com/office/powerpoint/2010/main" val="1047666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5"/>
            <a:ext cx="10920663" cy="1325563"/>
          </a:xfrm>
        </p:spPr>
        <p:txBody>
          <a:bodyPr/>
          <a:lstStyle/>
          <a:p>
            <a:r>
              <a:rPr lang="fr-FR" dirty="0" smtClean="0"/>
              <a:t>La pratique orale</a:t>
            </a:r>
            <a:endParaRPr lang="fr-FR" dirty="0"/>
          </a:p>
        </p:txBody>
      </p:sp>
      <p:sp>
        <p:nvSpPr>
          <p:cNvPr id="3" name="Content Placeholder 2"/>
          <p:cNvSpPr>
            <a:spLocks noGrp="1"/>
          </p:cNvSpPr>
          <p:nvPr>
            <p:ph idx="1"/>
          </p:nvPr>
        </p:nvSpPr>
        <p:spPr>
          <a:xfrm>
            <a:off x="433138" y="1600201"/>
            <a:ext cx="11505578" cy="4525963"/>
          </a:xfrm>
        </p:spPr>
        <p:txBody>
          <a:bodyPr>
            <a:normAutofit fontScale="77500" lnSpcReduction="20000"/>
          </a:bodyPr>
          <a:lstStyle/>
          <a:p>
            <a:pPr marL="0" indent="0">
              <a:buNone/>
            </a:pPr>
            <a:r>
              <a:rPr lang="fr-FR" sz="3600" b="1" dirty="0" smtClean="0"/>
              <a:t>Comment sera ton/ta meilleur(e) ami(e) </a:t>
            </a:r>
            <a:r>
              <a:rPr lang="fr-FR" sz="3600" b="1" dirty="0"/>
              <a:t>dans 10 ans</a:t>
            </a:r>
            <a:r>
              <a:rPr lang="fr-FR" sz="3600" b="1" dirty="0" smtClean="0"/>
              <a:t>?</a:t>
            </a:r>
          </a:p>
          <a:p>
            <a:pPr marL="0" indent="0">
              <a:buNone/>
            </a:pPr>
            <a:endParaRPr lang="fr-FR" sz="3600" b="1" dirty="0" smtClean="0"/>
          </a:p>
          <a:p>
            <a:pPr lvl="1"/>
            <a:r>
              <a:rPr lang="fr-FR" sz="3200" dirty="0"/>
              <a:t>Utilisez les adjectifs de français 1, français 3 unité 2 et chapitre </a:t>
            </a:r>
            <a:r>
              <a:rPr lang="fr-FR" sz="3200" dirty="0" smtClean="0"/>
              <a:t>4.2</a:t>
            </a:r>
          </a:p>
          <a:p>
            <a:pPr lvl="1"/>
            <a:r>
              <a:rPr lang="fr-FR" sz="3200" dirty="0" smtClean="0"/>
              <a:t>Faites attention à la différence masculin/féminin.</a:t>
            </a:r>
          </a:p>
          <a:p>
            <a:pPr lvl="1"/>
            <a:r>
              <a:rPr lang="fr-FR" sz="3200" dirty="0" smtClean="0"/>
              <a:t>Ecrivez un petit paragraphe en 4 minutes.</a:t>
            </a:r>
            <a:r>
              <a:rPr lang="fr-FR" sz="3200" dirty="0"/>
              <a:t>	</a:t>
            </a:r>
            <a:r>
              <a:rPr lang="fr-FR" dirty="0"/>
              <a:t>	</a:t>
            </a:r>
          </a:p>
          <a:p>
            <a:pPr marL="0" indent="0">
              <a:buNone/>
            </a:pPr>
            <a:endParaRPr lang="fr-FR" sz="3600" dirty="0" smtClean="0"/>
          </a:p>
          <a:p>
            <a:pPr marL="0" indent="0">
              <a:buNone/>
            </a:pPr>
            <a:r>
              <a:rPr lang="fr-FR" sz="3600" dirty="0" smtClean="0"/>
              <a:t>Exemple: Dans 10 ans ma meilleure amie Alison </a:t>
            </a:r>
            <a:r>
              <a:rPr lang="fr-FR" sz="3600" u="sng" dirty="0" smtClean="0"/>
              <a:t>sera</a:t>
            </a:r>
            <a:r>
              <a:rPr lang="fr-FR" sz="3600" dirty="0" smtClean="0"/>
              <a:t> plus </a:t>
            </a:r>
            <a:r>
              <a:rPr lang="fr-FR" sz="3600" dirty="0" smtClean="0">
                <a:solidFill>
                  <a:srgbClr val="00B0F0"/>
                </a:solidFill>
              </a:rPr>
              <a:t>vieille</a:t>
            </a:r>
            <a:r>
              <a:rPr lang="fr-FR" sz="3600" dirty="0" smtClean="0"/>
              <a:t> et moins </a:t>
            </a:r>
            <a:r>
              <a:rPr lang="fr-FR" sz="3600" dirty="0" smtClean="0">
                <a:solidFill>
                  <a:srgbClr val="00B0F0"/>
                </a:solidFill>
              </a:rPr>
              <a:t>pauvre</a:t>
            </a:r>
            <a:r>
              <a:rPr lang="fr-FR" sz="3600" dirty="0" smtClean="0"/>
              <a:t>. Elle </a:t>
            </a:r>
            <a:r>
              <a:rPr lang="fr-FR" sz="3600" u="sng" dirty="0" smtClean="0"/>
              <a:t>travaillera</a:t>
            </a:r>
            <a:r>
              <a:rPr lang="fr-FR" sz="3600" dirty="0" smtClean="0"/>
              <a:t> à l’hôpital chaque jour et </a:t>
            </a:r>
            <a:r>
              <a:rPr lang="fr-FR" sz="3600" u="sng" dirty="0" smtClean="0"/>
              <a:t>gagnera</a:t>
            </a:r>
            <a:r>
              <a:rPr lang="fr-FR" sz="3600" dirty="0" smtClean="0"/>
              <a:t> de l’argent.  Elle </a:t>
            </a:r>
            <a:r>
              <a:rPr lang="fr-FR" sz="3600" u="sng" dirty="0" smtClean="0"/>
              <a:t>sera</a:t>
            </a:r>
            <a:r>
              <a:rPr lang="fr-FR" sz="3600" dirty="0" smtClean="0"/>
              <a:t> </a:t>
            </a:r>
            <a:r>
              <a:rPr lang="fr-FR" sz="3600" dirty="0" smtClean="0">
                <a:solidFill>
                  <a:srgbClr val="00B0F0"/>
                </a:solidFill>
              </a:rPr>
              <a:t>travailleuse</a:t>
            </a:r>
            <a:r>
              <a:rPr lang="fr-FR" sz="3600" dirty="0" smtClean="0"/>
              <a:t> et </a:t>
            </a:r>
            <a:r>
              <a:rPr lang="fr-FR" sz="3600" dirty="0" smtClean="0">
                <a:solidFill>
                  <a:srgbClr val="00B0F0"/>
                </a:solidFill>
              </a:rPr>
              <a:t>fiable</a:t>
            </a:r>
            <a:r>
              <a:rPr lang="fr-FR" sz="3600" dirty="0" smtClean="0"/>
              <a:t>.</a:t>
            </a:r>
            <a:endParaRPr lang="en-US" sz="3600" dirty="0"/>
          </a:p>
          <a:p>
            <a:pPr marL="0" indent="0">
              <a:buNone/>
            </a:pPr>
            <a:endParaRPr lang="fr-FR" dirty="0" smtClean="0"/>
          </a:p>
          <a:p>
            <a:pPr marL="0" indent="0">
              <a:buNone/>
            </a:pPr>
            <a:r>
              <a:rPr lang="fr-FR" sz="3300" dirty="0" smtClean="0"/>
              <a:t>Présentez en groups de 2.  </a:t>
            </a:r>
          </a:p>
          <a:p>
            <a:pPr marL="0" indent="0">
              <a:buNone/>
            </a:pPr>
            <a:r>
              <a:rPr lang="fr-FR" sz="3300" dirty="0" smtClean="0"/>
              <a:t>La prof choisira des victimes à présenter </a:t>
            </a:r>
            <a:r>
              <a:rPr lang="fr-FR" sz="3300" dirty="0" smtClean="0">
                <a:sym typeface="Wingdings" panose="05000000000000000000" pitchFamily="2" charset="2"/>
              </a:rPr>
              <a:t></a:t>
            </a:r>
            <a:endParaRPr lang="fr-FR" sz="3300" dirty="0" smtClean="0"/>
          </a:p>
          <a:p>
            <a:endParaRPr lang="fr-FR" dirty="0" smtClean="0"/>
          </a:p>
          <a:p>
            <a:endParaRPr lang="fr-FR" dirty="0"/>
          </a:p>
        </p:txBody>
      </p:sp>
    </p:spTree>
    <p:extLst>
      <p:ext uri="{BB962C8B-B14F-4D97-AF65-F5344CB8AC3E}">
        <p14:creationId xmlns:p14="http://schemas.microsoft.com/office/powerpoint/2010/main" val="14434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fr-FR" dirty="0" smtClean="0"/>
              <a:t>Explorons un peu!</a:t>
            </a:r>
            <a:endParaRPr lang="fr-FR" dirty="0"/>
          </a:p>
        </p:txBody>
      </p:sp>
      <p:sp>
        <p:nvSpPr>
          <p:cNvPr id="3" name="Content Placeholder 2"/>
          <p:cNvSpPr>
            <a:spLocks noGrp="1"/>
          </p:cNvSpPr>
          <p:nvPr>
            <p:ph idx="1"/>
          </p:nvPr>
        </p:nvSpPr>
        <p:spPr>
          <a:xfrm>
            <a:off x="1524000" y="1295400"/>
            <a:ext cx="9144000" cy="5562600"/>
          </a:xfrm>
        </p:spPr>
        <p:txBody>
          <a:bodyPr>
            <a:normAutofit lnSpcReduction="10000"/>
          </a:bodyPr>
          <a:lstStyle/>
          <a:p>
            <a:r>
              <a:rPr lang="fr-FR" dirty="0" smtClean="0"/>
              <a:t>Vous allez faire des études à l’étranger/un séjour linguistique ou un voyage humanitaire dans un pays francophone.  COOL !  Ah, tu as de la chance !  </a:t>
            </a:r>
          </a:p>
          <a:p>
            <a:r>
              <a:rPr lang="fr-FR" dirty="0" smtClean="0"/>
              <a:t>Choisissez le genre de voyage et l’endroit ou vous voudriez aller </a:t>
            </a:r>
          </a:p>
          <a:p>
            <a:r>
              <a:rPr lang="fr-FR" dirty="0" smtClean="0"/>
              <a:t>Cherchez les détails essentiels</a:t>
            </a:r>
            <a:endParaRPr lang="en-US" dirty="0" smtClean="0"/>
          </a:p>
          <a:p>
            <a:endParaRPr lang="en-US" dirty="0" smtClean="0"/>
          </a:p>
          <a:p>
            <a:r>
              <a:rPr lang="fr-FR" b="1" dirty="0" smtClean="0"/>
              <a:t>Faites une brochure</a:t>
            </a:r>
            <a:r>
              <a:rPr lang="fr-FR" dirty="0" smtClean="0"/>
              <a:t> pour expliquez votre voyage.  Qu’est-ce que vous </a:t>
            </a:r>
            <a:r>
              <a:rPr lang="fr-FR" i="1" dirty="0" smtClean="0"/>
              <a:t>ferez</a:t>
            </a:r>
            <a:r>
              <a:rPr lang="fr-FR" dirty="0" smtClean="0"/>
              <a:t> ?</a:t>
            </a:r>
            <a:endParaRPr lang="en-US" sz="2000" dirty="0"/>
          </a:p>
          <a:p>
            <a:pPr lvl="1"/>
            <a:r>
              <a:rPr lang="fr-FR" dirty="0" smtClean="0"/>
              <a:t>Présentez tous les détails essentiels</a:t>
            </a:r>
            <a:endParaRPr lang="en-US" sz="1200" dirty="0"/>
          </a:p>
          <a:p>
            <a:pPr lvl="1"/>
            <a:r>
              <a:rPr lang="fr-FR" dirty="0" smtClean="0"/>
              <a:t>Utilisez qui/que</a:t>
            </a:r>
            <a:endParaRPr lang="en-US" sz="1200" dirty="0"/>
          </a:p>
          <a:p>
            <a:pPr lvl="1"/>
            <a:r>
              <a:rPr lang="fr-FR" dirty="0" smtClean="0"/>
              <a:t>Utilisez le futur simple</a:t>
            </a:r>
            <a:endParaRPr lang="en-US" sz="1200" dirty="0"/>
          </a:p>
          <a:p>
            <a:pPr lvl="1"/>
            <a:r>
              <a:rPr lang="fr-FR" dirty="0" smtClean="0"/>
              <a:t>Présentation de votre voyage/brochure </a:t>
            </a:r>
            <a:endParaRPr lang="en-US" dirty="0" smtClean="0"/>
          </a:p>
        </p:txBody>
      </p:sp>
    </p:spTree>
    <p:extLst>
      <p:ext uri="{BB962C8B-B14F-4D97-AF65-F5344CB8AC3E}">
        <p14:creationId xmlns:p14="http://schemas.microsoft.com/office/powerpoint/2010/main" val="3632527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006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3" y="365125"/>
            <a:ext cx="11542427" cy="1325563"/>
          </a:xfrm>
        </p:spPr>
        <p:txBody>
          <a:bodyPr/>
          <a:lstStyle/>
          <a:p>
            <a:r>
              <a:rPr lang="en-US" dirty="0" smtClean="0"/>
              <a:t>La </a:t>
            </a:r>
            <a:r>
              <a:rPr lang="en-US" dirty="0" err="1" smtClean="0"/>
              <a:t>Pratique</a:t>
            </a:r>
            <a:r>
              <a:rPr lang="en-US" dirty="0" smtClean="0"/>
              <a:t> -  le future simple ET le </a:t>
            </a:r>
            <a:r>
              <a:rPr lang="en-US" dirty="0" err="1" smtClean="0"/>
              <a:t>futur</a:t>
            </a:r>
            <a:r>
              <a:rPr lang="en-US" dirty="0" smtClean="0"/>
              <a:t> </a:t>
            </a:r>
            <a:r>
              <a:rPr lang="en-US" dirty="0" err="1" smtClean="0"/>
              <a:t>proche</a:t>
            </a:r>
            <a:endParaRPr lang="en-US" dirty="0"/>
          </a:p>
        </p:txBody>
      </p:sp>
      <p:sp>
        <p:nvSpPr>
          <p:cNvPr id="3" name="Content Placeholder 2"/>
          <p:cNvSpPr>
            <a:spLocks noGrp="1"/>
          </p:cNvSpPr>
          <p:nvPr>
            <p:ph idx="1"/>
          </p:nvPr>
        </p:nvSpPr>
        <p:spPr>
          <a:xfrm>
            <a:off x="1981200" y="2133601"/>
            <a:ext cx="3352800" cy="3992563"/>
          </a:xfrm>
        </p:spPr>
        <p:txBody>
          <a:bodyPr/>
          <a:lstStyle/>
          <a:p>
            <a:r>
              <a:rPr lang="en-US" dirty="0" err="1" smtClean="0"/>
              <a:t>aller</a:t>
            </a:r>
            <a:r>
              <a:rPr lang="en-US" dirty="0" smtClean="0"/>
              <a:t>– je</a:t>
            </a:r>
          </a:p>
          <a:p>
            <a:r>
              <a:rPr lang="en-US" dirty="0" err="1" smtClean="0"/>
              <a:t>recevoir</a:t>
            </a:r>
            <a:r>
              <a:rPr lang="en-US" dirty="0" smtClean="0"/>
              <a:t>– </a:t>
            </a:r>
            <a:r>
              <a:rPr lang="en-US" dirty="0" err="1" smtClean="0"/>
              <a:t>tu</a:t>
            </a:r>
            <a:endParaRPr lang="en-US" dirty="0"/>
          </a:p>
          <a:p>
            <a:r>
              <a:rPr lang="en-US" dirty="0" smtClean="0"/>
              <a:t>devoir– </a:t>
            </a:r>
            <a:r>
              <a:rPr lang="en-US" dirty="0" err="1" smtClean="0"/>
              <a:t>il</a:t>
            </a:r>
            <a:endParaRPr lang="en-US" dirty="0"/>
          </a:p>
          <a:p>
            <a:r>
              <a:rPr lang="en-US" dirty="0" err="1" smtClean="0"/>
              <a:t>mettre</a:t>
            </a:r>
            <a:r>
              <a:rPr lang="en-US" dirty="0" smtClean="0"/>
              <a:t>– nous</a:t>
            </a:r>
          </a:p>
          <a:p>
            <a:r>
              <a:rPr lang="en-US" dirty="0" err="1" smtClean="0"/>
              <a:t>voir</a:t>
            </a:r>
            <a:r>
              <a:rPr lang="en-US" dirty="0" smtClean="0"/>
              <a:t>– </a:t>
            </a:r>
            <a:r>
              <a:rPr lang="en-US" dirty="0" err="1" smtClean="0"/>
              <a:t>vous</a:t>
            </a:r>
            <a:endParaRPr lang="en-US" dirty="0"/>
          </a:p>
          <a:p>
            <a:r>
              <a:rPr lang="en-US" dirty="0" smtClean="0"/>
              <a:t>dire– </a:t>
            </a:r>
            <a:r>
              <a:rPr lang="en-US" dirty="0" err="1" smtClean="0"/>
              <a:t>ils</a:t>
            </a:r>
            <a:endParaRPr lang="en-US" dirty="0"/>
          </a:p>
          <a:p>
            <a:r>
              <a:rPr lang="en-US" dirty="0" err="1" smtClean="0"/>
              <a:t>vouloir</a:t>
            </a:r>
            <a:r>
              <a:rPr lang="en-US" dirty="0" smtClean="0"/>
              <a:t>- on</a:t>
            </a:r>
            <a:endParaRPr lang="en-US" dirty="0"/>
          </a:p>
        </p:txBody>
      </p:sp>
      <p:sp>
        <p:nvSpPr>
          <p:cNvPr id="4" name="Content Placeholder 2"/>
          <p:cNvSpPr txBox="1">
            <a:spLocks/>
          </p:cNvSpPr>
          <p:nvPr/>
        </p:nvSpPr>
        <p:spPr bwMode="auto">
          <a:xfrm>
            <a:off x="5486400" y="2133601"/>
            <a:ext cx="6172200" cy="40517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1" fontAlgn="base" hangingPunct="1">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1" fontAlgn="base" hangingPunct="1">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dirty="0">
                <a:solidFill>
                  <a:schemeClr val="tx1"/>
                </a:solidFill>
                <a:latin typeface="+mn-lt"/>
              </a:rPr>
              <a:t>je </a:t>
            </a:r>
            <a:r>
              <a:rPr lang="en-US" sz="2800" dirty="0" err="1" smtClean="0">
                <a:solidFill>
                  <a:schemeClr val="tx1"/>
                </a:solidFill>
                <a:latin typeface="+mn-lt"/>
              </a:rPr>
              <a:t>irai</a:t>
            </a:r>
            <a:r>
              <a:rPr lang="en-US" sz="2800" dirty="0" smtClean="0">
                <a:solidFill>
                  <a:schemeClr val="tx1"/>
                </a:solidFill>
                <a:latin typeface="+mn-lt"/>
              </a:rPr>
              <a:t>		je </a:t>
            </a:r>
            <a:r>
              <a:rPr lang="en-US" sz="2800" dirty="0" err="1" smtClean="0">
                <a:solidFill>
                  <a:schemeClr val="tx1"/>
                </a:solidFill>
                <a:latin typeface="+mn-lt"/>
              </a:rPr>
              <a:t>vais</a:t>
            </a:r>
            <a:r>
              <a:rPr lang="en-US" sz="2800" dirty="0" smtClean="0">
                <a:solidFill>
                  <a:schemeClr val="tx1"/>
                </a:solidFill>
                <a:latin typeface="+mn-lt"/>
              </a:rPr>
              <a:t> </a:t>
            </a:r>
            <a:r>
              <a:rPr lang="en-US" sz="2800" dirty="0" err="1" smtClean="0">
                <a:solidFill>
                  <a:schemeClr val="tx1"/>
                </a:solidFill>
                <a:latin typeface="+mn-lt"/>
              </a:rPr>
              <a:t>aller</a:t>
            </a:r>
            <a:endParaRPr lang="en-US" sz="2800" dirty="0">
              <a:solidFill>
                <a:schemeClr val="tx1"/>
              </a:solidFill>
              <a:latin typeface="+mn-lt"/>
            </a:endParaRPr>
          </a:p>
          <a:p>
            <a:r>
              <a:rPr lang="en-US" sz="2800" dirty="0" err="1">
                <a:solidFill>
                  <a:schemeClr val="tx1"/>
                </a:solidFill>
                <a:latin typeface="+mn-lt"/>
              </a:rPr>
              <a:t>tu</a:t>
            </a:r>
            <a:r>
              <a:rPr lang="en-US" sz="2800" dirty="0">
                <a:solidFill>
                  <a:schemeClr val="tx1"/>
                </a:solidFill>
                <a:latin typeface="+mn-lt"/>
              </a:rPr>
              <a:t> </a:t>
            </a:r>
            <a:r>
              <a:rPr lang="en-US" sz="2800" dirty="0" err="1" smtClean="0">
                <a:solidFill>
                  <a:schemeClr val="tx1"/>
                </a:solidFill>
                <a:latin typeface="+mn-lt"/>
              </a:rPr>
              <a:t>recevras</a:t>
            </a:r>
            <a:r>
              <a:rPr lang="en-US" sz="2800" dirty="0" smtClean="0">
                <a:solidFill>
                  <a:schemeClr val="tx1"/>
                </a:solidFill>
                <a:latin typeface="+mn-lt"/>
              </a:rPr>
              <a:t>  	</a:t>
            </a:r>
            <a:r>
              <a:rPr lang="en-US" sz="2800" dirty="0" err="1" smtClean="0">
                <a:solidFill>
                  <a:schemeClr val="tx1"/>
                </a:solidFill>
                <a:latin typeface="+mn-lt"/>
              </a:rPr>
              <a:t>tu</a:t>
            </a:r>
            <a:r>
              <a:rPr lang="en-US" sz="2800" dirty="0" smtClean="0">
                <a:solidFill>
                  <a:schemeClr val="tx1"/>
                </a:solidFill>
                <a:latin typeface="+mn-lt"/>
              </a:rPr>
              <a:t> vas </a:t>
            </a:r>
            <a:r>
              <a:rPr lang="en-US" sz="2800" dirty="0" err="1" smtClean="0">
                <a:solidFill>
                  <a:schemeClr val="tx1"/>
                </a:solidFill>
                <a:latin typeface="+mn-lt"/>
              </a:rPr>
              <a:t>recevoir</a:t>
            </a:r>
            <a:endParaRPr lang="en-US" sz="2800" dirty="0">
              <a:solidFill>
                <a:schemeClr val="tx1"/>
              </a:solidFill>
              <a:latin typeface="+mn-lt"/>
            </a:endParaRPr>
          </a:p>
          <a:p>
            <a:r>
              <a:rPr lang="en-US" sz="2800" dirty="0" err="1">
                <a:solidFill>
                  <a:schemeClr val="tx1"/>
                </a:solidFill>
                <a:latin typeface="+mn-lt"/>
              </a:rPr>
              <a:t>il</a:t>
            </a:r>
            <a:r>
              <a:rPr lang="en-US" sz="2800" dirty="0">
                <a:solidFill>
                  <a:schemeClr val="tx1"/>
                </a:solidFill>
                <a:latin typeface="+mn-lt"/>
              </a:rPr>
              <a:t> </a:t>
            </a:r>
            <a:r>
              <a:rPr lang="en-US" sz="2800" dirty="0" err="1" smtClean="0">
                <a:solidFill>
                  <a:schemeClr val="tx1"/>
                </a:solidFill>
                <a:latin typeface="+mn-lt"/>
              </a:rPr>
              <a:t>devra</a:t>
            </a:r>
            <a:r>
              <a:rPr lang="en-US" sz="2800" dirty="0" smtClean="0">
                <a:solidFill>
                  <a:schemeClr val="tx1"/>
                </a:solidFill>
                <a:latin typeface="+mn-lt"/>
              </a:rPr>
              <a:t>		</a:t>
            </a:r>
            <a:r>
              <a:rPr lang="en-US" sz="2800" dirty="0" err="1" smtClean="0">
                <a:solidFill>
                  <a:schemeClr val="tx1"/>
                </a:solidFill>
                <a:latin typeface="+mn-lt"/>
              </a:rPr>
              <a:t>il</a:t>
            </a:r>
            <a:r>
              <a:rPr lang="en-US" sz="2800" dirty="0" smtClean="0">
                <a:solidFill>
                  <a:schemeClr val="tx1"/>
                </a:solidFill>
                <a:latin typeface="+mn-lt"/>
              </a:rPr>
              <a:t> </a:t>
            </a:r>
            <a:r>
              <a:rPr lang="en-US" sz="2800" dirty="0" err="1" smtClean="0">
                <a:solidFill>
                  <a:schemeClr val="tx1"/>
                </a:solidFill>
                <a:latin typeface="+mn-lt"/>
              </a:rPr>
              <a:t>va</a:t>
            </a:r>
            <a:r>
              <a:rPr lang="en-US" sz="2800" dirty="0" smtClean="0">
                <a:solidFill>
                  <a:schemeClr val="tx1"/>
                </a:solidFill>
                <a:latin typeface="+mn-lt"/>
              </a:rPr>
              <a:t> devoir</a:t>
            </a:r>
            <a:endParaRPr lang="en-US" sz="2800" dirty="0">
              <a:solidFill>
                <a:schemeClr val="tx1"/>
              </a:solidFill>
              <a:latin typeface="+mn-lt"/>
            </a:endParaRPr>
          </a:p>
          <a:p>
            <a:r>
              <a:rPr lang="en-US" sz="2800" dirty="0">
                <a:solidFill>
                  <a:schemeClr val="tx1"/>
                </a:solidFill>
                <a:latin typeface="+mn-lt"/>
              </a:rPr>
              <a:t>nous </a:t>
            </a:r>
            <a:r>
              <a:rPr lang="en-US" sz="2800" dirty="0" err="1" smtClean="0">
                <a:solidFill>
                  <a:schemeClr val="tx1"/>
                </a:solidFill>
                <a:latin typeface="+mn-lt"/>
              </a:rPr>
              <a:t>mettrons</a:t>
            </a:r>
            <a:r>
              <a:rPr lang="en-US" sz="2800" dirty="0" smtClean="0">
                <a:solidFill>
                  <a:schemeClr val="tx1"/>
                </a:solidFill>
                <a:latin typeface="+mn-lt"/>
              </a:rPr>
              <a:t>	nous </a:t>
            </a:r>
            <a:r>
              <a:rPr lang="en-US" sz="2800" dirty="0" err="1" smtClean="0">
                <a:solidFill>
                  <a:schemeClr val="tx1"/>
                </a:solidFill>
                <a:latin typeface="+mn-lt"/>
              </a:rPr>
              <a:t>allons</a:t>
            </a:r>
            <a:r>
              <a:rPr lang="en-US" sz="2800" dirty="0" smtClean="0">
                <a:solidFill>
                  <a:schemeClr val="tx1"/>
                </a:solidFill>
                <a:latin typeface="+mn-lt"/>
              </a:rPr>
              <a:t> </a:t>
            </a:r>
            <a:r>
              <a:rPr lang="en-US" sz="2800" dirty="0" err="1" smtClean="0">
                <a:solidFill>
                  <a:schemeClr val="tx1"/>
                </a:solidFill>
                <a:latin typeface="+mn-lt"/>
              </a:rPr>
              <a:t>mettre</a:t>
            </a:r>
            <a:endParaRPr lang="en-US" sz="2800" dirty="0">
              <a:solidFill>
                <a:schemeClr val="tx1"/>
              </a:solidFill>
              <a:latin typeface="+mn-lt"/>
            </a:endParaRPr>
          </a:p>
          <a:p>
            <a:r>
              <a:rPr lang="en-US" sz="2800" dirty="0" err="1">
                <a:solidFill>
                  <a:schemeClr val="tx1"/>
                </a:solidFill>
                <a:latin typeface="+mn-lt"/>
              </a:rPr>
              <a:t>vous</a:t>
            </a:r>
            <a:r>
              <a:rPr lang="en-US" sz="2800" dirty="0">
                <a:solidFill>
                  <a:schemeClr val="tx1"/>
                </a:solidFill>
                <a:latin typeface="+mn-lt"/>
              </a:rPr>
              <a:t> </a:t>
            </a:r>
            <a:r>
              <a:rPr lang="en-US" sz="2800" dirty="0" err="1" smtClean="0">
                <a:solidFill>
                  <a:schemeClr val="tx1"/>
                </a:solidFill>
                <a:latin typeface="+mn-lt"/>
              </a:rPr>
              <a:t>verrez</a:t>
            </a:r>
            <a:r>
              <a:rPr lang="en-US" sz="2800" dirty="0" smtClean="0">
                <a:solidFill>
                  <a:schemeClr val="tx1"/>
                </a:solidFill>
                <a:latin typeface="+mn-lt"/>
              </a:rPr>
              <a:t> 	</a:t>
            </a:r>
            <a:r>
              <a:rPr lang="en-US" sz="2800" dirty="0" err="1" smtClean="0">
                <a:solidFill>
                  <a:schemeClr val="tx1"/>
                </a:solidFill>
                <a:latin typeface="+mn-lt"/>
              </a:rPr>
              <a:t>vous</a:t>
            </a:r>
            <a:r>
              <a:rPr lang="en-US" sz="2800" dirty="0" smtClean="0">
                <a:solidFill>
                  <a:schemeClr val="tx1"/>
                </a:solidFill>
                <a:latin typeface="+mn-lt"/>
              </a:rPr>
              <a:t> </a:t>
            </a:r>
            <a:r>
              <a:rPr lang="en-US" sz="2800" dirty="0" err="1" smtClean="0">
                <a:solidFill>
                  <a:schemeClr val="tx1"/>
                </a:solidFill>
                <a:latin typeface="+mn-lt"/>
              </a:rPr>
              <a:t>allez</a:t>
            </a:r>
            <a:r>
              <a:rPr lang="en-US" sz="2800" dirty="0" smtClean="0">
                <a:solidFill>
                  <a:schemeClr val="tx1"/>
                </a:solidFill>
                <a:latin typeface="+mn-lt"/>
              </a:rPr>
              <a:t> </a:t>
            </a:r>
            <a:r>
              <a:rPr lang="en-US" sz="2800" dirty="0" err="1" smtClean="0">
                <a:solidFill>
                  <a:schemeClr val="tx1"/>
                </a:solidFill>
                <a:latin typeface="+mn-lt"/>
              </a:rPr>
              <a:t>voir</a:t>
            </a:r>
            <a:endParaRPr lang="en-US" sz="2800" dirty="0">
              <a:solidFill>
                <a:schemeClr val="tx1"/>
              </a:solidFill>
              <a:latin typeface="+mn-lt"/>
            </a:endParaRPr>
          </a:p>
          <a:p>
            <a:r>
              <a:rPr lang="en-US" sz="2800" dirty="0" err="1">
                <a:solidFill>
                  <a:schemeClr val="tx1"/>
                </a:solidFill>
                <a:latin typeface="+mn-lt"/>
              </a:rPr>
              <a:t>ils</a:t>
            </a:r>
            <a:r>
              <a:rPr lang="en-US" sz="2800" dirty="0">
                <a:solidFill>
                  <a:schemeClr val="tx1"/>
                </a:solidFill>
                <a:latin typeface="+mn-lt"/>
              </a:rPr>
              <a:t> </a:t>
            </a:r>
            <a:r>
              <a:rPr lang="en-US" sz="2800" dirty="0" err="1" smtClean="0">
                <a:solidFill>
                  <a:schemeClr val="tx1"/>
                </a:solidFill>
                <a:latin typeface="+mn-lt"/>
              </a:rPr>
              <a:t>diront</a:t>
            </a:r>
            <a:r>
              <a:rPr lang="en-US" sz="2800" dirty="0" smtClean="0">
                <a:solidFill>
                  <a:schemeClr val="tx1"/>
                </a:solidFill>
                <a:latin typeface="+mn-lt"/>
              </a:rPr>
              <a:t>		</a:t>
            </a:r>
            <a:r>
              <a:rPr lang="en-US" sz="2800" dirty="0" err="1" smtClean="0">
                <a:solidFill>
                  <a:schemeClr val="tx1"/>
                </a:solidFill>
                <a:latin typeface="+mn-lt"/>
              </a:rPr>
              <a:t>ils</a:t>
            </a:r>
            <a:r>
              <a:rPr lang="en-US" sz="2800" dirty="0" smtClean="0">
                <a:solidFill>
                  <a:schemeClr val="tx1"/>
                </a:solidFill>
                <a:latin typeface="+mn-lt"/>
              </a:rPr>
              <a:t> </a:t>
            </a:r>
            <a:r>
              <a:rPr lang="en-US" sz="2800" dirty="0" err="1" smtClean="0">
                <a:solidFill>
                  <a:schemeClr val="tx1"/>
                </a:solidFill>
                <a:latin typeface="+mn-lt"/>
              </a:rPr>
              <a:t>vont</a:t>
            </a:r>
            <a:r>
              <a:rPr lang="en-US" sz="2800" dirty="0" smtClean="0">
                <a:solidFill>
                  <a:schemeClr val="tx1"/>
                </a:solidFill>
                <a:latin typeface="+mn-lt"/>
              </a:rPr>
              <a:t> dire</a:t>
            </a:r>
            <a:endParaRPr lang="en-US" sz="2800" dirty="0">
              <a:solidFill>
                <a:schemeClr val="tx1"/>
              </a:solidFill>
              <a:latin typeface="+mn-lt"/>
            </a:endParaRPr>
          </a:p>
          <a:p>
            <a:r>
              <a:rPr lang="en-US" sz="2800" dirty="0">
                <a:solidFill>
                  <a:schemeClr val="tx1"/>
                </a:solidFill>
                <a:latin typeface="+mn-lt"/>
              </a:rPr>
              <a:t>on </a:t>
            </a:r>
            <a:r>
              <a:rPr lang="en-US" sz="2800" dirty="0" err="1" smtClean="0">
                <a:solidFill>
                  <a:schemeClr val="tx1"/>
                </a:solidFill>
                <a:latin typeface="+mn-lt"/>
              </a:rPr>
              <a:t>voudra</a:t>
            </a:r>
            <a:r>
              <a:rPr lang="en-US" sz="2800" dirty="0" smtClean="0">
                <a:solidFill>
                  <a:schemeClr val="tx1"/>
                </a:solidFill>
                <a:latin typeface="+mn-lt"/>
              </a:rPr>
              <a:t>		on </a:t>
            </a:r>
            <a:r>
              <a:rPr lang="en-US" sz="2800" dirty="0" err="1" smtClean="0">
                <a:solidFill>
                  <a:schemeClr val="tx1"/>
                </a:solidFill>
                <a:latin typeface="+mn-lt"/>
              </a:rPr>
              <a:t>va</a:t>
            </a:r>
            <a:r>
              <a:rPr lang="en-US" sz="2800" dirty="0" smtClean="0">
                <a:solidFill>
                  <a:schemeClr val="tx1"/>
                </a:solidFill>
                <a:latin typeface="+mn-lt"/>
              </a:rPr>
              <a:t> </a:t>
            </a:r>
            <a:r>
              <a:rPr lang="en-US" sz="2800" dirty="0" err="1" smtClean="0">
                <a:solidFill>
                  <a:schemeClr val="tx1"/>
                </a:solidFill>
                <a:latin typeface="+mn-lt"/>
              </a:rPr>
              <a:t>vouloir</a:t>
            </a:r>
            <a:endParaRPr lang="en-US" sz="2800" dirty="0">
              <a:solidFill>
                <a:schemeClr val="tx1"/>
              </a:solidFill>
              <a:latin typeface="+mn-lt"/>
            </a:endParaRPr>
          </a:p>
        </p:txBody>
      </p:sp>
    </p:spTree>
    <p:extLst>
      <p:ext uri="{BB962C8B-B14F-4D97-AF65-F5344CB8AC3E}">
        <p14:creationId xmlns:p14="http://schemas.microsoft.com/office/powerpoint/2010/main" val="2458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350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9995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952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62164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274638"/>
            <a:ext cx="8229600" cy="106362"/>
          </a:xfrm>
        </p:spPr>
        <p:txBody>
          <a:bodyPr>
            <a:normAutofit fontScale="90000"/>
          </a:bodyPr>
          <a:lstStyle/>
          <a:p>
            <a:pPr algn="l"/>
            <a:endParaRPr lang="fr-FR" altLang="en-US" sz="4000"/>
          </a:p>
        </p:txBody>
      </p:sp>
      <p:sp>
        <p:nvSpPr>
          <p:cNvPr id="39939" name="Rectangle 3"/>
          <p:cNvSpPr>
            <a:spLocks noGrp="1" noChangeArrowheads="1"/>
          </p:cNvSpPr>
          <p:nvPr>
            <p:ph type="body" idx="1"/>
          </p:nvPr>
        </p:nvSpPr>
        <p:spPr>
          <a:xfrm>
            <a:off x="1981200" y="381001"/>
            <a:ext cx="8229600" cy="5745163"/>
          </a:xfrm>
        </p:spPr>
        <p:txBody>
          <a:bodyPr>
            <a:normAutofit lnSpcReduction="10000"/>
          </a:bodyPr>
          <a:lstStyle/>
          <a:p>
            <a:pPr>
              <a:lnSpc>
                <a:spcPct val="90000"/>
              </a:lnSpc>
              <a:buFontTx/>
              <a:buNone/>
            </a:pPr>
            <a:r>
              <a:rPr lang="en-US" altLang="en-US"/>
              <a:t>Contrastez…</a:t>
            </a:r>
          </a:p>
          <a:p>
            <a:pPr>
              <a:lnSpc>
                <a:spcPct val="90000"/>
              </a:lnSpc>
              <a:buFontTx/>
              <a:buNone/>
            </a:pPr>
            <a:endParaRPr lang="en-US" altLang="en-US"/>
          </a:p>
          <a:p>
            <a:pPr>
              <a:lnSpc>
                <a:spcPct val="90000"/>
              </a:lnSpc>
              <a:buFontTx/>
              <a:buNone/>
            </a:pPr>
            <a:r>
              <a:rPr lang="en-US" altLang="en-US"/>
              <a:t>En anglais:</a:t>
            </a:r>
          </a:p>
          <a:p>
            <a:pPr>
              <a:lnSpc>
                <a:spcPct val="90000"/>
              </a:lnSpc>
              <a:buFontTx/>
              <a:buNone/>
            </a:pPr>
            <a:endParaRPr lang="en-US" altLang="en-US"/>
          </a:p>
          <a:p>
            <a:pPr>
              <a:lnSpc>
                <a:spcPct val="90000"/>
              </a:lnSpc>
              <a:buFontTx/>
              <a:buNone/>
            </a:pPr>
            <a:r>
              <a:rPr lang="en-US" altLang="en-US"/>
              <a:t>When we </a:t>
            </a:r>
            <a:r>
              <a:rPr lang="en-US" altLang="en-US" u="sng"/>
              <a:t>are</a:t>
            </a:r>
            <a:r>
              <a:rPr lang="en-US" altLang="en-US"/>
              <a:t> rich, we </a:t>
            </a:r>
            <a:r>
              <a:rPr lang="en-US" altLang="en-US" u="sng"/>
              <a:t>will buy</a:t>
            </a:r>
            <a:r>
              <a:rPr lang="en-US" altLang="en-US"/>
              <a:t> a house.</a:t>
            </a:r>
          </a:p>
          <a:p>
            <a:pPr>
              <a:lnSpc>
                <a:spcPct val="90000"/>
              </a:lnSpc>
            </a:pPr>
            <a:endParaRPr lang="en-US" altLang="en-US"/>
          </a:p>
          <a:p>
            <a:pPr>
              <a:lnSpc>
                <a:spcPct val="90000"/>
              </a:lnSpc>
              <a:buFontTx/>
              <a:buNone/>
            </a:pPr>
            <a:r>
              <a:rPr lang="en-US" altLang="en-US"/>
              <a:t>En français:</a:t>
            </a:r>
          </a:p>
          <a:p>
            <a:pPr>
              <a:lnSpc>
                <a:spcPct val="90000"/>
              </a:lnSpc>
              <a:buFontTx/>
              <a:buNone/>
            </a:pPr>
            <a:endParaRPr lang="en-US" altLang="en-US"/>
          </a:p>
          <a:p>
            <a:pPr>
              <a:lnSpc>
                <a:spcPct val="90000"/>
              </a:lnSpc>
              <a:buFontTx/>
              <a:buNone/>
            </a:pPr>
            <a:r>
              <a:rPr lang="en-US" altLang="en-US"/>
              <a:t>Quand nous </a:t>
            </a:r>
            <a:r>
              <a:rPr lang="en-US" altLang="en-US" u="sng"/>
              <a:t>serons</a:t>
            </a:r>
            <a:r>
              <a:rPr lang="en-US" altLang="en-US"/>
              <a:t> riches, nous </a:t>
            </a:r>
            <a:r>
              <a:rPr lang="en-US" altLang="en-US" u="sng"/>
              <a:t>achèterons</a:t>
            </a:r>
            <a:r>
              <a:rPr lang="en-US" altLang="en-US"/>
              <a:t> une maison.</a:t>
            </a:r>
          </a:p>
          <a:p>
            <a:pPr>
              <a:lnSpc>
                <a:spcPct val="90000"/>
              </a:lnSpc>
              <a:buFontTx/>
              <a:buNone/>
            </a:pPr>
            <a:endParaRPr lang="en-US" altLang="en-US"/>
          </a:p>
          <a:p>
            <a:pPr>
              <a:lnSpc>
                <a:spcPct val="90000"/>
              </a:lnSpc>
              <a:buFontTx/>
              <a:buNone/>
            </a:pPr>
            <a:r>
              <a:rPr lang="en-US" altLang="en-US" sz="3600"/>
              <a:t>Quelle est la différence?</a:t>
            </a:r>
          </a:p>
        </p:txBody>
      </p:sp>
      <p:sp>
        <p:nvSpPr>
          <p:cNvPr id="39940" name="Text Box 4"/>
          <p:cNvSpPr txBox="1">
            <a:spLocks noChangeArrowheads="1"/>
          </p:cNvSpPr>
          <p:nvPr/>
        </p:nvSpPr>
        <p:spPr bwMode="auto">
          <a:xfrm>
            <a:off x="6934200" y="685801"/>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en-US"/>
          </a:p>
        </p:txBody>
      </p:sp>
      <p:pic>
        <p:nvPicPr>
          <p:cNvPr id="39943" name="Picture 7" descr="MCj044173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79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7" dur="500"/>
                                        <p:tgtEl>
                                          <p:spTgt spid="3993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10" dur="500"/>
                                        <p:tgtEl>
                                          <p:spTgt spid="39939">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15" dur="500"/>
                                        <p:tgtEl>
                                          <p:spTgt spid="39939">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9939">
                                            <p:txEl>
                                              <p:pRg st="8" end="8"/>
                                            </p:txEl>
                                          </p:spTgt>
                                        </p:tgtEl>
                                        <p:attrNameLst>
                                          <p:attrName>style.visibility</p:attrName>
                                        </p:attrNameLst>
                                      </p:cBhvr>
                                      <p:to>
                                        <p:strVal val="visible"/>
                                      </p:to>
                                    </p:set>
                                    <p:animEffect transition="in" filter="blinds(horizontal)">
                                      <p:cBhvr>
                                        <p:cTn id="18" dur="500"/>
                                        <p:tgtEl>
                                          <p:spTgt spid="39939">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9939">
                                            <p:txEl>
                                              <p:pRg st="10" end="10"/>
                                            </p:txEl>
                                          </p:spTgt>
                                        </p:tgtEl>
                                        <p:attrNameLst>
                                          <p:attrName>style.visibility</p:attrName>
                                        </p:attrNameLst>
                                      </p:cBhvr>
                                      <p:to>
                                        <p:strVal val="visible"/>
                                      </p:to>
                                    </p:set>
                                    <p:animEffect transition="in" filter="blinds(horizontal)">
                                      <p:cBhvr>
                                        <p:cTn id="23" dur="500"/>
                                        <p:tgtEl>
                                          <p:spTgt spid="39939">
                                            <p:txEl>
                                              <p:pRg st="10" end="1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8" dur="500"/>
                                        <p:tgtEl>
                                          <p:spTgt spid="39939">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9939">
                                            <p:txEl>
                                              <p:pRg st="8" end="8"/>
                                            </p:txEl>
                                          </p:spTgt>
                                        </p:tgtEl>
                                        <p:attrNameLst>
                                          <p:attrName>style.visibility</p:attrName>
                                        </p:attrNameLst>
                                      </p:cBhvr>
                                      <p:to>
                                        <p:strVal val="visible"/>
                                      </p:to>
                                    </p:set>
                                    <p:animEffect transition="in" filter="blinds(horizontal)">
                                      <p:cBhvr>
                                        <p:cTn id="33" dur="500"/>
                                        <p:tgtEl>
                                          <p:spTgt spid="39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altLang="en-US"/>
              <a:t>quand</a:t>
            </a:r>
          </a:p>
        </p:txBody>
      </p:sp>
      <p:sp>
        <p:nvSpPr>
          <p:cNvPr id="40963" name="Rectangle 3"/>
          <p:cNvSpPr>
            <a:spLocks noGrp="1" noChangeArrowheads="1"/>
          </p:cNvSpPr>
          <p:nvPr>
            <p:ph type="body" idx="1"/>
          </p:nvPr>
        </p:nvSpPr>
        <p:spPr/>
        <p:txBody>
          <a:bodyPr/>
          <a:lstStyle/>
          <a:p>
            <a:pPr>
              <a:lnSpc>
                <a:spcPct val="90000"/>
              </a:lnSpc>
              <a:buFontTx/>
              <a:buNone/>
            </a:pPr>
            <a:r>
              <a:rPr lang="en-US" altLang="en-US"/>
              <a:t>Avec </a:t>
            </a:r>
            <a:r>
              <a:rPr lang="en-US" altLang="en-US" b="1"/>
              <a:t>quand</a:t>
            </a:r>
            <a:r>
              <a:rPr lang="en-US" altLang="en-US"/>
              <a:t> les 2 verbes sont au futur!</a:t>
            </a:r>
          </a:p>
          <a:p>
            <a:pPr>
              <a:lnSpc>
                <a:spcPct val="90000"/>
              </a:lnSpc>
            </a:pPr>
            <a:endParaRPr lang="en-US" altLang="en-US"/>
          </a:p>
          <a:p>
            <a:pPr>
              <a:lnSpc>
                <a:spcPct val="90000"/>
              </a:lnSpc>
              <a:buFontTx/>
              <a:buNone/>
            </a:pPr>
            <a:r>
              <a:rPr lang="en-US" altLang="en-US"/>
              <a:t>Écrivez un exemple:</a:t>
            </a:r>
          </a:p>
          <a:p>
            <a:pPr>
              <a:lnSpc>
                <a:spcPct val="90000"/>
              </a:lnSpc>
              <a:buFontTx/>
              <a:buNone/>
            </a:pPr>
            <a:endParaRPr lang="en-US" altLang="en-US"/>
          </a:p>
          <a:p>
            <a:pPr>
              <a:lnSpc>
                <a:spcPct val="90000"/>
              </a:lnSpc>
              <a:buFontTx/>
              <a:buNone/>
            </a:pPr>
            <a:r>
              <a:rPr lang="en-US" altLang="en-US"/>
              <a:t>When she </a:t>
            </a:r>
            <a:r>
              <a:rPr lang="en-US" altLang="en-US" u="sng"/>
              <a:t>finishes</a:t>
            </a:r>
            <a:r>
              <a:rPr lang="en-US" altLang="en-US"/>
              <a:t>, they </a:t>
            </a:r>
            <a:r>
              <a:rPr lang="en-US" altLang="en-US" u="sng"/>
              <a:t>will go</a:t>
            </a:r>
            <a:r>
              <a:rPr lang="en-US" altLang="en-US"/>
              <a:t> to the movies.</a:t>
            </a:r>
          </a:p>
          <a:p>
            <a:pPr>
              <a:lnSpc>
                <a:spcPct val="90000"/>
              </a:lnSpc>
              <a:buFontTx/>
              <a:buNone/>
            </a:pPr>
            <a:endParaRPr lang="en-US" altLang="en-US"/>
          </a:p>
          <a:p>
            <a:pPr>
              <a:lnSpc>
                <a:spcPct val="90000"/>
              </a:lnSpc>
              <a:buFontTx/>
              <a:buNone/>
            </a:pPr>
            <a:r>
              <a:rPr lang="en-US" altLang="en-US"/>
              <a:t>Quand elle </a:t>
            </a:r>
            <a:r>
              <a:rPr lang="en-US" altLang="en-US" u="sng"/>
              <a:t>finira</a:t>
            </a:r>
            <a:r>
              <a:rPr lang="en-US" altLang="en-US"/>
              <a:t>, ils </a:t>
            </a:r>
            <a:r>
              <a:rPr lang="en-US" altLang="en-US" u="sng"/>
              <a:t>iront</a:t>
            </a:r>
            <a:r>
              <a:rPr lang="en-US" altLang="en-US"/>
              <a:t> au cinéma.</a:t>
            </a:r>
          </a:p>
          <a:p>
            <a:pPr>
              <a:lnSpc>
                <a:spcPct val="90000"/>
              </a:lnSpc>
            </a:pPr>
            <a:endParaRPr lang="en-US" altLang="en-US"/>
          </a:p>
        </p:txBody>
      </p:sp>
      <p:pic>
        <p:nvPicPr>
          <p:cNvPr id="40964" name="Picture 4" descr="MCj044172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2209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876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in)">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ox(in)">
                                      <p:cBhvr>
                                        <p:cTn id="12" dur="500"/>
                                        <p:tgtEl>
                                          <p:spTgt spid="409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animEffect transition="in" filter="box(in)">
                                      <p:cBhvr>
                                        <p:cTn id="17" dur="500"/>
                                        <p:tgtEl>
                                          <p:spTgt spid="409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0963">
                                            <p:txEl>
                                              <p:pRg st="6" end="6"/>
                                            </p:txEl>
                                          </p:spTgt>
                                        </p:tgtEl>
                                        <p:attrNameLst>
                                          <p:attrName>style.visibility</p:attrName>
                                        </p:attrNameLst>
                                      </p:cBhvr>
                                      <p:to>
                                        <p:strVal val="visible"/>
                                      </p:to>
                                    </p:set>
                                    <p:animEffect transition="in" filter="box(in)">
                                      <p:cBhvr>
                                        <p:cTn id="22"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2600" y="274638"/>
            <a:ext cx="8458200" cy="868362"/>
          </a:xfrm>
        </p:spPr>
        <p:txBody>
          <a:bodyPr/>
          <a:lstStyle/>
          <a:p>
            <a:r>
              <a:rPr lang="en-US" altLang="en-US" sz="3200" dirty="0"/>
              <a:t>Life will bring you everything you desire!!</a:t>
            </a:r>
          </a:p>
        </p:txBody>
      </p:sp>
      <p:sp>
        <p:nvSpPr>
          <p:cNvPr id="46083" name="Rectangle 3"/>
          <p:cNvSpPr>
            <a:spLocks noGrp="1" noChangeArrowheads="1"/>
          </p:cNvSpPr>
          <p:nvPr>
            <p:ph type="body" idx="1"/>
          </p:nvPr>
        </p:nvSpPr>
        <p:spPr>
          <a:xfrm>
            <a:off x="1981200" y="1143001"/>
            <a:ext cx="8229600" cy="4983163"/>
          </a:xfrm>
        </p:spPr>
        <p:txBody>
          <a:bodyPr>
            <a:normAutofit lnSpcReduction="10000"/>
          </a:bodyPr>
          <a:lstStyle/>
          <a:p>
            <a:pPr marL="609600" indent="-609600">
              <a:lnSpc>
                <a:spcPct val="80000"/>
              </a:lnSpc>
              <a:buNone/>
            </a:pPr>
            <a:r>
              <a:rPr lang="en-US" altLang="en-US" sz="2400" dirty="0" err="1"/>
              <a:t>exemple</a:t>
            </a:r>
            <a:r>
              <a:rPr lang="en-US" altLang="en-US" sz="2400" dirty="0"/>
              <a:t>: </a:t>
            </a:r>
            <a:r>
              <a:rPr lang="en-US" altLang="en-US" sz="2400" dirty="0" err="1"/>
              <a:t>Maintenant</a:t>
            </a:r>
            <a:r>
              <a:rPr lang="en-US" altLang="en-US" sz="2400" dirty="0"/>
              <a:t> </a:t>
            </a:r>
            <a:r>
              <a:rPr lang="en-US" altLang="en-US" sz="2400" dirty="0" err="1"/>
              <a:t>vous</a:t>
            </a:r>
            <a:r>
              <a:rPr lang="en-US" altLang="en-US" sz="2400" dirty="0"/>
              <a:t> </a:t>
            </a:r>
            <a:r>
              <a:rPr lang="en-US" altLang="en-US" sz="2400" dirty="0" err="1"/>
              <a:t>n’avez</a:t>
            </a:r>
            <a:r>
              <a:rPr lang="en-US" altLang="en-US" sz="2400" dirty="0"/>
              <a:t> pas </a:t>
            </a:r>
            <a:r>
              <a:rPr lang="en-US" altLang="en-US" sz="2400" dirty="0" err="1"/>
              <a:t>d’argent</a:t>
            </a:r>
            <a:r>
              <a:rPr lang="en-US" altLang="en-US" sz="2400" dirty="0"/>
              <a:t>.</a:t>
            </a:r>
          </a:p>
          <a:p>
            <a:pPr marL="609600" indent="-609600">
              <a:lnSpc>
                <a:spcPct val="80000"/>
              </a:lnSpc>
              <a:buNone/>
            </a:pPr>
            <a:r>
              <a:rPr lang="en-US" altLang="en-US" sz="2400" dirty="0"/>
              <a:t>	</a:t>
            </a:r>
            <a:r>
              <a:rPr lang="en-US" altLang="en-US" sz="2400" dirty="0" err="1"/>
              <a:t>Quand</a:t>
            </a:r>
            <a:r>
              <a:rPr lang="en-US" altLang="en-US" sz="2400" dirty="0"/>
              <a:t> </a:t>
            </a:r>
            <a:r>
              <a:rPr lang="en-US" altLang="en-US" sz="2400" u="sng" dirty="0" err="1"/>
              <a:t>j’aurai</a:t>
            </a:r>
            <a:r>
              <a:rPr lang="en-US" altLang="en-US" sz="2400" dirty="0"/>
              <a:t> de </a:t>
            </a:r>
            <a:r>
              <a:rPr lang="en-US" altLang="en-US" sz="2400" dirty="0" err="1"/>
              <a:t>l’argent</a:t>
            </a:r>
            <a:r>
              <a:rPr lang="en-US" altLang="en-US" sz="2400" dirty="0"/>
              <a:t>, </a:t>
            </a:r>
            <a:r>
              <a:rPr lang="en-US" altLang="en-US" sz="2400" u="sng" dirty="0" err="1"/>
              <a:t>j’irai</a:t>
            </a:r>
            <a:r>
              <a:rPr lang="en-US" altLang="en-US" sz="2400" dirty="0"/>
              <a:t> </a:t>
            </a:r>
            <a:r>
              <a:rPr lang="en-US" altLang="en-US" sz="2400" dirty="0" err="1"/>
              <a:t>en</a:t>
            </a:r>
            <a:r>
              <a:rPr lang="en-US" altLang="en-US" sz="2400" dirty="0"/>
              <a:t> France</a:t>
            </a:r>
          </a:p>
          <a:p>
            <a:pPr marL="609600" indent="-609600">
              <a:lnSpc>
                <a:spcPct val="80000"/>
              </a:lnSpc>
              <a:buNone/>
            </a:pPr>
            <a:endParaRPr lang="en-US" altLang="en-US" sz="2400" dirty="0"/>
          </a:p>
          <a:p>
            <a:pPr marL="609600" indent="-609600">
              <a:lnSpc>
                <a:spcPct val="80000"/>
              </a:lnSpc>
              <a:buFontTx/>
              <a:buAutoNum type="arabicPeriod"/>
            </a:pPr>
            <a:r>
              <a:rPr lang="en-US" altLang="en-US" sz="2400" dirty="0" err="1"/>
              <a:t>Vous</a:t>
            </a:r>
            <a:r>
              <a:rPr lang="en-US" altLang="en-US" sz="2400" dirty="0"/>
              <a:t> </a:t>
            </a:r>
            <a:r>
              <a:rPr lang="en-US" altLang="en-US" sz="2400" dirty="0" err="1"/>
              <a:t>n’avez</a:t>
            </a:r>
            <a:r>
              <a:rPr lang="en-US" altLang="en-US" sz="2400" dirty="0"/>
              <a:t> pas de </a:t>
            </a:r>
            <a:r>
              <a:rPr lang="en-US" altLang="en-US" sz="2400" dirty="0" err="1"/>
              <a:t>voiture</a:t>
            </a:r>
            <a:r>
              <a:rPr lang="en-US" altLang="en-US" sz="2400" dirty="0"/>
              <a:t>.</a:t>
            </a:r>
          </a:p>
          <a:p>
            <a:pPr marL="990600" lvl="1" indent="-533400">
              <a:lnSpc>
                <a:spcPct val="80000"/>
              </a:lnSpc>
              <a:buNone/>
            </a:pPr>
            <a:r>
              <a:rPr lang="en-US" altLang="en-US" dirty="0" err="1"/>
              <a:t>Quand</a:t>
            </a:r>
            <a:r>
              <a:rPr lang="en-US" altLang="en-US" dirty="0"/>
              <a:t>…</a:t>
            </a:r>
          </a:p>
          <a:p>
            <a:pPr marL="990600" lvl="1" indent="-533400">
              <a:lnSpc>
                <a:spcPct val="80000"/>
              </a:lnSpc>
              <a:buNone/>
            </a:pPr>
            <a:endParaRPr lang="en-US" altLang="en-US" dirty="0"/>
          </a:p>
          <a:p>
            <a:pPr marL="609600" indent="-609600">
              <a:lnSpc>
                <a:spcPct val="80000"/>
              </a:lnSpc>
              <a:buFontTx/>
              <a:buAutoNum type="arabicPeriod"/>
            </a:pPr>
            <a:r>
              <a:rPr lang="en-US" altLang="en-US" sz="2400" dirty="0" err="1"/>
              <a:t>Vous</a:t>
            </a:r>
            <a:r>
              <a:rPr lang="en-US" altLang="en-US" sz="2400" dirty="0"/>
              <a:t> ne </a:t>
            </a:r>
            <a:r>
              <a:rPr lang="en-US" altLang="en-US" sz="2400" dirty="0" err="1"/>
              <a:t>voyagez</a:t>
            </a:r>
            <a:r>
              <a:rPr lang="en-US" altLang="en-US" sz="2400" dirty="0"/>
              <a:t> pas.</a:t>
            </a:r>
          </a:p>
          <a:p>
            <a:pPr marL="990600" lvl="1" indent="-533400">
              <a:lnSpc>
                <a:spcPct val="80000"/>
              </a:lnSpc>
              <a:buNone/>
            </a:pPr>
            <a:r>
              <a:rPr lang="en-US" altLang="en-US" dirty="0" err="1"/>
              <a:t>Quand</a:t>
            </a:r>
            <a:r>
              <a:rPr lang="en-US" altLang="en-US" dirty="0"/>
              <a:t>…</a:t>
            </a:r>
          </a:p>
          <a:p>
            <a:pPr marL="990600" lvl="1" indent="-533400">
              <a:lnSpc>
                <a:spcPct val="80000"/>
              </a:lnSpc>
              <a:buNone/>
            </a:pPr>
            <a:endParaRPr lang="en-US" altLang="en-US" dirty="0"/>
          </a:p>
          <a:p>
            <a:pPr marL="609600" indent="-609600">
              <a:lnSpc>
                <a:spcPct val="80000"/>
              </a:lnSpc>
              <a:buFontTx/>
              <a:buAutoNum type="arabicPeriod"/>
            </a:pPr>
            <a:r>
              <a:rPr lang="en-US" altLang="en-US" sz="2400" dirty="0" err="1"/>
              <a:t>Vous</a:t>
            </a:r>
            <a:r>
              <a:rPr lang="en-US" altLang="en-US" sz="2400" dirty="0"/>
              <a:t> </a:t>
            </a:r>
            <a:r>
              <a:rPr lang="en-US" altLang="en-US" sz="2400" dirty="0" err="1"/>
              <a:t>n’êtes</a:t>
            </a:r>
            <a:r>
              <a:rPr lang="en-US" altLang="en-US" sz="2400" dirty="0"/>
              <a:t> pas riche.</a:t>
            </a:r>
          </a:p>
          <a:p>
            <a:pPr marL="990600" lvl="1" indent="-533400">
              <a:lnSpc>
                <a:spcPct val="80000"/>
              </a:lnSpc>
              <a:buNone/>
            </a:pPr>
            <a:r>
              <a:rPr lang="en-US" altLang="en-US" dirty="0" err="1"/>
              <a:t>Quand</a:t>
            </a:r>
            <a:r>
              <a:rPr lang="en-US" altLang="en-US" dirty="0"/>
              <a:t>…</a:t>
            </a:r>
          </a:p>
          <a:p>
            <a:pPr marL="990600" lvl="1" indent="-533400">
              <a:lnSpc>
                <a:spcPct val="80000"/>
              </a:lnSpc>
              <a:buNone/>
            </a:pPr>
            <a:endParaRPr lang="en-US" altLang="en-US" dirty="0"/>
          </a:p>
          <a:p>
            <a:pPr marL="609600" indent="-609600">
              <a:lnSpc>
                <a:spcPct val="80000"/>
              </a:lnSpc>
              <a:buFontTx/>
              <a:buAutoNum type="arabicPeriod"/>
            </a:pPr>
            <a:r>
              <a:rPr lang="en-US" altLang="en-US" sz="2400" dirty="0" err="1"/>
              <a:t>Vous</a:t>
            </a:r>
            <a:r>
              <a:rPr lang="en-US" altLang="en-US" sz="2400" dirty="0"/>
              <a:t> ne </a:t>
            </a:r>
            <a:r>
              <a:rPr lang="en-US" altLang="en-US" sz="2400" dirty="0" err="1"/>
              <a:t>parlez</a:t>
            </a:r>
            <a:r>
              <a:rPr lang="en-US" altLang="en-US" sz="2400" dirty="0"/>
              <a:t> pas </a:t>
            </a:r>
            <a:r>
              <a:rPr lang="en-US" altLang="en-US" sz="2400" dirty="0" err="1"/>
              <a:t>bien</a:t>
            </a:r>
            <a:r>
              <a:rPr lang="en-US" altLang="en-US" sz="2400" dirty="0"/>
              <a:t> </a:t>
            </a:r>
            <a:r>
              <a:rPr lang="en-US" altLang="en-US" sz="2400" dirty="0" err="1"/>
              <a:t>français</a:t>
            </a:r>
            <a:r>
              <a:rPr lang="en-US" altLang="en-US" sz="2400" dirty="0"/>
              <a:t>.</a:t>
            </a:r>
          </a:p>
          <a:p>
            <a:pPr marL="990600" lvl="1" indent="-533400">
              <a:lnSpc>
                <a:spcPct val="80000"/>
              </a:lnSpc>
              <a:buNone/>
            </a:pPr>
            <a:r>
              <a:rPr lang="en-US" altLang="en-US" dirty="0" err="1"/>
              <a:t>Quand</a:t>
            </a:r>
            <a:r>
              <a:rPr lang="en-US" altLang="en-US" dirty="0"/>
              <a:t>…</a:t>
            </a:r>
          </a:p>
        </p:txBody>
      </p:sp>
    </p:spTree>
    <p:extLst>
      <p:ext uri="{BB962C8B-B14F-4D97-AF65-F5344CB8AC3E}">
        <p14:creationId xmlns:p14="http://schemas.microsoft.com/office/powerpoint/2010/main" val="3661101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dissolve">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dissolve">
                                      <p:cBhvr>
                                        <p:cTn id="17" dur="500"/>
                                        <p:tgtEl>
                                          <p:spTgt spid="460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dissolve">
                                      <p:cBhvr>
                                        <p:cTn id="22" dur="500"/>
                                        <p:tgtEl>
                                          <p:spTgt spid="460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dissolve">
                                      <p:cBhvr>
                                        <p:cTn id="27" dur="500"/>
                                        <p:tgtEl>
                                          <p:spTgt spid="4608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6083">
                                            <p:txEl>
                                              <p:pRg st="7" end="7"/>
                                            </p:txEl>
                                          </p:spTgt>
                                        </p:tgtEl>
                                        <p:attrNameLst>
                                          <p:attrName>style.visibility</p:attrName>
                                        </p:attrNameLst>
                                      </p:cBhvr>
                                      <p:to>
                                        <p:strVal val="visible"/>
                                      </p:to>
                                    </p:set>
                                    <p:animEffect transition="in" filter="dissolve">
                                      <p:cBhvr>
                                        <p:cTn id="32" dur="500"/>
                                        <p:tgtEl>
                                          <p:spTgt spid="4608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6083">
                                            <p:txEl>
                                              <p:pRg st="9" end="9"/>
                                            </p:txEl>
                                          </p:spTgt>
                                        </p:tgtEl>
                                        <p:attrNameLst>
                                          <p:attrName>style.visibility</p:attrName>
                                        </p:attrNameLst>
                                      </p:cBhvr>
                                      <p:to>
                                        <p:strVal val="visible"/>
                                      </p:to>
                                    </p:set>
                                    <p:animEffect transition="in" filter="dissolve">
                                      <p:cBhvr>
                                        <p:cTn id="37" dur="500"/>
                                        <p:tgtEl>
                                          <p:spTgt spid="4608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6083">
                                            <p:txEl>
                                              <p:pRg st="10" end="10"/>
                                            </p:txEl>
                                          </p:spTgt>
                                        </p:tgtEl>
                                        <p:attrNameLst>
                                          <p:attrName>style.visibility</p:attrName>
                                        </p:attrNameLst>
                                      </p:cBhvr>
                                      <p:to>
                                        <p:strVal val="visible"/>
                                      </p:to>
                                    </p:set>
                                    <p:animEffect transition="in" filter="dissolve">
                                      <p:cBhvr>
                                        <p:cTn id="42" dur="500"/>
                                        <p:tgtEl>
                                          <p:spTgt spid="46083">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6083">
                                            <p:txEl>
                                              <p:pRg st="12" end="12"/>
                                            </p:txEl>
                                          </p:spTgt>
                                        </p:tgtEl>
                                        <p:attrNameLst>
                                          <p:attrName>style.visibility</p:attrName>
                                        </p:attrNameLst>
                                      </p:cBhvr>
                                      <p:to>
                                        <p:strVal val="visible"/>
                                      </p:to>
                                    </p:set>
                                    <p:animEffect transition="in" filter="dissolve">
                                      <p:cBhvr>
                                        <p:cTn id="47" dur="500"/>
                                        <p:tgtEl>
                                          <p:spTgt spid="46083">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6083">
                                            <p:txEl>
                                              <p:pRg st="13" end="13"/>
                                            </p:txEl>
                                          </p:spTgt>
                                        </p:tgtEl>
                                        <p:attrNameLst>
                                          <p:attrName>style.visibility</p:attrName>
                                        </p:attrNameLst>
                                      </p:cBhvr>
                                      <p:to>
                                        <p:strVal val="visible"/>
                                      </p:to>
                                    </p:set>
                                    <p:animEffect transition="in" filter="dissolve">
                                      <p:cBhvr>
                                        <p:cTn id="52" dur="500"/>
                                        <p:tgtEl>
                                          <p:spTgt spid="460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646" y="227030"/>
            <a:ext cx="8361947" cy="1384995"/>
          </a:xfrm>
          <a:prstGeom prst="rect">
            <a:avLst/>
          </a:prstGeom>
          <a:noFill/>
        </p:spPr>
        <p:txBody>
          <a:bodyPr wrap="square" rtlCol="0">
            <a:spAutoFit/>
          </a:bodyPr>
          <a:lstStyle/>
          <a:p>
            <a:pPr algn="ctr"/>
            <a:r>
              <a:rPr lang="fr-FR" sz="6600" dirty="0"/>
              <a:t>M       A      C       C</a:t>
            </a:r>
          </a:p>
          <a:p>
            <a:r>
              <a:rPr lang="fr-FR" dirty="0"/>
              <a:t>                       Maison                   Appartement          Château                       Case</a:t>
            </a:r>
          </a:p>
        </p:txBody>
      </p:sp>
      <p:sp>
        <p:nvSpPr>
          <p:cNvPr id="3" name="TextBox 2"/>
          <p:cNvSpPr txBox="1"/>
          <p:nvPr/>
        </p:nvSpPr>
        <p:spPr>
          <a:xfrm>
            <a:off x="1775792" y="2120348"/>
            <a:ext cx="8971721" cy="3139321"/>
          </a:xfrm>
          <a:prstGeom prst="rect">
            <a:avLst/>
          </a:prstGeom>
          <a:noFill/>
        </p:spPr>
        <p:txBody>
          <a:bodyPr wrap="square" rtlCol="0">
            <a:spAutoFit/>
          </a:bodyPr>
          <a:lstStyle/>
          <a:p>
            <a:r>
              <a:rPr lang="fr-FR" dirty="0"/>
              <a:t>Habiter (Bâtiment)                                     Se Marier                                             Enfants (Avoir)</a:t>
            </a:r>
          </a:p>
          <a:p>
            <a:r>
              <a:rPr lang="fr-FR" dirty="0"/>
              <a:t>_______________                            ________________                               _________________</a:t>
            </a:r>
          </a:p>
          <a:p>
            <a:r>
              <a:rPr lang="fr-FR" dirty="0"/>
              <a:t>_______________                            ________________                               _________________</a:t>
            </a:r>
          </a:p>
          <a:p>
            <a:r>
              <a:rPr lang="fr-FR" dirty="0"/>
              <a:t>_______________                            ________________                               _________________</a:t>
            </a:r>
          </a:p>
          <a:p>
            <a:endParaRPr lang="fr-FR" dirty="0"/>
          </a:p>
          <a:p>
            <a:endParaRPr lang="fr-FR" dirty="0"/>
          </a:p>
          <a:p>
            <a:endParaRPr lang="fr-FR" dirty="0"/>
          </a:p>
          <a:p>
            <a:r>
              <a:rPr lang="fr-FR" dirty="0"/>
              <a:t>                           Déménager (Endroit)                             Visiter (Lune de Miel)</a:t>
            </a:r>
          </a:p>
          <a:p>
            <a:r>
              <a:rPr lang="fr-FR" dirty="0"/>
              <a:t>                           _________________                              _________________</a:t>
            </a:r>
          </a:p>
          <a:p>
            <a:r>
              <a:rPr lang="fr-FR" dirty="0"/>
              <a:t> 	 </a:t>
            </a:r>
            <a:r>
              <a:rPr lang="fr-FR" dirty="0" smtClean="0"/>
              <a:t>         _________________                              </a:t>
            </a:r>
            <a:r>
              <a:rPr lang="fr-FR" dirty="0"/>
              <a:t>_________________</a:t>
            </a:r>
          </a:p>
          <a:p>
            <a:r>
              <a:rPr lang="fr-FR" dirty="0"/>
              <a:t>                           _________________                              _________________</a:t>
            </a:r>
          </a:p>
        </p:txBody>
      </p:sp>
    </p:spTree>
    <p:extLst>
      <p:ext uri="{BB962C8B-B14F-4D97-AF65-F5344CB8AC3E}">
        <p14:creationId xmlns:p14="http://schemas.microsoft.com/office/powerpoint/2010/main" val="2151447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Observez</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Si je </a:t>
            </a:r>
            <a:r>
              <a:rPr lang="en-US" u="sng" dirty="0" err="1"/>
              <a:t>suis</a:t>
            </a:r>
            <a:r>
              <a:rPr lang="en-US" dirty="0"/>
              <a:t> riche, </a:t>
            </a:r>
            <a:r>
              <a:rPr lang="en-US" dirty="0" err="1"/>
              <a:t>j’</a:t>
            </a:r>
            <a:r>
              <a:rPr lang="en-US" u="sng" dirty="0" err="1"/>
              <a:t>achèterai</a:t>
            </a:r>
            <a:r>
              <a:rPr lang="en-US" dirty="0"/>
              <a:t> </a:t>
            </a:r>
            <a:r>
              <a:rPr lang="en-US" dirty="0" err="1"/>
              <a:t>une</a:t>
            </a:r>
            <a:r>
              <a:rPr lang="en-US" dirty="0"/>
              <a:t> </a:t>
            </a:r>
            <a:r>
              <a:rPr lang="en-US" dirty="0" err="1"/>
              <a:t>grande</a:t>
            </a:r>
            <a:r>
              <a:rPr lang="en-US" dirty="0"/>
              <a:t> </a:t>
            </a:r>
            <a:r>
              <a:rPr lang="en-US" dirty="0" err="1" smtClean="0"/>
              <a:t>maison</a:t>
            </a:r>
            <a:r>
              <a:rPr lang="en-US" dirty="0" smtClean="0"/>
              <a:t>.</a:t>
            </a:r>
          </a:p>
          <a:p>
            <a:r>
              <a:rPr lang="en-US" dirty="0" smtClean="0"/>
              <a:t>Si </a:t>
            </a:r>
            <a:r>
              <a:rPr lang="en-US" dirty="0"/>
              <a:t>je </a:t>
            </a:r>
            <a:r>
              <a:rPr lang="en-US" u="sng" dirty="0"/>
              <a:t>voyage</a:t>
            </a:r>
            <a:r>
              <a:rPr lang="en-US" dirty="0"/>
              <a:t> </a:t>
            </a:r>
            <a:r>
              <a:rPr lang="en-US" dirty="0" err="1"/>
              <a:t>en</a:t>
            </a:r>
            <a:r>
              <a:rPr lang="en-US" dirty="0"/>
              <a:t> France, je </a:t>
            </a:r>
            <a:r>
              <a:rPr lang="en-US" u="sng" dirty="0" err="1"/>
              <a:t>parlerai</a:t>
            </a:r>
            <a:r>
              <a:rPr lang="en-US" dirty="0"/>
              <a:t> </a:t>
            </a:r>
            <a:r>
              <a:rPr lang="en-US" dirty="0" err="1" smtClean="0"/>
              <a:t>français</a:t>
            </a:r>
            <a:r>
              <a:rPr lang="en-US" dirty="0" smtClean="0"/>
              <a:t>.</a:t>
            </a:r>
          </a:p>
          <a:p>
            <a:r>
              <a:rPr lang="en-US" dirty="0" smtClean="0"/>
              <a:t>Si </a:t>
            </a:r>
            <a:r>
              <a:rPr lang="en-US" dirty="0" err="1"/>
              <a:t>j’</a:t>
            </a:r>
            <a:r>
              <a:rPr lang="en-US" u="sng" dirty="0" err="1"/>
              <a:t>étudie</a:t>
            </a:r>
            <a:r>
              <a:rPr lang="en-US" dirty="0"/>
              <a:t>, je </a:t>
            </a:r>
            <a:r>
              <a:rPr lang="en-US" u="sng" dirty="0" err="1"/>
              <a:t>ferai</a:t>
            </a:r>
            <a:r>
              <a:rPr lang="en-US" dirty="0"/>
              <a:t> du </a:t>
            </a:r>
            <a:r>
              <a:rPr lang="en-US" dirty="0" err="1"/>
              <a:t>progrès</a:t>
            </a:r>
            <a:r>
              <a:rPr lang="en-US" dirty="0"/>
              <a:t>.</a:t>
            </a:r>
          </a:p>
          <a:p>
            <a:endParaRPr lang="en-US" dirty="0"/>
          </a:p>
        </p:txBody>
      </p:sp>
    </p:spTree>
    <p:extLst>
      <p:ext uri="{BB962C8B-B14F-4D97-AF65-F5344CB8AC3E}">
        <p14:creationId xmlns:p14="http://schemas.microsoft.com/office/powerpoint/2010/main" val="8499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a:r>
              <a:rPr lang="en-US" altLang="en-US"/>
              <a:t>Si</a:t>
            </a:r>
          </a:p>
        </p:txBody>
      </p:sp>
      <p:sp>
        <p:nvSpPr>
          <p:cNvPr id="44035" name="Rectangle 3"/>
          <p:cNvSpPr>
            <a:spLocks noGrp="1" noChangeArrowheads="1"/>
          </p:cNvSpPr>
          <p:nvPr>
            <p:ph type="body" idx="1"/>
          </p:nvPr>
        </p:nvSpPr>
        <p:spPr>
          <a:xfrm>
            <a:off x="838200" y="1371601"/>
            <a:ext cx="9372600" cy="4754563"/>
          </a:xfrm>
        </p:spPr>
        <p:txBody>
          <a:bodyPr>
            <a:normAutofit/>
          </a:bodyPr>
          <a:lstStyle/>
          <a:p>
            <a:pPr>
              <a:buFontTx/>
              <a:buNone/>
            </a:pPr>
            <a:r>
              <a:rPr lang="en-US" altLang="en-US" dirty="0"/>
              <a:t>Avec </a:t>
            </a:r>
            <a:r>
              <a:rPr lang="en-US" altLang="en-US" b="1" dirty="0" err="1"/>
              <a:t>si</a:t>
            </a:r>
            <a:r>
              <a:rPr lang="en-US" altLang="en-US" dirty="0"/>
              <a:t> un </a:t>
            </a:r>
            <a:r>
              <a:rPr lang="en-US" altLang="en-US" dirty="0" err="1"/>
              <a:t>verbe</a:t>
            </a:r>
            <a:r>
              <a:rPr lang="en-US" altLang="en-US" dirty="0"/>
              <a:t> </a:t>
            </a:r>
            <a:r>
              <a:rPr lang="en-US" altLang="en-US" dirty="0" err="1"/>
              <a:t>est</a:t>
            </a:r>
            <a:r>
              <a:rPr lang="en-US" altLang="en-US" dirty="0"/>
              <a:t> au </a:t>
            </a:r>
            <a:r>
              <a:rPr lang="en-US" altLang="en-US" dirty="0" err="1"/>
              <a:t>présent</a:t>
            </a:r>
            <a:r>
              <a:rPr lang="en-US" altLang="en-US" dirty="0"/>
              <a:t> et </a:t>
            </a:r>
            <a:r>
              <a:rPr lang="en-US" altLang="en-US" dirty="0" err="1"/>
              <a:t>l’autre</a:t>
            </a:r>
            <a:r>
              <a:rPr lang="en-US" altLang="en-US" dirty="0"/>
              <a:t> au </a:t>
            </a:r>
            <a:r>
              <a:rPr lang="en-US" altLang="en-US" dirty="0" smtClean="0"/>
              <a:t>future simple! </a:t>
            </a:r>
            <a:endParaRPr lang="en-US" altLang="en-US" dirty="0"/>
          </a:p>
          <a:p>
            <a:pPr>
              <a:buFontTx/>
              <a:buNone/>
            </a:pPr>
            <a:endParaRPr lang="en-US" altLang="en-US" dirty="0"/>
          </a:p>
          <a:p>
            <a:pPr>
              <a:buFontTx/>
              <a:buNone/>
            </a:pPr>
            <a:r>
              <a:rPr lang="en-US" altLang="en-US" dirty="0" err="1"/>
              <a:t>Écrivez</a:t>
            </a:r>
            <a:r>
              <a:rPr lang="en-US" altLang="en-US" dirty="0"/>
              <a:t> un </a:t>
            </a:r>
            <a:r>
              <a:rPr lang="en-US" altLang="en-US" dirty="0" err="1"/>
              <a:t>exemple</a:t>
            </a:r>
            <a:r>
              <a:rPr lang="en-US" altLang="en-US" dirty="0"/>
              <a:t>:</a:t>
            </a:r>
          </a:p>
          <a:p>
            <a:pPr>
              <a:buFontTx/>
              <a:buNone/>
            </a:pPr>
            <a:endParaRPr lang="en-US" altLang="en-US" dirty="0"/>
          </a:p>
          <a:p>
            <a:pPr>
              <a:buFontTx/>
              <a:buNone/>
            </a:pPr>
            <a:r>
              <a:rPr lang="en-US" altLang="en-US" dirty="0"/>
              <a:t>If she </a:t>
            </a:r>
            <a:r>
              <a:rPr lang="en-US" altLang="en-US" u="sng" dirty="0"/>
              <a:t>finishes</a:t>
            </a:r>
            <a:r>
              <a:rPr lang="en-US" altLang="en-US" dirty="0"/>
              <a:t>, they </a:t>
            </a:r>
            <a:r>
              <a:rPr lang="en-US" altLang="en-US" u="sng" dirty="0"/>
              <a:t>will go</a:t>
            </a:r>
            <a:r>
              <a:rPr lang="en-US" altLang="en-US" dirty="0"/>
              <a:t> to the movies.</a:t>
            </a:r>
          </a:p>
          <a:p>
            <a:pPr>
              <a:buFontTx/>
              <a:buNone/>
            </a:pPr>
            <a:endParaRPr lang="en-US" altLang="en-US" dirty="0"/>
          </a:p>
          <a:p>
            <a:pPr>
              <a:buFontTx/>
              <a:buNone/>
            </a:pPr>
            <a:r>
              <a:rPr lang="en-US" altLang="en-US" dirty="0"/>
              <a:t>Si </a:t>
            </a:r>
            <a:r>
              <a:rPr lang="en-US" altLang="en-US" dirty="0" err="1"/>
              <a:t>elle</a:t>
            </a:r>
            <a:r>
              <a:rPr lang="en-US" altLang="en-US" dirty="0"/>
              <a:t> </a:t>
            </a:r>
            <a:r>
              <a:rPr lang="en-US" altLang="en-US" u="sng" dirty="0" err="1"/>
              <a:t>finit</a:t>
            </a:r>
            <a:r>
              <a:rPr lang="en-US" altLang="en-US" dirty="0"/>
              <a:t>, </a:t>
            </a:r>
            <a:r>
              <a:rPr lang="en-US" altLang="en-US" dirty="0" err="1"/>
              <a:t>ils</a:t>
            </a:r>
            <a:r>
              <a:rPr lang="en-US" altLang="en-US" dirty="0"/>
              <a:t> </a:t>
            </a:r>
            <a:r>
              <a:rPr lang="en-US" altLang="en-US" u="sng" dirty="0" err="1"/>
              <a:t>iront</a:t>
            </a:r>
            <a:r>
              <a:rPr lang="en-US" altLang="en-US" dirty="0"/>
              <a:t> au </a:t>
            </a:r>
            <a:r>
              <a:rPr lang="en-US" altLang="en-US" dirty="0" err="1"/>
              <a:t>cinéma</a:t>
            </a:r>
            <a:r>
              <a:rPr lang="en-US" altLang="en-US" dirty="0"/>
              <a:t>.</a:t>
            </a:r>
          </a:p>
          <a:p>
            <a:pPr>
              <a:buFontTx/>
              <a:buNone/>
            </a:pPr>
            <a:endParaRPr lang="en-US" altLang="en-US" dirty="0"/>
          </a:p>
          <a:p>
            <a:pPr>
              <a:buFontTx/>
              <a:buNone/>
            </a:pPr>
            <a:r>
              <a:rPr lang="en-US" altLang="en-US" dirty="0" err="1"/>
              <a:t>C’est</a:t>
            </a:r>
            <a:r>
              <a:rPr lang="en-US" altLang="en-US" dirty="0"/>
              <a:t> la </a:t>
            </a:r>
            <a:r>
              <a:rPr lang="en-US" altLang="en-US" dirty="0" err="1"/>
              <a:t>même</a:t>
            </a:r>
            <a:r>
              <a:rPr lang="en-US" altLang="en-US" dirty="0"/>
              <a:t> chose </a:t>
            </a:r>
            <a:r>
              <a:rPr lang="en-US" altLang="en-US" dirty="0" err="1"/>
              <a:t>en</a:t>
            </a:r>
            <a:r>
              <a:rPr lang="en-US" altLang="en-US" dirty="0"/>
              <a:t> </a:t>
            </a:r>
            <a:r>
              <a:rPr lang="en-US" altLang="en-US" dirty="0" err="1"/>
              <a:t>anglais</a:t>
            </a:r>
            <a:r>
              <a:rPr lang="en-US" altLang="en-US" dirty="0"/>
              <a:t> </a:t>
            </a:r>
            <a:r>
              <a:rPr lang="en-US" altLang="en-US" dirty="0">
                <a:sym typeface="Wingdings" panose="05000000000000000000" pitchFamily="2" charset="2"/>
              </a:rPr>
              <a:t></a:t>
            </a:r>
            <a:endParaRPr lang="en-US" altLang="en-US" dirty="0"/>
          </a:p>
          <a:p>
            <a:endParaRPr lang="en-US" altLang="en-US" dirty="0"/>
          </a:p>
        </p:txBody>
      </p:sp>
      <p:pic>
        <p:nvPicPr>
          <p:cNvPr id="44036" name="Picture 4" descr="MCj044172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905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1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2" dur="500"/>
                                        <p:tgtEl>
                                          <p:spTgt spid="440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17" dur="500"/>
                                        <p:tgtEl>
                                          <p:spTgt spid="4403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5">
                                            <p:txEl>
                                              <p:pRg st="6" end="6"/>
                                            </p:txEl>
                                          </p:spTgt>
                                        </p:tgtEl>
                                        <p:attrNameLst>
                                          <p:attrName>style.visibility</p:attrName>
                                        </p:attrNameLst>
                                      </p:cBhvr>
                                      <p:to>
                                        <p:strVal val="visible"/>
                                      </p:to>
                                    </p:set>
                                    <p:animEffect transition="in" filter="blinds(horizontal)">
                                      <p:cBhvr>
                                        <p:cTn id="22" dur="500"/>
                                        <p:tgtEl>
                                          <p:spTgt spid="4403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4035">
                                            <p:txEl>
                                              <p:pRg st="8" end="8"/>
                                            </p:txEl>
                                          </p:spTgt>
                                        </p:tgtEl>
                                        <p:attrNameLst>
                                          <p:attrName>style.visibility</p:attrName>
                                        </p:attrNameLst>
                                      </p:cBhvr>
                                      <p:to>
                                        <p:strVal val="visible"/>
                                      </p:to>
                                    </p:set>
                                    <p:animEffect transition="in" filter="blinds(horizontal)">
                                      <p:cBhvr>
                                        <p:cTn id="27" dur="500"/>
                                        <p:tgtEl>
                                          <p:spTgt spid="44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Les </a:t>
            </a:r>
            <a:r>
              <a:rPr lang="en-US" altLang="en-US" dirty="0" err="1" smtClean="0"/>
              <a:t>Tablettes</a:t>
            </a:r>
            <a:r>
              <a:rPr lang="en-US" altLang="en-US" dirty="0" smtClean="0"/>
              <a:t>!</a:t>
            </a:r>
          </a:p>
        </p:txBody>
      </p:sp>
      <p:sp>
        <p:nvSpPr>
          <p:cNvPr id="27651" name="Rectangle 3"/>
          <p:cNvSpPr>
            <a:spLocks noGrp="1" noChangeArrowheads="1"/>
          </p:cNvSpPr>
          <p:nvPr>
            <p:ph type="body" idx="1"/>
          </p:nvPr>
        </p:nvSpPr>
        <p:spPr/>
        <p:txBody>
          <a:bodyPr/>
          <a:lstStyle/>
          <a:p>
            <a:pPr eaLnBrk="1" hangingPunct="1">
              <a:buFontTx/>
              <a:buNone/>
            </a:pPr>
            <a:r>
              <a:rPr lang="en-US" altLang="en-US" dirty="0" smtClean="0"/>
              <a:t>Si  </a:t>
            </a:r>
            <a:r>
              <a:rPr lang="en-US" altLang="en-US" dirty="0" err="1" smtClean="0"/>
              <a:t>pr</a:t>
            </a:r>
            <a:r>
              <a:rPr lang="en-US" altLang="ja-JP" dirty="0" err="1" smtClean="0">
                <a:ea typeface="ＭＳ Ｐゴシック" panose="020B0600070205080204" pitchFamily="34" charset="-128"/>
              </a:rPr>
              <a:t>ésent</a:t>
            </a:r>
            <a:r>
              <a:rPr lang="en-US" altLang="ja-JP" dirty="0" smtClean="0">
                <a:ea typeface="ＭＳ Ｐゴシック" panose="020B0600070205080204" pitchFamily="34" charset="-128"/>
              </a:rPr>
              <a:t> &lt;-------&gt;  </a:t>
            </a:r>
            <a:r>
              <a:rPr lang="en-US" altLang="ja-JP" dirty="0" err="1" smtClean="0">
                <a:ea typeface="ＭＳ Ｐゴシック" panose="020B0600070205080204" pitchFamily="34" charset="-128"/>
              </a:rPr>
              <a:t>futur</a:t>
            </a:r>
            <a:r>
              <a:rPr lang="en-US" altLang="ja-JP" dirty="0" smtClean="0">
                <a:ea typeface="ＭＳ Ｐゴシック" panose="020B0600070205080204" pitchFamily="34" charset="-128"/>
              </a:rPr>
              <a:t> simple</a:t>
            </a:r>
            <a:endParaRPr lang="en-US" altLang="ja-JP" dirty="0">
              <a:ea typeface="ＭＳ Ｐゴシック" panose="020B0600070205080204" pitchFamily="34" charset="-128"/>
            </a:endParaRPr>
          </a:p>
          <a:p>
            <a:pPr eaLnBrk="1" hangingPunct="1">
              <a:buFontTx/>
              <a:buNone/>
            </a:pPr>
            <a:endParaRPr lang="en-US" altLang="en-US" sz="3200" dirty="0" smtClean="0">
              <a:ea typeface="ＭＳ Ｐゴシック" panose="020B0600070205080204" pitchFamily="34" charset="-128"/>
            </a:endParaRPr>
          </a:p>
          <a:p>
            <a:pPr eaLnBrk="1" hangingPunct="1">
              <a:buFontTx/>
              <a:buNone/>
            </a:pPr>
            <a:r>
              <a:rPr lang="en-US" altLang="en-US" sz="3200" dirty="0" smtClean="0"/>
              <a:t>If you </a:t>
            </a:r>
            <a:r>
              <a:rPr lang="en-US" altLang="en-US" sz="3200" u="sng" dirty="0" smtClean="0"/>
              <a:t>study</a:t>
            </a:r>
            <a:r>
              <a:rPr lang="en-US" altLang="en-US" sz="3200" dirty="0" smtClean="0"/>
              <a:t> well, your grades </a:t>
            </a:r>
            <a:r>
              <a:rPr lang="en-US" altLang="en-US" sz="3200" u="sng" dirty="0" smtClean="0"/>
              <a:t>will be </a:t>
            </a:r>
            <a:r>
              <a:rPr lang="en-US" altLang="en-US" sz="3200" dirty="0" smtClean="0"/>
              <a:t>good.</a:t>
            </a:r>
          </a:p>
          <a:p>
            <a:pPr eaLnBrk="1" hangingPunct="1">
              <a:buFontTx/>
              <a:buNone/>
            </a:pPr>
            <a:endParaRPr lang="en-US" altLang="en-US" sz="3200" dirty="0"/>
          </a:p>
          <a:p>
            <a:pPr eaLnBrk="1" hangingPunct="1">
              <a:buFontTx/>
              <a:buNone/>
            </a:pPr>
            <a:r>
              <a:rPr lang="en-US" altLang="en-US" sz="3200" dirty="0" smtClean="0"/>
              <a:t>Si </a:t>
            </a:r>
            <a:r>
              <a:rPr lang="en-US" altLang="en-US" sz="3200" dirty="0" err="1" smtClean="0"/>
              <a:t>tu</a:t>
            </a:r>
            <a:r>
              <a:rPr lang="en-US" altLang="en-US" sz="3200" dirty="0" smtClean="0"/>
              <a:t> </a:t>
            </a:r>
            <a:r>
              <a:rPr lang="en-US" altLang="ja-JP" sz="3200" u="sng" dirty="0" err="1" smtClean="0">
                <a:ea typeface="ＭＳ Ｐゴシック" panose="020B0600070205080204" pitchFamily="34" charset="-128"/>
              </a:rPr>
              <a:t>étudies</a:t>
            </a:r>
            <a:r>
              <a:rPr lang="en-US" altLang="ja-JP" sz="3200" dirty="0" smtClean="0">
                <a:ea typeface="ＭＳ Ｐゴシック" panose="020B0600070205080204" pitchFamily="34" charset="-128"/>
              </a:rPr>
              <a:t> </a:t>
            </a:r>
            <a:r>
              <a:rPr lang="en-US" altLang="ja-JP" sz="3200" dirty="0" err="1" smtClean="0">
                <a:ea typeface="ＭＳ Ｐゴシック" panose="020B0600070205080204" pitchFamily="34" charset="-128"/>
              </a:rPr>
              <a:t>bien</a:t>
            </a:r>
            <a:r>
              <a:rPr lang="en-US" altLang="ja-JP" sz="3200" dirty="0" smtClean="0">
                <a:ea typeface="ＭＳ Ｐゴシック" panose="020B0600070205080204" pitchFamily="34" charset="-128"/>
              </a:rPr>
              <a:t>, </a:t>
            </a:r>
            <a:r>
              <a:rPr lang="en-US" altLang="ja-JP" sz="3200" dirty="0" err="1" smtClean="0">
                <a:ea typeface="ＭＳ Ｐゴシック" panose="020B0600070205080204" pitchFamily="34" charset="-128"/>
              </a:rPr>
              <a:t>tes</a:t>
            </a:r>
            <a:r>
              <a:rPr lang="en-US" altLang="ja-JP" sz="3200" dirty="0" smtClean="0">
                <a:ea typeface="ＭＳ Ｐゴシック" panose="020B0600070205080204" pitchFamily="34" charset="-128"/>
              </a:rPr>
              <a:t> notes </a:t>
            </a:r>
            <a:r>
              <a:rPr lang="en-US" altLang="ja-JP" sz="3200" u="sng" dirty="0" err="1" smtClean="0">
                <a:ea typeface="ＭＳ Ｐゴシック" panose="020B0600070205080204" pitchFamily="34" charset="-128"/>
              </a:rPr>
              <a:t>seront</a:t>
            </a:r>
            <a:r>
              <a:rPr lang="en-US" altLang="ja-JP" sz="3200" dirty="0" smtClean="0">
                <a:ea typeface="ＭＳ Ｐゴシック" panose="020B0600070205080204" pitchFamily="34" charset="-128"/>
              </a:rPr>
              <a:t> </a:t>
            </a:r>
            <a:r>
              <a:rPr lang="en-US" altLang="ja-JP" sz="3200" dirty="0" err="1" smtClean="0">
                <a:ea typeface="ＭＳ Ｐゴシック" panose="020B0600070205080204" pitchFamily="34" charset="-128"/>
              </a:rPr>
              <a:t>bonnes</a:t>
            </a:r>
            <a:r>
              <a:rPr lang="en-US" altLang="ja-JP" sz="3200" dirty="0" smtClean="0">
                <a:ea typeface="ＭＳ Ｐゴシック" panose="020B0600070205080204" pitchFamily="34" charset="-128"/>
              </a:rPr>
              <a:t>.</a:t>
            </a:r>
            <a:endParaRPr lang="en-US" altLang="en-US" sz="3200" dirty="0" smtClean="0"/>
          </a:p>
        </p:txBody>
      </p:sp>
    </p:spTree>
    <p:extLst>
      <p:ext uri="{BB962C8B-B14F-4D97-AF65-F5344CB8AC3E}">
        <p14:creationId xmlns:p14="http://schemas.microsoft.com/office/powerpoint/2010/main" val="15135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57082" y="158750"/>
            <a:ext cx="6870700" cy="1600200"/>
          </a:xfrm>
        </p:spPr>
        <p:txBody>
          <a:bodyPr/>
          <a:lstStyle/>
          <a:p>
            <a:pPr eaLnBrk="1" hangingPunct="1"/>
            <a:r>
              <a:rPr lang="en-US" altLang="en-US" sz="5400" dirty="0"/>
              <a:t>ton tour…</a:t>
            </a:r>
            <a:endParaRPr lang="en-US" altLang="en-US" dirty="0" smtClean="0"/>
          </a:p>
        </p:txBody>
      </p:sp>
      <p:sp>
        <p:nvSpPr>
          <p:cNvPr id="29699" name="Rectangle 3"/>
          <p:cNvSpPr>
            <a:spLocks noGrp="1" noChangeArrowheads="1"/>
          </p:cNvSpPr>
          <p:nvPr>
            <p:ph type="body" idx="1"/>
          </p:nvPr>
        </p:nvSpPr>
        <p:spPr/>
        <p:txBody>
          <a:bodyPr/>
          <a:lstStyle/>
          <a:p>
            <a:pPr eaLnBrk="1" hangingPunct="1">
              <a:buFontTx/>
              <a:buNone/>
            </a:pPr>
            <a:r>
              <a:rPr lang="en-US" altLang="en-US" dirty="0" smtClean="0"/>
              <a:t>		Si  </a:t>
            </a:r>
            <a:r>
              <a:rPr lang="en-US" altLang="en-US" dirty="0" err="1" smtClean="0"/>
              <a:t>pr</a:t>
            </a:r>
            <a:r>
              <a:rPr lang="en-US" altLang="ja-JP" dirty="0" err="1" smtClean="0">
                <a:ea typeface="ＭＳ Ｐゴシック" panose="020B0600070205080204" pitchFamily="34" charset="-128"/>
              </a:rPr>
              <a:t>ésent</a:t>
            </a:r>
            <a:r>
              <a:rPr lang="en-US" altLang="ja-JP" dirty="0" smtClean="0">
                <a:ea typeface="ＭＳ Ｐゴシック" panose="020B0600070205080204" pitchFamily="34" charset="-128"/>
              </a:rPr>
              <a:t> &lt;-------&gt;  </a:t>
            </a:r>
            <a:r>
              <a:rPr lang="en-US" altLang="ja-JP" dirty="0" err="1" smtClean="0">
                <a:ea typeface="ＭＳ Ｐゴシック" panose="020B0600070205080204" pitchFamily="34" charset="-128"/>
              </a:rPr>
              <a:t>futur</a:t>
            </a:r>
            <a:endParaRPr lang="en-US" altLang="ja-JP" dirty="0" smtClean="0">
              <a:ea typeface="ＭＳ Ｐゴシック" panose="020B0600070205080204" pitchFamily="34" charset="-128"/>
            </a:endParaRPr>
          </a:p>
          <a:p>
            <a:pPr eaLnBrk="1" hangingPunct="1">
              <a:buFontTx/>
              <a:buNone/>
            </a:pPr>
            <a:endParaRPr lang="en-US" altLang="ja-JP" dirty="0">
              <a:ea typeface="ＭＳ Ｐゴシック" panose="020B0600070205080204" pitchFamily="34" charset="-128"/>
            </a:endParaRPr>
          </a:p>
          <a:p>
            <a:pPr eaLnBrk="1" hangingPunct="1">
              <a:buFontTx/>
              <a:buNone/>
            </a:pPr>
            <a:endParaRPr lang="en-US" altLang="en-US" dirty="0" smtClean="0"/>
          </a:p>
        </p:txBody>
      </p:sp>
      <p:sp>
        <p:nvSpPr>
          <p:cNvPr id="29700" name="Rectangle 5"/>
          <p:cNvSpPr>
            <a:spLocks noChangeArrowheads="1"/>
          </p:cNvSpPr>
          <p:nvPr/>
        </p:nvSpPr>
        <p:spPr bwMode="blackWhite">
          <a:xfrm>
            <a:off x="6769100" y="4452939"/>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3200"/>
          </a:p>
        </p:txBody>
      </p:sp>
      <p:sp>
        <p:nvSpPr>
          <p:cNvPr id="67590" name="Text Box 6"/>
          <p:cNvSpPr txBox="1">
            <a:spLocks noChangeArrowheads="1"/>
          </p:cNvSpPr>
          <p:nvPr/>
        </p:nvSpPr>
        <p:spPr bwMode="blackWhite">
          <a:xfrm>
            <a:off x="1657082" y="3921922"/>
            <a:ext cx="7277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Si </a:t>
            </a:r>
            <a:r>
              <a:rPr lang="en-US" altLang="en-US" sz="3200" dirty="0" err="1"/>
              <a:t>tu</a:t>
            </a:r>
            <a:r>
              <a:rPr lang="en-US" altLang="en-US" sz="3200" dirty="0"/>
              <a:t> </a:t>
            </a:r>
            <a:r>
              <a:rPr lang="en-US" altLang="en-US" sz="3200" u="sng" dirty="0"/>
              <a:t>as</a:t>
            </a:r>
            <a:r>
              <a:rPr lang="en-US" altLang="en-US" sz="3200" dirty="0"/>
              <a:t> le temps nous </a:t>
            </a:r>
            <a:r>
              <a:rPr lang="en-US" altLang="en-US" sz="3200" u="sng" dirty="0"/>
              <a:t>irons</a:t>
            </a:r>
            <a:r>
              <a:rPr lang="en-US" altLang="en-US" sz="3200" dirty="0"/>
              <a:t> au </a:t>
            </a:r>
            <a:r>
              <a:rPr lang="en-US" altLang="en-US" sz="3200" dirty="0" err="1"/>
              <a:t>cin</a:t>
            </a:r>
            <a:r>
              <a:rPr lang="en-US" altLang="ja-JP" sz="3200" dirty="0" err="1">
                <a:ea typeface="ＭＳ Ｐゴシック" panose="020B0600070205080204" pitchFamily="34" charset="-128"/>
              </a:rPr>
              <a:t>éma</a:t>
            </a:r>
            <a:r>
              <a:rPr lang="en-US" altLang="ja-JP" sz="3200" dirty="0">
                <a:ea typeface="ＭＳ Ｐゴシック" panose="020B0600070205080204" pitchFamily="34" charset="-128"/>
              </a:rPr>
              <a:t>.</a:t>
            </a:r>
            <a:endParaRPr lang="en-US" altLang="en-US" dirty="0"/>
          </a:p>
        </p:txBody>
      </p:sp>
      <p:sp>
        <p:nvSpPr>
          <p:cNvPr id="67592" name="Text Box 8"/>
          <p:cNvSpPr txBox="1">
            <a:spLocks noChangeArrowheads="1"/>
          </p:cNvSpPr>
          <p:nvPr/>
        </p:nvSpPr>
        <p:spPr bwMode="blackWhite">
          <a:xfrm>
            <a:off x="1657082" y="2728914"/>
            <a:ext cx="7570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a:t>If you </a:t>
            </a:r>
            <a:r>
              <a:rPr lang="en-US" altLang="en-US" sz="3200" u="sng" dirty="0"/>
              <a:t>have</a:t>
            </a:r>
            <a:r>
              <a:rPr lang="en-US" altLang="en-US" sz="3200" dirty="0"/>
              <a:t> time we </a:t>
            </a:r>
            <a:r>
              <a:rPr lang="en-US" altLang="en-US" sz="3200" u="sng" dirty="0"/>
              <a:t>will go </a:t>
            </a:r>
            <a:r>
              <a:rPr lang="en-US" altLang="en-US" sz="3200" dirty="0"/>
              <a:t>to the movies.</a:t>
            </a:r>
          </a:p>
        </p:txBody>
      </p:sp>
    </p:spTree>
    <p:extLst>
      <p:ext uri="{BB962C8B-B14F-4D97-AF65-F5344CB8AC3E}">
        <p14:creationId xmlns:p14="http://schemas.microsoft.com/office/powerpoint/2010/main" val="3147774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additive="base">
                                        <p:cTn id="7" dur="500" fill="hold"/>
                                        <p:tgtEl>
                                          <p:spTgt spid="67592"/>
                                        </p:tgtEl>
                                        <p:attrNameLst>
                                          <p:attrName>ppt_x</p:attrName>
                                        </p:attrNameLst>
                                      </p:cBhvr>
                                      <p:tavLst>
                                        <p:tav tm="0">
                                          <p:val>
                                            <p:strVal val="#ppt_x"/>
                                          </p:val>
                                        </p:tav>
                                        <p:tav tm="100000">
                                          <p:val>
                                            <p:strVal val="#ppt_x"/>
                                          </p:val>
                                        </p:tav>
                                      </p:tavLst>
                                    </p:anim>
                                    <p:anim calcmode="lin" valueType="num">
                                      <p:cBhvr additive="base">
                                        <p:cTn id="8"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7590"/>
                                        </p:tgtEl>
                                        <p:attrNameLst>
                                          <p:attrName>style.visibility</p:attrName>
                                        </p:attrNameLst>
                                      </p:cBhvr>
                                      <p:to>
                                        <p:strVal val="visible"/>
                                      </p:to>
                                    </p:set>
                                    <p:anim calcmode="lin" valueType="num">
                                      <p:cBhvr additive="base">
                                        <p:cTn id="13" dur="500" fill="hold"/>
                                        <p:tgtEl>
                                          <p:spTgt spid="67590"/>
                                        </p:tgtEl>
                                        <p:attrNameLst>
                                          <p:attrName>ppt_x</p:attrName>
                                        </p:attrNameLst>
                                      </p:cBhvr>
                                      <p:tavLst>
                                        <p:tav tm="0">
                                          <p:val>
                                            <p:strVal val="#ppt_x"/>
                                          </p:val>
                                        </p:tav>
                                        <p:tav tm="100000">
                                          <p:val>
                                            <p:strVal val="#ppt_x"/>
                                          </p:val>
                                        </p:tav>
                                      </p:tavLst>
                                    </p:anim>
                                    <p:anim calcmode="lin" valueType="num">
                                      <p:cBhvr additive="base">
                                        <p:cTn id="14" dur="500" fill="hold"/>
                                        <p:tgtEl>
                                          <p:spTgt spid="675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P spid="675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95718" y="42863"/>
            <a:ext cx="6870700" cy="1600200"/>
          </a:xfrm>
        </p:spPr>
        <p:txBody>
          <a:bodyPr/>
          <a:lstStyle/>
          <a:p>
            <a:pPr eaLnBrk="1" hangingPunct="1"/>
            <a:r>
              <a:rPr lang="en-US" altLang="en-US" sz="5400" dirty="0"/>
              <a:t>ton tour…</a:t>
            </a:r>
            <a:endParaRPr lang="en-US" altLang="en-US" dirty="0" smtClean="0"/>
          </a:p>
        </p:txBody>
      </p:sp>
      <p:sp>
        <p:nvSpPr>
          <p:cNvPr id="31747" name="Rectangle 3"/>
          <p:cNvSpPr>
            <a:spLocks noGrp="1" noChangeArrowheads="1"/>
          </p:cNvSpPr>
          <p:nvPr>
            <p:ph type="body" idx="1"/>
          </p:nvPr>
        </p:nvSpPr>
        <p:spPr/>
        <p:txBody>
          <a:bodyPr/>
          <a:lstStyle/>
          <a:p>
            <a:pPr eaLnBrk="1" hangingPunct="1">
              <a:buFontTx/>
              <a:buNone/>
            </a:pPr>
            <a:r>
              <a:rPr lang="en-US" altLang="en-US" dirty="0" smtClean="0"/>
              <a:t>		Si  </a:t>
            </a:r>
            <a:r>
              <a:rPr lang="en-US" altLang="en-US" dirty="0" err="1" smtClean="0"/>
              <a:t>pr</a:t>
            </a:r>
            <a:r>
              <a:rPr lang="en-US" altLang="ja-JP" dirty="0" err="1" smtClean="0">
                <a:ea typeface="ＭＳ Ｐゴシック" panose="020B0600070205080204" pitchFamily="34" charset="-128"/>
              </a:rPr>
              <a:t>ésent</a:t>
            </a:r>
            <a:r>
              <a:rPr lang="en-US" altLang="ja-JP" dirty="0" smtClean="0">
                <a:ea typeface="ＭＳ Ｐゴシック" panose="020B0600070205080204" pitchFamily="34" charset="-128"/>
              </a:rPr>
              <a:t> &lt;-------&gt;  </a:t>
            </a:r>
            <a:r>
              <a:rPr lang="en-US" altLang="ja-JP" dirty="0" err="1" smtClean="0">
                <a:ea typeface="ＭＳ Ｐゴシック" panose="020B0600070205080204" pitchFamily="34" charset="-128"/>
              </a:rPr>
              <a:t>futur</a:t>
            </a:r>
            <a:endParaRPr lang="en-US" altLang="ja-JP" dirty="0" smtClean="0">
              <a:ea typeface="ＭＳ Ｐゴシック" panose="020B0600070205080204" pitchFamily="34" charset="-128"/>
            </a:endParaRPr>
          </a:p>
          <a:p>
            <a:pPr eaLnBrk="1" hangingPunct="1">
              <a:buFontTx/>
              <a:buNone/>
            </a:pPr>
            <a:endParaRPr lang="en-US" altLang="ja-JP" dirty="0">
              <a:ea typeface="ＭＳ Ｐゴシック" panose="020B0600070205080204" pitchFamily="34" charset="-128"/>
            </a:endParaRPr>
          </a:p>
          <a:p>
            <a:pPr eaLnBrk="1" hangingPunct="1">
              <a:buFontTx/>
              <a:buNone/>
            </a:pPr>
            <a:endParaRPr lang="en-US" altLang="en-US" dirty="0" smtClean="0"/>
          </a:p>
        </p:txBody>
      </p:sp>
      <p:sp>
        <p:nvSpPr>
          <p:cNvPr id="31748" name="Rectangle 4"/>
          <p:cNvSpPr>
            <a:spLocks noChangeArrowheads="1"/>
          </p:cNvSpPr>
          <p:nvPr/>
        </p:nvSpPr>
        <p:spPr bwMode="blackWhite">
          <a:xfrm>
            <a:off x="6769100" y="4452939"/>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3200"/>
          </a:p>
        </p:txBody>
      </p:sp>
      <p:sp>
        <p:nvSpPr>
          <p:cNvPr id="68613" name="Text Box 5"/>
          <p:cNvSpPr txBox="1">
            <a:spLocks noChangeArrowheads="1"/>
          </p:cNvSpPr>
          <p:nvPr/>
        </p:nvSpPr>
        <p:spPr bwMode="blackWhite">
          <a:xfrm>
            <a:off x="1695718" y="4006592"/>
            <a:ext cx="4159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Si </a:t>
            </a:r>
            <a:r>
              <a:rPr lang="en-US" altLang="en-US" sz="3200" dirty="0" err="1"/>
              <a:t>tu</a:t>
            </a:r>
            <a:r>
              <a:rPr lang="en-US" altLang="en-US" sz="3200" dirty="0"/>
              <a:t> </a:t>
            </a:r>
            <a:r>
              <a:rPr lang="en-US" altLang="en-US" sz="3200" u="sng" dirty="0" err="1"/>
              <a:t>veux</a:t>
            </a:r>
            <a:r>
              <a:rPr lang="en-US" altLang="en-US" sz="3200" dirty="0"/>
              <a:t>, je </a:t>
            </a:r>
            <a:r>
              <a:rPr lang="en-US" altLang="en-US" sz="3200" u="sng" dirty="0" err="1"/>
              <a:t>t’aiderai</a:t>
            </a:r>
            <a:r>
              <a:rPr lang="en-US" altLang="ja-JP" sz="3200" dirty="0">
                <a:ea typeface="ＭＳ Ｐゴシック" panose="020B0600070205080204" pitchFamily="34" charset="-128"/>
              </a:rPr>
              <a:t>.</a:t>
            </a:r>
            <a:endParaRPr lang="en-US" altLang="en-US" dirty="0"/>
          </a:p>
        </p:txBody>
      </p:sp>
      <p:sp>
        <p:nvSpPr>
          <p:cNvPr id="68614" name="Text Box 6"/>
          <p:cNvSpPr txBox="1">
            <a:spLocks noChangeArrowheads="1"/>
          </p:cNvSpPr>
          <p:nvPr/>
        </p:nvSpPr>
        <p:spPr bwMode="blackWhite">
          <a:xfrm>
            <a:off x="1708150" y="2862261"/>
            <a:ext cx="492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a:t>If you </a:t>
            </a:r>
            <a:r>
              <a:rPr lang="en-US" altLang="en-US" sz="3200" u="sng" dirty="0"/>
              <a:t>want</a:t>
            </a:r>
            <a:r>
              <a:rPr lang="en-US" altLang="en-US" sz="3200" dirty="0"/>
              <a:t>, I </a:t>
            </a:r>
            <a:r>
              <a:rPr lang="en-US" altLang="en-US" sz="3200" u="sng" dirty="0"/>
              <a:t>will help </a:t>
            </a:r>
            <a:r>
              <a:rPr lang="en-US" altLang="en-US" sz="3200" dirty="0"/>
              <a:t>you.</a:t>
            </a:r>
          </a:p>
        </p:txBody>
      </p:sp>
    </p:spTree>
    <p:extLst>
      <p:ext uri="{BB962C8B-B14F-4D97-AF65-F5344CB8AC3E}">
        <p14:creationId xmlns:p14="http://schemas.microsoft.com/office/powerpoint/2010/main" val="441915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 calcmode="lin" valueType="num">
                                      <p:cBhvr additive="base">
                                        <p:cTn id="7" dur="500" fill="hold"/>
                                        <p:tgtEl>
                                          <p:spTgt spid="68614"/>
                                        </p:tgtEl>
                                        <p:attrNameLst>
                                          <p:attrName>ppt_x</p:attrName>
                                        </p:attrNameLst>
                                      </p:cBhvr>
                                      <p:tavLst>
                                        <p:tav tm="0">
                                          <p:val>
                                            <p:strVal val="#ppt_x"/>
                                          </p:val>
                                        </p:tav>
                                        <p:tav tm="100000">
                                          <p:val>
                                            <p:strVal val="#ppt_x"/>
                                          </p:val>
                                        </p:tav>
                                      </p:tavLst>
                                    </p:anim>
                                    <p:anim calcmode="lin" valueType="num">
                                      <p:cBhvr additive="base">
                                        <p:cTn id="8" dur="500" fill="hold"/>
                                        <p:tgtEl>
                                          <p:spTgt spid="686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8613"/>
                                        </p:tgtEl>
                                        <p:attrNameLst>
                                          <p:attrName>style.visibility</p:attrName>
                                        </p:attrNameLst>
                                      </p:cBhvr>
                                      <p:to>
                                        <p:strVal val="visible"/>
                                      </p:to>
                                    </p:set>
                                    <p:anim calcmode="lin" valueType="num">
                                      <p:cBhvr additive="base">
                                        <p:cTn id="13" dur="500" fill="hold"/>
                                        <p:tgtEl>
                                          <p:spTgt spid="68613"/>
                                        </p:tgtEl>
                                        <p:attrNameLst>
                                          <p:attrName>ppt_x</p:attrName>
                                        </p:attrNameLst>
                                      </p:cBhvr>
                                      <p:tavLst>
                                        <p:tav tm="0">
                                          <p:val>
                                            <p:strVal val="#ppt_x"/>
                                          </p:val>
                                        </p:tav>
                                        <p:tav tm="100000">
                                          <p:val>
                                            <p:strVal val="#ppt_x"/>
                                          </p:val>
                                        </p:tav>
                                      </p:tavLst>
                                    </p:anim>
                                    <p:anim calcmode="lin" valueType="num">
                                      <p:cBhvr additive="base">
                                        <p:cTn id="14" dur="500" fill="hold"/>
                                        <p:tgtEl>
                                          <p:spTgt spid="686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686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981</Words>
  <Application>Microsoft Office PowerPoint</Application>
  <PresentationFormat>Widescreen</PresentationFormat>
  <Paragraphs>241</Paragraphs>
  <Slides>36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Bookman Old Style</vt:lpstr>
      <vt:lpstr>Calibri</vt:lpstr>
      <vt:lpstr>Calibri Light</vt:lpstr>
      <vt:lpstr>Wingdings</vt:lpstr>
      <vt:lpstr>Office Theme</vt:lpstr>
      <vt:lpstr>4.2</vt:lpstr>
      <vt:lpstr>échauffement</vt:lpstr>
      <vt:lpstr>La Pratique -  le future simple ET le futur proche</vt:lpstr>
      <vt:lpstr>PowerPoint Presentation</vt:lpstr>
      <vt:lpstr>Observez!</vt:lpstr>
      <vt:lpstr>Si</vt:lpstr>
      <vt:lpstr>Les Tablettes!</vt:lpstr>
      <vt:lpstr>ton tour…</vt:lpstr>
      <vt:lpstr>ton tour…</vt:lpstr>
      <vt:lpstr>ton tour…</vt:lpstr>
      <vt:lpstr>Ton tour</vt:lpstr>
      <vt:lpstr>ton tour…</vt:lpstr>
      <vt:lpstr>Writing Prompt:  What will you do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la forme régulière</vt:lpstr>
      <vt:lpstr>MAIS il y des adjectifs irréguliers </vt:lpstr>
      <vt:lpstr> Pratiquons! Donnez la bonne forme de chaque adjectif suivant. Utilisez la seconde page de votre liste de vocabulaire comme resource. </vt:lpstr>
      <vt:lpstr>La pratique orale</vt:lpstr>
      <vt:lpstr>Explorons un peu!</vt:lpstr>
      <vt:lpstr>PowerPoint Presentation</vt:lpstr>
      <vt:lpstr>PowerPoint Presentation</vt:lpstr>
      <vt:lpstr>PowerPoint Presentation</vt:lpstr>
      <vt:lpstr>PowerPoint Presentation</vt:lpstr>
      <vt:lpstr>PowerPoint Presentation</vt:lpstr>
      <vt:lpstr>PowerPoint Presentation</vt:lpstr>
      <vt:lpstr>quand</vt:lpstr>
      <vt:lpstr>Life will bring you everything you desire!!</vt:lpstr>
    </vt:vector>
  </TitlesOfParts>
  <Company>American Fork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dc:title>
  <dc:creator>Rachel McFarland</dc:creator>
  <cp:lastModifiedBy>Rachel McFarland</cp:lastModifiedBy>
  <cp:revision>17</cp:revision>
  <dcterms:created xsi:type="dcterms:W3CDTF">2017-01-23T04:09:11Z</dcterms:created>
  <dcterms:modified xsi:type="dcterms:W3CDTF">2017-01-30T14:41:40Z</dcterms:modified>
</cp:coreProperties>
</file>