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6"/>
  </p:notesMasterIdLst>
  <p:sldIdLst>
    <p:sldId id="256" r:id="rId3"/>
    <p:sldId id="257" r:id="rId4"/>
    <p:sldId id="339" r:id="rId5"/>
    <p:sldId id="324" r:id="rId6"/>
    <p:sldId id="325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4" r:id="rId16"/>
    <p:sldId id="335" r:id="rId17"/>
    <p:sldId id="336" r:id="rId18"/>
    <p:sldId id="337" r:id="rId19"/>
    <p:sldId id="338" r:id="rId20"/>
    <p:sldId id="319" r:id="rId21"/>
    <p:sldId id="320" r:id="rId22"/>
    <p:sldId id="321" r:id="rId23"/>
    <p:sldId id="317" r:id="rId24"/>
    <p:sldId id="318" r:id="rId25"/>
    <p:sldId id="281" r:id="rId26"/>
    <p:sldId id="323" r:id="rId27"/>
    <p:sldId id="340" r:id="rId28"/>
    <p:sldId id="341" r:id="rId29"/>
    <p:sldId id="310" r:id="rId30"/>
    <p:sldId id="311" r:id="rId31"/>
    <p:sldId id="312" r:id="rId32"/>
    <p:sldId id="313" r:id="rId33"/>
    <p:sldId id="314" r:id="rId34"/>
    <p:sldId id="291" r:id="rId35"/>
    <p:sldId id="293" r:id="rId36"/>
    <p:sldId id="315" r:id="rId37"/>
    <p:sldId id="322" r:id="rId38"/>
    <p:sldId id="297" r:id="rId39"/>
    <p:sldId id="343" r:id="rId40"/>
    <p:sldId id="344" r:id="rId41"/>
    <p:sldId id="345" r:id="rId42"/>
    <p:sldId id="346" r:id="rId43"/>
    <p:sldId id="347" r:id="rId44"/>
    <p:sldId id="348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22F5F-F924-3A4C-A653-C2729FBF97CD}" type="datetimeFigureOut">
              <a:rPr lang="en-US" smtClean="0"/>
              <a:t>12/2/2016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58B51-3751-A542-B46E-92EA9597D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89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Activity?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16FEB17-90AF-4D51-A515-E6CC0AF41DC3}" type="slidenum">
              <a:rPr lang="en-US" altLang="en-US" smtClean="0"/>
              <a:pPr/>
              <a:t>40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75880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Ask questions for comprehension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F951D57-F833-4ED0-BAAD-73372498B737}" type="slidenum">
              <a:rPr lang="en-US" altLang="en-US" smtClean="0"/>
              <a:pPr/>
              <a:t>41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40712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Activity?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684F9DC-4E3E-48B0-8C23-C3126582C100}" type="slidenum">
              <a:rPr lang="en-US" altLang="en-US" smtClean="0"/>
              <a:pPr/>
              <a:t>42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88069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Activity?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D5E05D-DE89-48B7-B798-30D8507B11B0}" type="slidenum">
              <a:rPr lang="en-US" altLang="en-US" smtClean="0"/>
              <a:pPr/>
              <a:t>43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12325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FC64-1402-0942-A24F-4811CF9E50B2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2CA9-30D3-544B-ADED-D64A55FC41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FC64-1402-0942-A24F-4811CF9E50B2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2CA9-30D3-544B-ADED-D64A55FC41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FC64-1402-0942-A24F-4811CF9E50B2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2CA9-30D3-544B-ADED-D64A55FC41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C24CD-1D04-43B6-ACF5-E4572A30FCF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11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7B23B-9572-4F66-9CA4-BE4F6A1D82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216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0281B-43FF-4956-9054-5CE1D974D0C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418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4CA5C-4F23-4625-9B94-466A691F42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580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E64079-A859-4E33-AFAC-BBF9331F6D1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53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96286-B73D-44B5-99C0-C85DA04C45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61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6D58C-9A90-49AD-B707-9FE01D88D7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2666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DECA4-F3F3-48BA-9E6E-BCB6DF3B15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873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FC64-1402-0942-A24F-4811CF9E50B2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2CA9-30D3-544B-ADED-D64A55FC41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9B1C1-BF00-4C03-89F1-8E203DE4A33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37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4BE17-5BEA-42C8-9750-E05B791927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91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BD96E-11DF-4195-9671-1CA98DCA924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3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FC64-1402-0942-A24F-4811CF9E50B2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2CA9-30D3-544B-ADED-D64A55FC41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FC64-1402-0942-A24F-4811CF9E50B2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2CA9-30D3-544B-ADED-D64A55FC41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FC64-1402-0942-A24F-4811CF9E50B2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2CA9-30D3-544B-ADED-D64A55FC41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FC64-1402-0942-A24F-4811CF9E50B2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2CA9-30D3-544B-ADED-D64A55FC41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FC64-1402-0942-A24F-4811CF9E50B2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2CA9-30D3-544B-ADED-D64A55FC41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FC64-1402-0942-A24F-4811CF9E50B2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2CA9-30D3-544B-ADED-D64A55FC41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DFC64-1402-0942-A24F-4811CF9E50B2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2CA9-30D3-544B-ADED-D64A55FC41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DFC64-1402-0942-A24F-4811CF9E50B2}" type="datetimeFigureOut">
              <a:rPr lang="en-US" smtClean="0"/>
              <a:pPr/>
              <a:t>12/2/2016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E2CA9-30D3-544B-ADED-D64A55FC41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44FF86E-D1A4-4EEE-BA59-4D400B3500E2}" type="slidenum">
              <a:rPr lang="en-US" altLang="en-US">
                <a:solidFill>
                  <a:srgbClr val="000000"/>
                </a:solidFill>
                <a:ea typeface="ＭＳ Ｐゴシック" pitchFamily="-1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ea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1461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3.jpe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8.png"/><Relationship Id="rId10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3.jpeg"/><Relationship Id="rId7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1.jpeg"/><Relationship Id="rId10" Type="http://schemas.openxmlformats.org/officeDocument/2006/relationships/image" Target="../media/image56.png"/><Relationship Id="rId4" Type="http://schemas.openxmlformats.org/officeDocument/2006/relationships/image" Target="../media/image35.jpeg"/><Relationship Id="rId9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eg"/><Relationship Id="rId5" Type="http://schemas.openxmlformats.org/officeDocument/2006/relationships/image" Target="../media/image33.jpeg"/><Relationship Id="rId4" Type="http://schemas.openxmlformats.org/officeDocument/2006/relationships/image" Target="../media/image49.jpeg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eg"/><Relationship Id="rId5" Type="http://schemas.openxmlformats.org/officeDocument/2006/relationships/image" Target="../media/image33.jpeg"/><Relationship Id="rId4" Type="http://schemas.openxmlformats.org/officeDocument/2006/relationships/image" Target="../media/image49.jpeg"/><Relationship Id="rId9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Day 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 can talk about where I do things and why.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_____ </a:t>
            </a:r>
            <a:r>
              <a:rPr lang="en-US" dirty="0" err="1" smtClean="0"/>
              <a:t>parc</a:t>
            </a:r>
            <a:endParaRPr lang="en-US" dirty="0"/>
          </a:p>
        </p:txBody>
      </p:sp>
      <p:pic>
        <p:nvPicPr>
          <p:cNvPr id="5" name="Content Placeholder 4" descr="park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6047" b="-26047"/>
          <a:stretch>
            <a:fillRect/>
          </a:stretch>
        </p:blipFill>
        <p:spPr/>
      </p:pic>
      <p:pic>
        <p:nvPicPr>
          <p:cNvPr id="6" name="Content Placeholder 5" descr="park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7474" b="-17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6200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_____ restaurant / _____ fast-food</a:t>
            </a:r>
            <a:endParaRPr lang="en-US" dirty="0"/>
          </a:p>
        </p:txBody>
      </p:sp>
      <p:pic>
        <p:nvPicPr>
          <p:cNvPr id="5" name="Content Placeholder 4" descr="restaurant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93238" b="-93238"/>
          <a:stretch>
            <a:fillRect/>
          </a:stretch>
        </p:blipFill>
        <p:spPr/>
      </p:pic>
      <p:pic>
        <p:nvPicPr>
          <p:cNvPr id="6" name="Content Placeholder 5" descr="restaurant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5456" b="-154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048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_____ </a:t>
            </a:r>
            <a:r>
              <a:rPr lang="en-US" dirty="0" err="1" smtClean="0"/>
              <a:t>école</a:t>
            </a:r>
            <a:r>
              <a:rPr lang="en-US" dirty="0" smtClean="0"/>
              <a:t> (</a:t>
            </a:r>
            <a:r>
              <a:rPr lang="en-US" dirty="0" err="1" smtClean="0"/>
              <a:t>maternelle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Content Placeholder 4" descr="ecole 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53846" r="-538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175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_____ </a:t>
            </a:r>
            <a:r>
              <a:rPr lang="en-US" dirty="0" err="1" smtClean="0"/>
              <a:t>collège</a:t>
            </a:r>
            <a:r>
              <a:rPr lang="en-US" dirty="0" smtClean="0"/>
              <a:t> / _____ </a:t>
            </a:r>
            <a:r>
              <a:rPr lang="en-US" dirty="0" err="1" smtClean="0"/>
              <a:t>lycée</a:t>
            </a:r>
            <a:endParaRPr lang="en-US" dirty="0"/>
          </a:p>
        </p:txBody>
      </p:sp>
      <p:pic>
        <p:nvPicPr>
          <p:cNvPr id="5" name="Content Placeholder 4" descr="ecole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3378" b="-23378"/>
          <a:stretch>
            <a:fillRect/>
          </a:stretch>
        </p:blipFill>
        <p:spPr/>
      </p:pic>
      <p:pic>
        <p:nvPicPr>
          <p:cNvPr id="6" name="Content Placeholder 5" descr="ecole 3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7474" b="-17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76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_____ </a:t>
            </a:r>
            <a:r>
              <a:rPr lang="en-US" dirty="0" err="1" smtClean="0"/>
              <a:t>plage</a:t>
            </a:r>
            <a:r>
              <a:rPr lang="en-US" dirty="0" smtClean="0"/>
              <a:t> / _____ piscine</a:t>
            </a:r>
            <a:endParaRPr lang="en-US" dirty="0"/>
          </a:p>
        </p:txBody>
      </p:sp>
      <p:pic>
        <p:nvPicPr>
          <p:cNvPr id="5" name="Content Placeholder 4" descr="plage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9965" b="-39965"/>
          <a:stretch>
            <a:fillRect/>
          </a:stretch>
        </p:blipFill>
        <p:spPr/>
      </p:pic>
      <p:pic>
        <p:nvPicPr>
          <p:cNvPr id="6" name="Content Placeholder 5" descr="pool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7474" b="-17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142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_____ </a:t>
            </a:r>
            <a:r>
              <a:rPr lang="en-US" dirty="0" err="1" smtClean="0"/>
              <a:t>église</a:t>
            </a:r>
            <a:endParaRPr lang="en-US" dirty="0"/>
          </a:p>
        </p:txBody>
      </p:sp>
      <p:pic>
        <p:nvPicPr>
          <p:cNvPr id="5" name="Content Placeholder 4" descr="church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4696" b="-34696"/>
          <a:stretch>
            <a:fillRect/>
          </a:stretch>
        </p:blipFill>
        <p:spPr/>
      </p:pic>
      <p:pic>
        <p:nvPicPr>
          <p:cNvPr id="6" name="Content Placeholder 5" descr="church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7474" b="-17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478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_____ </a:t>
            </a:r>
            <a:r>
              <a:rPr lang="en-US" dirty="0" err="1" smtClean="0"/>
              <a:t>quartier</a:t>
            </a:r>
            <a:endParaRPr lang="en-US" dirty="0"/>
          </a:p>
        </p:txBody>
      </p:sp>
      <p:pic>
        <p:nvPicPr>
          <p:cNvPr id="5" name="Content Placeholder 4" descr="neighborhood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54721" b="-54721"/>
          <a:stretch>
            <a:fillRect/>
          </a:stretch>
        </p:blipFill>
        <p:spPr/>
      </p:pic>
      <p:pic>
        <p:nvPicPr>
          <p:cNvPr id="6" name="Content Placeholder 5" descr="neighborhood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7579" b="-175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9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_____ café</a:t>
            </a:r>
            <a:endParaRPr lang="en-US" dirty="0"/>
          </a:p>
        </p:txBody>
      </p:sp>
      <p:pic>
        <p:nvPicPr>
          <p:cNvPr id="5" name="Content Placeholder 4" descr="cafe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5870" b="-25870"/>
          <a:stretch>
            <a:fillRect/>
          </a:stretch>
        </p:blipFill>
        <p:spPr/>
      </p:pic>
      <p:pic>
        <p:nvPicPr>
          <p:cNvPr id="6" name="Content Placeholder 5" descr="cafe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7474" b="-17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124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_____ </a:t>
            </a:r>
            <a:r>
              <a:rPr lang="en-US" dirty="0" err="1" smtClean="0"/>
              <a:t>bibliothèque</a:t>
            </a:r>
            <a:endParaRPr lang="en-US" dirty="0"/>
          </a:p>
        </p:txBody>
      </p:sp>
      <p:pic>
        <p:nvPicPr>
          <p:cNvPr id="5" name="Content Placeholder 4" descr=" library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5908" b="-25908"/>
          <a:stretch>
            <a:fillRect/>
          </a:stretch>
        </p:blipFill>
        <p:spPr/>
      </p:pic>
      <p:pic>
        <p:nvPicPr>
          <p:cNvPr id="6" name="Content Placeholder 5" descr="library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5490" b="-154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7810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26" y="-77688"/>
            <a:ext cx="50311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spc="5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Où</a:t>
            </a:r>
            <a:r>
              <a:rPr lang="en-US" sz="4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 </a:t>
            </a:r>
            <a:r>
              <a:rPr lang="en-US" sz="4000" b="1" spc="50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veux-tu</a:t>
            </a:r>
            <a:r>
              <a:rPr lang="en-US" sz="4000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 </a:t>
            </a:r>
            <a:r>
              <a:rPr lang="en-US" sz="4000" b="1" spc="50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aller</a:t>
            </a:r>
            <a:r>
              <a:rPr lang="en-US" sz="4000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?</a:t>
            </a:r>
            <a:endParaRPr lang="en-US" sz="40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" pitchFamily="-65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34378" y="203538"/>
            <a:ext cx="3778599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Je </a:t>
            </a:r>
            <a:r>
              <a:rPr lang="en-US" sz="4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veux</a:t>
            </a:r>
            <a:r>
              <a:rPr lang="en-US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 </a:t>
            </a:r>
            <a:r>
              <a:rPr lang="en-US" sz="4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aller</a:t>
            </a:r>
            <a:r>
              <a:rPr lang="en-US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…</a:t>
            </a:r>
            <a:endParaRPr lang="en-US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-65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20066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209268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066800"/>
            <a:ext cx="16764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981200" y="1524000"/>
            <a:ext cx="269336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au</a:t>
            </a:r>
            <a:r>
              <a:rPr lang="en-U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collège</a:t>
            </a:r>
            <a:endParaRPr lang="en-US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-65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24474" y="1524000"/>
            <a:ext cx="269361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au</a:t>
            </a:r>
            <a:r>
              <a:rPr lang="en-US" sz="4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cinéma</a:t>
            </a:r>
            <a:endParaRPr lang="en-US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-65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314039"/>
            <a:ext cx="2133600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209268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542639"/>
            <a:ext cx="15240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481086" y="2847439"/>
            <a:ext cx="198053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à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 la </a:t>
            </a:r>
          </a:p>
          <a:p>
            <a:pPr algn="ctr">
              <a:defRPr/>
            </a:pPr>
            <a:r>
              <a:rPr lang="en-US" sz="4000" b="1" dirty="0" err="1">
                <a:ln w="1905"/>
                <a:solidFill>
                  <a:srgbClr val="FF6FC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cantine</a:t>
            </a:r>
            <a:endParaRPr lang="en-US" sz="4000" b="1" dirty="0">
              <a:ln w="1905"/>
              <a:solidFill>
                <a:srgbClr val="FF6FC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-65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35459" y="2618839"/>
            <a:ext cx="3236784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à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 la </a:t>
            </a:r>
          </a:p>
          <a:p>
            <a:pPr algn="ctr">
              <a:defRPr/>
            </a:pPr>
            <a:r>
              <a:rPr lang="en-US" sz="4000" b="1" dirty="0" err="1">
                <a:ln w="1905"/>
                <a:solidFill>
                  <a:srgbClr val="FF6FC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bibliothèque</a:t>
            </a:r>
            <a:endParaRPr lang="en-US" sz="4000" b="1" dirty="0">
              <a:ln w="1905"/>
              <a:solidFill>
                <a:srgbClr val="FF6FC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-65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28800" y="4827052"/>
            <a:ext cx="235192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à </a:t>
            </a: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l’</a:t>
            </a:r>
            <a:r>
              <a:rPr lang="en-US" sz="4000" b="1" dirty="0" err="1" smtClean="0">
                <a:ln w="1905"/>
                <a:solidFill>
                  <a:srgbClr val="FF6FC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église</a:t>
            </a:r>
            <a:endParaRPr lang="en-US" sz="4000" b="1" dirty="0">
              <a:ln w="1905"/>
              <a:solidFill>
                <a:srgbClr val="FF6FC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-65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25434" y="4903252"/>
            <a:ext cx="212269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à </a:t>
            </a:r>
            <a:r>
              <a:rPr lang="en-US" sz="40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l’</a:t>
            </a:r>
            <a:r>
              <a:rPr lang="en-US" sz="4000" b="1" dirty="0" err="1" smtClean="0">
                <a:ln w="1905"/>
                <a:solidFill>
                  <a:srgbClr val="7575D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hôtel</a:t>
            </a:r>
            <a:endParaRPr lang="en-US" sz="4000" b="1" dirty="0">
              <a:ln w="1905"/>
              <a:solidFill>
                <a:srgbClr val="7575D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-65" charset="0"/>
            </a:endParaRPr>
          </a:p>
        </p:txBody>
      </p:sp>
      <p:pic>
        <p:nvPicPr>
          <p:cNvPr id="18" name="Picture 7" descr="2177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4446052"/>
            <a:ext cx="14890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218027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9600" y="4369852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318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CLOCHETTE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 </a:t>
            </a:r>
            <a:r>
              <a:rPr lang="en-US" dirty="0" smtClean="0"/>
              <a:t>hate to go </a:t>
            </a:r>
            <a:r>
              <a:rPr lang="en-US" dirty="0" smtClean="0"/>
              <a:t>to school.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She </a:t>
            </a:r>
            <a:r>
              <a:rPr lang="en-US" dirty="0" smtClean="0"/>
              <a:t>likes to go </a:t>
            </a:r>
            <a:r>
              <a:rPr lang="en-US" dirty="0" smtClean="0"/>
              <a:t>to the pool.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He is at the junior high.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You are at the park.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 like to read at the library.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She </a:t>
            </a:r>
            <a:r>
              <a:rPr lang="en-US" dirty="0" smtClean="0"/>
              <a:t>prefers to listen at </a:t>
            </a:r>
            <a:r>
              <a:rPr lang="en-US" dirty="0" smtClean="0"/>
              <a:t>church.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Do you </a:t>
            </a:r>
            <a:r>
              <a:rPr lang="en-US" smtClean="0"/>
              <a:t>want to study </a:t>
            </a:r>
            <a:r>
              <a:rPr lang="en-US" dirty="0" smtClean="0"/>
              <a:t>at home?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899" y="94424"/>
            <a:ext cx="417133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spc="5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Où</a:t>
            </a:r>
            <a:r>
              <a:rPr lang="en-US" sz="4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 </a:t>
            </a:r>
            <a:r>
              <a:rPr lang="en-US" sz="4000" b="1" spc="50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veut-il</a:t>
            </a:r>
            <a:r>
              <a:rPr lang="en-US" sz="4000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 </a:t>
            </a:r>
            <a:r>
              <a:rPr lang="en-US" sz="4000" b="1" spc="50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aller</a:t>
            </a:r>
            <a:r>
              <a:rPr lang="en-US" sz="4000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?</a:t>
            </a:r>
            <a:endParaRPr lang="en-US" sz="40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" pitchFamily="-65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2859" y="3505200"/>
            <a:ext cx="205056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à 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la </a:t>
            </a:r>
            <a:r>
              <a:rPr lang="en-US" sz="32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plage</a:t>
            </a: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-65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95400"/>
            <a:ext cx="230505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209268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524000"/>
            <a:ext cx="838200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168775"/>
            <a:ext cx="327660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4217988"/>
            <a:ext cx="3581400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609600"/>
            <a:ext cx="3124200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1143000"/>
            <a:ext cx="2286000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3719056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05000" y="4648200"/>
            <a:ext cx="1509713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48400" y="4267200"/>
            <a:ext cx="11461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4191000" y="3657600"/>
            <a:ext cx="495300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au</a:t>
            </a:r>
            <a:r>
              <a:rPr lang="en-US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 </a:t>
            </a:r>
            <a:r>
              <a:rPr lang="en-US" sz="32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rendez-vous</a:t>
            </a: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-65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8668" y="914400"/>
            <a:ext cx="341471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à </a:t>
            </a:r>
            <a:r>
              <a:rPr lang="en-US" sz="32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la </a:t>
            </a:r>
            <a:r>
              <a:rPr lang="en-US" sz="32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bibliothèque</a:t>
            </a: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-65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29895" y="2371825"/>
            <a:ext cx="225574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au</a:t>
            </a:r>
            <a:r>
              <a:rPr lang="en-US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 </a:t>
            </a:r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concert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036236" y="77781"/>
            <a:ext cx="337945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Il </a:t>
            </a:r>
            <a:r>
              <a:rPr lang="en-US" sz="4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veut</a:t>
            </a:r>
            <a:r>
              <a:rPr lang="en-US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 </a:t>
            </a:r>
            <a:r>
              <a:rPr lang="en-US" sz="4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aller</a:t>
            </a:r>
            <a:r>
              <a:rPr lang="en-US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…</a:t>
            </a:r>
            <a:endParaRPr lang="en-US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4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48" y="203538"/>
            <a:ext cx="475482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spc="50" dirty="0" err="1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Où</a:t>
            </a:r>
            <a:r>
              <a:rPr lang="en-US" sz="40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 </a:t>
            </a:r>
            <a:r>
              <a:rPr lang="en-US" sz="4000" b="1" spc="50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veut-elle</a:t>
            </a:r>
            <a:r>
              <a:rPr lang="en-US" sz="4000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 </a:t>
            </a:r>
            <a:r>
              <a:rPr lang="en-US" sz="4000" b="1" spc="50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aller</a:t>
            </a:r>
            <a:r>
              <a:rPr lang="en-US" sz="4000" b="1" spc="50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Arial" pitchFamily="-65" charset="0"/>
              </a:rPr>
              <a:t>?</a:t>
            </a:r>
            <a:endParaRPr lang="en-US" sz="40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Arial" pitchFamily="-65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16002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209267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4191000"/>
            <a:ext cx="16764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206633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16764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218027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4191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96118" y="1219200"/>
            <a:ext cx="243848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au</a:t>
            </a:r>
            <a:r>
              <a:rPr lang="en-US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 </a:t>
            </a:r>
            <a:r>
              <a:rPr lang="en-US" sz="32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magasin</a:t>
            </a: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-65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8843" y="3657600"/>
            <a:ext cx="277992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au</a:t>
            </a:r>
            <a:r>
              <a:rPr lang="en-US" sz="32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 </a:t>
            </a:r>
            <a:r>
              <a:rPr lang="en-US" sz="32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restaurant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05530" y="1219200"/>
            <a:ext cx="268855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à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l’</a:t>
            </a:r>
            <a:r>
              <a:rPr lang="en-US" sz="32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université</a:t>
            </a: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-65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65026" y="3581400"/>
            <a:ext cx="173156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à </a:t>
            </a:r>
            <a:r>
              <a:rPr lang="en-US" sz="32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l</a:t>
            </a:r>
            <a:r>
              <a:rPr lang="en-US" sz="32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’hôtel</a:t>
            </a:r>
            <a:endParaRPr lang="en-US" sz="32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-65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20565" y="228362"/>
            <a:ext cx="400622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Elle </a:t>
            </a:r>
            <a:r>
              <a:rPr lang="en-US" sz="4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veut</a:t>
            </a:r>
            <a:r>
              <a:rPr lang="en-US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 </a:t>
            </a:r>
            <a:r>
              <a:rPr lang="en-US" sz="4000" b="1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aller</a:t>
            </a:r>
            <a:r>
              <a:rPr lang="en-US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-65" charset="0"/>
              </a:rPr>
              <a:t>…</a:t>
            </a:r>
            <a:endParaRPr lang="en-US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37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/>
          <p:cNvSpPr txBox="1">
            <a:spLocks noChangeArrowheads="1"/>
          </p:cNvSpPr>
          <p:nvPr/>
        </p:nvSpPr>
        <p:spPr bwMode="auto">
          <a:xfrm>
            <a:off x="381000" y="457200"/>
            <a:ext cx="77647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err="1" smtClean="0">
                <a:solidFill>
                  <a:srgbClr val="000000"/>
                </a:solidFill>
              </a:rPr>
              <a:t>Qu’</a:t>
            </a:r>
            <a:r>
              <a:rPr lang="en-US" altLang="ja-JP" sz="2800" dirty="0" err="1" smtClean="0">
                <a:solidFill>
                  <a:srgbClr val="000000"/>
                </a:solidFill>
              </a:rPr>
              <a:t>est-ce</a:t>
            </a:r>
            <a:r>
              <a:rPr lang="en-US" altLang="ja-JP" sz="2800" dirty="0" smtClean="0">
                <a:solidFill>
                  <a:srgbClr val="000000"/>
                </a:solidFill>
              </a:rPr>
              <a:t> que </a:t>
            </a:r>
            <a:r>
              <a:rPr lang="en-US" altLang="ja-JP" sz="2800" dirty="0" err="1" smtClean="0">
                <a:solidFill>
                  <a:srgbClr val="000000"/>
                </a:solidFill>
              </a:rPr>
              <a:t>tu</a:t>
            </a:r>
            <a:r>
              <a:rPr lang="en-US" altLang="ja-JP" sz="2800" dirty="0" smtClean="0">
                <a:solidFill>
                  <a:srgbClr val="000000"/>
                </a:solidFill>
              </a:rPr>
              <a:t> </a:t>
            </a:r>
            <a:r>
              <a:rPr lang="en-US" altLang="ja-JP" sz="2800" dirty="0" err="1" smtClean="0">
                <a:solidFill>
                  <a:srgbClr val="000000"/>
                </a:solidFill>
              </a:rPr>
              <a:t>préfères</a:t>
            </a:r>
            <a:r>
              <a:rPr lang="en-US" altLang="ja-JP" sz="2800" dirty="0" smtClean="0">
                <a:solidFill>
                  <a:srgbClr val="000000"/>
                </a:solidFill>
              </a:rPr>
              <a:t> faire </a:t>
            </a:r>
            <a:r>
              <a:rPr lang="en-US" altLang="ja-JP" sz="2800" dirty="0" smtClean="0">
                <a:solidFill>
                  <a:srgbClr val="FF0000"/>
                </a:solidFill>
              </a:rPr>
              <a:t>au / à la / à l’ </a:t>
            </a:r>
            <a:r>
              <a:rPr lang="en-US" altLang="ja-JP" sz="2800" dirty="0" smtClean="0"/>
              <a:t>…</a:t>
            </a:r>
            <a:r>
              <a:rPr lang="en-US" altLang="ja-JP" sz="2800" dirty="0" smtClean="0">
                <a:solidFill>
                  <a:srgbClr val="000000"/>
                </a:solidFill>
              </a:rPr>
              <a:t>?</a:t>
            </a:r>
            <a:endParaRPr lang="en-US" altLang="en-US" sz="2800" dirty="0" smtClean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7" y="4509590"/>
            <a:ext cx="15938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945" y="1835561"/>
            <a:ext cx="2003247" cy="24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189" y="990600"/>
            <a:ext cx="16986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412" y="1185788"/>
            <a:ext cx="1557337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371905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47481"/>
            <a:ext cx="2590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198545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37" y="1185788"/>
            <a:ext cx="20859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2228959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8" y="3022375"/>
            <a:ext cx="178911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2066333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50" y="2619091"/>
            <a:ext cx="16732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588" y="4576195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1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203804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684" y="2816466"/>
            <a:ext cx="2293938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209268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746" y="4671218"/>
            <a:ext cx="1676400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218027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043" y="927169"/>
            <a:ext cx="1789113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209268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44" y="822264"/>
            <a:ext cx="19129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043" y="4920456"/>
            <a:ext cx="172085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" descr="208455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520" y="2950108"/>
            <a:ext cx="160020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146" y="1015897"/>
            <a:ext cx="2387600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2092675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52" y="4829658"/>
            <a:ext cx="17526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50" y="2997169"/>
            <a:ext cx="1533525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extBox 16"/>
          <p:cNvSpPr txBox="1">
            <a:spLocks noChangeArrowheads="1"/>
          </p:cNvSpPr>
          <p:nvPr/>
        </p:nvSpPr>
        <p:spPr bwMode="auto">
          <a:xfrm>
            <a:off x="381000" y="152400"/>
            <a:ext cx="78256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err="1">
                <a:solidFill>
                  <a:srgbClr val="000000"/>
                </a:solidFill>
              </a:rPr>
              <a:t>Qu’</a:t>
            </a:r>
            <a:r>
              <a:rPr lang="en-US" altLang="ja-JP" sz="2800" dirty="0" err="1">
                <a:solidFill>
                  <a:srgbClr val="000000"/>
                </a:solidFill>
              </a:rPr>
              <a:t>est-ce</a:t>
            </a:r>
            <a:r>
              <a:rPr lang="en-US" altLang="ja-JP" sz="2800" dirty="0">
                <a:solidFill>
                  <a:srgbClr val="000000"/>
                </a:solidFill>
              </a:rPr>
              <a:t> que </a:t>
            </a:r>
            <a:r>
              <a:rPr lang="en-US" altLang="ja-JP" sz="2800" dirty="0" err="1">
                <a:solidFill>
                  <a:srgbClr val="000000"/>
                </a:solidFill>
              </a:rPr>
              <a:t>tu</a:t>
            </a:r>
            <a:r>
              <a:rPr lang="en-US" altLang="ja-JP" sz="2800" dirty="0">
                <a:solidFill>
                  <a:srgbClr val="000000"/>
                </a:solidFill>
              </a:rPr>
              <a:t> </a:t>
            </a:r>
            <a:r>
              <a:rPr lang="en-US" altLang="ja-JP" sz="2800" dirty="0" err="1">
                <a:solidFill>
                  <a:srgbClr val="000000"/>
                </a:solidFill>
              </a:rPr>
              <a:t>préfères</a:t>
            </a:r>
            <a:r>
              <a:rPr lang="en-US" altLang="ja-JP" sz="2800" dirty="0">
                <a:solidFill>
                  <a:srgbClr val="000000"/>
                </a:solidFill>
              </a:rPr>
              <a:t> faire </a:t>
            </a:r>
            <a:r>
              <a:rPr lang="en-US" altLang="ja-JP" sz="2800" dirty="0">
                <a:solidFill>
                  <a:srgbClr val="FF0000"/>
                </a:solidFill>
              </a:rPr>
              <a:t>au / à la / à l’ </a:t>
            </a:r>
            <a:r>
              <a:rPr lang="en-US" altLang="ja-JP" sz="2800" dirty="0"/>
              <a:t>…</a:t>
            </a:r>
            <a:r>
              <a:rPr lang="en-US" altLang="ja-JP" sz="2800" dirty="0">
                <a:solidFill>
                  <a:srgbClr val="000000"/>
                </a:solidFill>
              </a:rPr>
              <a:t>?</a:t>
            </a:r>
            <a:endParaRPr lang="en-US" alt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7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33400"/>
            <a:ext cx="3784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Content Placeholder 4" descr="neighborhood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721" b="-54721"/>
          <a:stretch>
            <a:fillRect/>
          </a:stretch>
        </p:blipFill>
        <p:spPr bwMode="auto">
          <a:xfrm>
            <a:off x="3810000" y="-762000"/>
            <a:ext cx="5029200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971800"/>
            <a:ext cx="48768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WordArt 2"/>
          <p:cNvSpPr>
            <a:spLocks noChangeArrowheads="1" noChangeShapeType="1" noTextEdit="1"/>
          </p:cNvSpPr>
          <p:nvPr/>
        </p:nvSpPr>
        <p:spPr bwMode="auto">
          <a:xfrm>
            <a:off x="304800" y="1600200"/>
            <a:ext cx="8610600" cy="3657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ＭＳ Ｐゴシック" pitchFamily="-1" charset="-128"/>
              </a:rPr>
              <a:t>Qu’est-ce qu’il y a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sz="3600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  <a:ea typeface="ＭＳ Ｐゴシック" pitchFamily="-1" charset="-128"/>
              </a:rPr>
              <a:t>dans…</a:t>
            </a:r>
            <a:endParaRPr lang="en-US" sz="3600" kern="1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  <a:ea typeface="ＭＳ Ｐゴシック" pitchFamily="-1" charset="-128"/>
            </a:endParaRPr>
          </a:p>
        </p:txBody>
      </p:sp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838200" y="23813"/>
            <a:ext cx="2489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smtClean="0">
                <a:solidFill>
                  <a:srgbClr val="FF0000"/>
                </a:solidFill>
              </a:rPr>
              <a:t>ta rue</a:t>
            </a:r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4038600" y="0"/>
            <a:ext cx="49037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smtClean="0">
                <a:solidFill>
                  <a:srgbClr val="FF0000"/>
                </a:solidFill>
              </a:rPr>
              <a:t>ton quartier</a:t>
            </a:r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3200400" y="2971800"/>
            <a:ext cx="28194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1pPr>
            <a:lvl2pPr marL="37931725" indent="-3747452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-1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600" b="1" smtClean="0">
                <a:solidFill>
                  <a:srgbClr val="FF0000"/>
                </a:solidFill>
              </a:rPr>
              <a:t>ta ville</a:t>
            </a:r>
          </a:p>
        </p:txBody>
      </p:sp>
    </p:spTree>
    <p:extLst>
      <p:ext uri="{BB962C8B-B14F-4D97-AF65-F5344CB8AC3E}">
        <p14:creationId xmlns:p14="http://schemas.microsoft.com/office/powerpoint/2010/main" val="229978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/>
      <p:bldP spid="15367" grpId="0"/>
      <p:bldP spid="1536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76200"/>
            <a:ext cx="8153400" cy="63401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latin typeface="Arial" charset="0"/>
                <a:ea typeface="ＭＳ Ｐゴシック" pitchFamily="-1" charset="-128"/>
              </a:rPr>
              <a:t>Répondez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avec un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partenaire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:</a:t>
            </a:r>
          </a:p>
          <a:p>
            <a:pPr eaLnBrk="1" hangingPunct="1">
              <a:defRPr/>
            </a:pPr>
            <a:endParaRPr lang="en-US" sz="3200" dirty="0">
              <a:latin typeface="Arial" charset="0"/>
              <a:ea typeface="ＭＳ Ｐゴシック" pitchFamily="-1" charset="-128"/>
            </a:endParaRPr>
          </a:p>
          <a:p>
            <a:pPr eaLnBrk="1" hangingPunct="1">
              <a:defRPr/>
            </a:pPr>
            <a:r>
              <a:rPr lang="en-US" sz="3200" dirty="0" err="1" smtClean="0">
                <a:latin typeface="Arial" charset="0"/>
                <a:ea typeface="ＭＳ Ｐゴシック" pitchFamily="-1" charset="-128"/>
              </a:rPr>
              <a:t>Qu’est-ce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qu’iI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y a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dans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ta rue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?</a:t>
            </a:r>
          </a:p>
          <a:p>
            <a:pPr eaLnBrk="1" hangingPunct="1">
              <a:defRPr/>
            </a:pPr>
            <a:endParaRPr lang="en-US" sz="3200" dirty="0">
              <a:latin typeface="Arial" charset="0"/>
              <a:ea typeface="ＭＳ Ｐゴシック" pitchFamily="-1" charset="-128"/>
            </a:endParaRP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latin typeface="Arial" charset="0"/>
                <a:ea typeface="ＭＳ Ｐゴシック" pitchFamily="-1" charset="-128"/>
              </a:rPr>
              <a:t>Dans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ma rue,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il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y a 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un/</a:t>
            </a:r>
            <a:r>
              <a:rPr lang="en-US" sz="3200" dirty="0" err="1" smtClean="0">
                <a:latin typeface="Arial" charset="0"/>
                <a:ea typeface="ＭＳ Ｐゴシック" pitchFamily="-1" charset="-128"/>
              </a:rPr>
              <a:t>une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 _____</a:t>
            </a: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endParaRPr lang="en-US" sz="3200" dirty="0" smtClean="0">
              <a:latin typeface="Arial" charset="0"/>
              <a:ea typeface="ＭＳ Ｐゴシック" pitchFamily="-1" charset="-128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3200" dirty="0" err="1" smtClean="0">
                <a:latin typeface="Arial" charset="0"/>
                <a:ea typeface="ＭＳ Ｐゴシック" pitchFamily="-1" charset="-128"/>
              </a:rPr>
              <a:t>J’aime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 _____ au / à la / à l’_____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Arial" charset="0"/>
              <a:ea typeface="ＭＳ Ｐゴシック" pitchFamily="-1" charset="-128"/>
            </a:endParaRPr>
          </a:p>
          <a:p>
            <a:pPr marL="742950" lvl="1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latin typeface="Arial" charset="0"/>
                <a:ea typeface="ＭＳ Ｐゴシック" pitchFamily="-1" charset="-128"/>
              </a:rPr>
              <a:t>Dans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ma rue,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il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n’y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a pas 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de _____</a:t>
            </a:r>
            <a:endParaRPr lang="en-US" sz="3200" dirty="0">
              <a:latin typeface="Arial" charset="0"/>
              <a:ea typeface="ＭＳ Ｐゴシック" pitchFamily="-1" charset="-128"/>
            </a:endParaRPr>
          </a:p>
          <a:p>
            <a:pPr eaLnBrk="1" hangingPunct="1">
              <a:defRPr/>
            </a:pPr>
            <a:endParaRPr lang="en-US" sz="3200" dirty="0">
              <a:latin typeface="Arial" charset="0"/>
              <a:ea typeface="ＭＳ Ｐゴシック" pitchFamily="-1" charset="-128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Arial" charset="0"/>
              <a:ea typeface="ＭＳ Ｐゴシック" pitchFamily="-1" charset="-128"/>
            </a:endParaRPr>
          </a:p>
          <a:p>
            <a:pPr eaLnBrk="1" hangingPunct="1">
              <a:defRPr/>
            </a:pPr>
            <a:endParaRPr lang="en-US" dirty="0">
              <a:latin typeface="Arial" charset="0"/>
              <a:ea typeface="ＭＳ Ｐゴシック" pitchFamily="-1" charset="-128"/>
            </a:endParaRPr>
          </a:p>
          <a:p>
            <a:pPr eaLnBrk="1" hangingPunct="1">
              <a:defRPr/>
            </a:pPr>
            <a:endParaRPr lang="en-US" dirty="0">
              <a:latin typeface="Arial" charset="0"/>
              <a:ea typeface="ＭＳ Ｐゴシック" pitchFamily="-1" charset="-128"/>
            </a:endParaRPr>
          </a:p>
          <a:p>
            <a:pPr eaLnBrk="1" hangingPunct="1">
              <a:defRPr/>
            </a:pPr>
            <a:endParaRPr lang="en-US" dirty="0">
              <a:latin typeface="Arial" charset="0"/>
              <a:ea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45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251" y="1413064"/>
            <a:ext cx="84479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 smtClean="0">
                <a:latin typeface="Arial" charset="0"/>
                <a:ea typeface="ＭＳ Ｐゴシック" pitchFamily="-1" charset="-128"/>
              </a:rPr>
              <a:t>Qu’est-ce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qu’iI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y a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dans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ton quartier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?</a:t>
            </a:r>
          </a:p>
          <a:p>
            <a:pPr>
              <a:defRPr/>
            </a:pPr>
            <a:endParaRPr lang="en-US" sz="3200" dirty="0">
              <a:latin typeface="Arial" charset="0"/>
              <a:ea typeface="ＭＳ Ｐゴシック" pitchFamily="-1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latin typeface="Arial" charset="0"/>
                <a:ea typeface="ＭＳ Ｐゴシック" pitchFamily="-1" charset="-128"/>
              </a:rPr>
              <a:t>Dans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mon quartier,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il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y a 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un/u _____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Arial" charset="0"/>
              <a:ea typeface="ＭＳ Ｐゴシック" pitchFamily="-1" charset="-128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latin typeface="Arial" charset="0"/>
                <a:ea typeface="ＭＳ Ｐゴシック" pitchFamily="-1" charset="-128"/>
              </a:rPr>
              <a:t>J’aime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_____ au / à la / à l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’_____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Arial" charset="0"/>
              <a:ea typeface="ＭＳ Ｐゴシック" pitchFamily="-1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latin typeface="Arial" charset="0"/>
                <a:ea typeface="ＭＳ Ｐゴシック" pitchFamily="-1" charset="-128"/>
              </a:rPr>
              <a:t>Dans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mon quartier,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il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n’y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a pas 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_____</a:t>
            </a:r>
            <a:endParaRPr lang="en-US" sz="3200" dirty="0">
              <a:latin typeface="Arial" charset="0"/>
              <a:ea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115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433" y="1413064"/>
            <a:ext cx="837972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 err="1" smtClean="0">
                <a:latin typeface="Arial" charset="0"/>
                <a:ea typeface="ＭＳ Ｐゴシック" pitchFamily="-1" charset="-128"/>
              </a:rPr>
              <a:t>Qu’est-ce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qu’iI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y a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dans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ta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ville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?</a:t>
            </a:r>
          </a:p>
          <a:p>
            <a:pPr>
              <a:defRPr/>
            </a:pPr>
            <a:endParaRPr lang="en-US" sz="3200" dirty="0">
              <a:latin typeface="Arial" charset="0"/>
              <a:ea typeface="ＭＳ Ｐゴシック" pitchFamily="-1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latin typeface="Arial" charset="0"/>
                <a:ea typeface="ＭＳ Ｐゴシック" pitchFamily="-1" charset="-128"/>
              </a:rPr>
              <a:t>Dans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ma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ville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,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il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y a 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un/</a:t>
            </a:r>
            <a:r>
              <a:rPr lang="en-US" sz="3200" dirty="0" err="1" smtClean="0">
                <a:latin typeface="Arial" charset="0"/>
                <a:ea typeface="ＭＳ Ｐゴシック" pitchFamily="-1" charset="-128"/>
              </a:rPr>
              <a:t>une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 _____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Arial" charset="0"/>
              <a:ea typeface="ＭＳ Ｐゴシック" pitchFamily="-1" charset="-128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latin typeface="Arial" charset="0"/>
                <a:ea typeface="ＭＳ Ｐゴシック" pitchFamily="-1" charset="-128"/>
              </a:rPr>
              <a:t>J’aime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_____ au / à la / à l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’_____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Arial" charset="0"/>
              <a:ea typeface="ＭＳ Ｐゴシック" pitchFamily="-1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latin typeface="Arial" charset="0"/>
                <a:ea typeface="ＭＳ Ｐゴシック" pitchFamily="-1" charset="-128"/>
              </a:rPr>
              <a:t>Dans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ma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ville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,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il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</a:t>
            </a:r>
            <a:r>
              <a:rPr lang="en-US" sz="3200" dirty="0" err="1">
                <a:latin typeface="Arial" charset="0"/>
                <a:ea typeface="ＭＳ Ｐゴシック" pitchFamily="-1" charset="-128"/>
              </a:rPr>
              <a:t>n’y</a:t>
            </a:r>
            <a:r>
              <a:rPr lang="en-US" sz="3200" dirty="0">
                <a:latin typeface="Arial" charset="0"/>
                <a:ea typeface="ＭＳ Ｐゴシック" pitchFamily="-1" charset="-128"/>
              </a:rPr>
              <a:t> a pas </a:t>
            </a:r>
            <a:r>
              <a:rPr lang="en-US" sz="3200" dirty="0" smtClean="0">
                <a:latin typeface="Arial" charset="0"/>
                <a:ea typeface="ＭＳ Ｐゴシック" pitchFamily="-1" charset="-128"/>
              </a:rPr>
              <a:t>______</a:t>
            </a:r>
          </a:p>
        </p:txBody>
      </p:sp>
    </p:spTree>
    <p:extLst>
      <p:ext uri="{BB962C8B-B14F-4D97-AF65-F5344CB8AC3E}">
        <p14:creationId xmlns:p14="http://schemas.microsoft.com/office/powerpoint/2010/main" val="116890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 txBox="1">
            <a:spLocks/>
          </p:cNvSpPr>
          <p:nvPr/>
        </p:nvSpPr>
        <p:spPr bwMode="auto">
          <a:xfrm>
            <a:off x="-533400" y="381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Où aimes-tu aller…?</a:t>
            </a:r>
          </a:p>
        </p:txBody>
      </p:sp>
      <p:pic>
        <p:nvPicPr>
          <p:cNvPr id="563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63788"/>
            <a:ext cx="2667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63788"/>
            <a:ext cx="3124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600200" y="98425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tx2"/>
                </a:solidFill>
              </a:rPr>
              <a:t>POURQUOI?</a:t>
            </a:r>
          </a:p>
        </p:txBody>
      </p:sp>
    </p:spTree>
    <p:extLst>
      <p:ext uri="{BB962C8B-B14F-4D97-AF65-F5344CB8AC3E}">
        <p14:creationId xmlns:p14="http://schemas.microsoft.com/office/powerpoint/2010/main" val="77661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 txBox="1">
            <a:spLocks/>
          </p:cNvSpPr>
          <p:nvPr/>
        </p:nvSpPr>
        <p:spPr bwMode="auto">
          <a:xfrm>
            <a:off x="-1143000" y="20955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Où aimes-tu aller…?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-685800" y="2068513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tx2"/>
                </a:solidFill>
              </a:rPr>
              <a:t>POURQUOI?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825500"/>
            <a:ext cx="15938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387475"/>
            <a:ext cx="4289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</a:rPr>
              <a:t>J’aime aller </a:t>
            </a:r>
            <a:r>
              <a:rPr lang="en-US" altLang="en-US">
                <a:solidFill>
                  <a:srgbClr val="FF0000"/>
                </a:solidFill>
              </a:rPr>
              <a:t>au</a:t>
            </a:r>
            <a:r>
              <a:rPr lang="en-US" altLang="en-US">
                <a:solidFill>
                  <a:srgbClr val="008000"/>
                </a:solidFill>
              </a:rPr>
              <a:t> concert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8138" y="3295650"/>
            <a:ext cx="8342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</a:rPr>
              <a:t>J’aime aller </a:t>
            </a:r>
            <a:r>
              <a:rPr lang="en-US" altLang="en-US">
                <a:solidFill>
                  <a:srgbClr val="FF0000"/>
                </a:solidFill>
              </a:rPr>
              <a:t>au</a:t>
            </a:r>
            <a:r>
              <a:rPr lang="en-US" altLang="en-US">
                <a:solidFill>
                  <a:srgbClr val="008000"/>
                </a:solidFill>
              </a:rPr>
              <a:t> concert pour écouter Tswizzle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4038600"/>
            <a:ext cx="6254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</a:rPr>
              <a:t>J’aime aller au concert parce que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</a:rPr>
              <a:t>je suis dynamique</a:t>
            </a:r>
          </a:p>
        </p:txBody>
      </p:sp>
    </p:spTree>
    <p:extLst>
      <p:ext uri="{BB962C8B-B14F-4D97-AF65-F5344CB8AC3E}">
        <p14:creationId xmlns:p14="http://schemas.microsoft.com/office/powerpoint/2010/main" val="38955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5373" y="1589964"/>
            <a:ext cx="4038600" cy="45259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au 		+</a:t>
            </a:r>
          </a:p>
          <a:p>
            <a:r>
              <a:rPr lang="en-US" sz="3200" dirty="0" smtClean="0"/>
              <a:t>à la 	+</a:t>
            </a:r>
          </a:p>
          <a:p>
            <a:r>
              <a:rPr lang="en-US" sz="3200" dirty="0" smtClean="0"/>
              <a:t>à l’ 	+</a:t>
            </a:r>
          </a:p>
          <a:p>
            <a:r>
              <a:rPr lang="en-US" sz="3200" dirty="0" smtClean="0"/>
              <a:t>aux 	+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 err="1" smtClean="0"/>
              <a:t>masculin</a:t>
            </a:r>
            <a:r>
              <a:rPr lang="en-US" sz="3200" dirty="0" smtClean="0"/>
              <a:t> </a:t>
            </a:r>
            <a:r>
              <a:rPr lang="en-US" sz="3200" dirty="0" err="1" smtClean="0"/>
              <a:t>singulier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 smtClean="0"/>
              <a:t>feminin</a:t>
            </a:r>
            <a:r>
              <a:rPr lang="en-US" sz="3200" dirty="0" smtClean="0"/>
              <a:t> </a:t>
            </a:r>
            <a:r>
              <a:rPr lang="en-US" sz="3200" dirty="0" err="1" smtClean="0"/>
              <a:t>singulier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 smtClean="0"/>
              <a:t>voyelle</a:t>
            </a:r>
            <a:r>
              <a:rPr lang="en-US" sz="3200" dirty="0" smtClean="0"/>
              <a:t> </a:t>
            </a:r>
            <a:r>
              <a:rPr lang="en-US" sz="3200" dirty="0" err="1" smtClean="0"/>
              <a:t>singulier</a:t>
            </a:r>
            <a:endParaRPr lang="en-US" sz="3200" dirty="0"/>
          </a:p>
          <a:p>
            <a:pPr marL="0" indent="0">
              <a:buNone/>
            </a:pPr>
            <a:r>
              <a:rPr lang="en-US" sz="3200" dirty="0" err="1" smtClean="0"/>
              <a:t>pluriel</a:t>
            </a:r>
            <a:endParaRPr lang="en-US" sz="3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6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 txBox="1">
            <a:spLocks/>
          </p:cNvSpPr>
          <p:nvPr/>
        </p:nvSpPr>
        <p:spPr bwMode="auto">
          <a:xfrm>
            <a:off x="-706438" y="269875"/>
            <a:ext cx="7772401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Où aimes-tu aller…?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-1055688" y="2692400"/>
            <a:ext cx="7772401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tx2"/>
                </a:solidFill>
              </a:rPr>
              <a:t>POURQUOI?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71600" y="1704975"/>
            <a:ext cx="3787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</a:rPr>
              <a:t>J’aime aller </a:t>
            </a:r>
            <a:r>
              <a:rPr lang="en-US" altLang="en-US">
                <a:solidFill>
                  <a:srgbClr val="FF0000"/>
                </a:solidFill>
              </a:rPr>
              <a:t>à l</a:t>
            </a:r>
            <a:r>
              <a:rPr lang="en-US" altLang="en-US">
                <a:solidFill>
                  <a:srgbClr val="008000"/>
                </a:solidFill>
              </a:rPr>
              <a:t>’hôtel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3933825"/>
            <a:ext cx="6091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</a:rPr>
              <a:t>J’aime aller </a:t>
            </a:r>
            <a:r>
              <a:rPr lang="en-US" altLang="en-US">
                <a:solidFill>
                  <a:srgbClr val="FF0000"/>
                </a:solidFill>
              </a:rPr>
              <a:t>à l</a:t>
            </a:r>
            <a:r>
              <a:rPr lang="en-US" altLang="en-US">
                <a:solidFill>
                  <a:srgbClr val="008000"/>
                </a:solidFill>
              </a:rPr>
              <a:t>’hôtel pour dormir.</a:t>
            </a:r>
          </a:p>
        </p:txBody>
      </p:sp>
      <p:pic>
        <p:nvPicPr>
          <p:cNvPr id="6" name="Picture 4" descr="218027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04800"/>
            <a:ext cx="26225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" y="4724400"/>
            <a:ext cx="8350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</a:rPr>
              <a:t>J’aime aller </a:t>
            </a:r>
            <a:r>
              <a:rPr lang="en-US" altLang="en-US">
                <a:solidFill>
                  <a:srgbClr val="FF0000"/>
                </a:solidFill>
              </a:rPr>
              <a:t>à l</a:t>
            </a:r>
            <a:r>
              <a:rPr lang="en-US" altLang="en-US">
                <a:solidFill>
                  <a:srgbClr val="008000"/>
                </a:solidFill>
              </a:rPr>
              <a:t>’hôtel parce que je suis fatigué</a:t>
            </a:r>
          </a:p>
        </p:txBody>
      </p:sp>
    </p:spTree>
    <p:extLst>
      <p:ext uri="{BB962C8B-B14F-4D97-AF65-F5344CB8AC3E}">
        <p14:creationId xmlns:p14="http://schemas.microsoft.com/office/powerpoint/2010/main" val="190313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 txBox="1">
            <a:spLocks/>
          </p:cNvSpPr>
          <p:nvPr/>
        </p:nvSpPr>
        <p:spPr bwMode="auto">
          <a:xfrm>
            <a:off x="-1143000" y="265113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Où aimes-tu aller…?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-588963" y="2646363"/>
            <a:ext cx="7772401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tx2"/>
                </a:solidFill>
              </a:rPr>
              <a:t>POURQUOI?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19200" y="1684338"/>
            <a:ext cx="4154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</a:rPr>
              <a:t>J’aime aller </a:t>
            </a:r>
            <a:r>
              <a:rPr lang="en-US" altLang="en-US">
                <a:solidFill>
                  <a:srgbClr val="FF0000"/>
                </a:solidFill>
              </a:rPr>
              <a:t>à la </a:t>
            </a:r>
            <a:r>
              <a:rPr lang="en-US" altLang="en-US">
                <a:solidFill>
                  <a:srgbClr val="008000"/>
                </a:solidFill>
              </a:rPr>
              <a:t>plage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42913" y="3968750"/>
            <a:ext cx="6262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</a:rPr>
              <a:t>J’aime aller </a:t>
            </a:r>
            <a:r>
              <a:rPr lang="en-US" altLang="en-US">
                <a:solidFill>
                  <a:srgbClr val="FF0000"/>
                </a:solidFill>
              </a:rPr>
              <a:t>à la </a:t>
            </a:r>
            <a:r>
              <a:rPr lang="en-US" altLang="en-US">
                <a:solidFill>
                  <a:srgbClr val="008000"/>
                </a:solidFill>
              </a:rPr>
              <a:t>plage pour nager</a:t>
            </a:r>
          </a:p>
        </p:txBody>
      </p:sp>
      <p:pic>
        <p:nvPicPr>
          <p:cNvPr id="6" name="Picture 9" descr="205856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1000"/>
            <a:ext cx="2716213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4724400"/>
            <a:ext cx="8374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</a:rPr>
              <a:t>J’aime aller </a:t>
            </a:r>
            <a:r>
              <a:rPr lang="en-US" altLang="en-US">
                <a:solidFill>
                  <a:srgbClr val="FF0000"/>
                </a:solidFill>
              </a:rPr>
              <a:t>à la </a:t>
            </a:r>
            <a:r>
              <a:rPr lang="en-US" altLang="en-US">
                <a:solidFill>
                  <a:srgbClr val="008000"/>
                </a:solidFill>
              </a:rPr>
              <a:t>plage parce que je suis riche</a:t>
            </a:r>
          </a:p>
        </p:txBody>
      </p:sp>
    </p:spTree>
    <p:extLst>
      <p:ext uri="{BB962C8B-B14F-4D97-AF65-F5344CB8AC3E}">
        <p14:creationId xmlns:p14="http://schemas.microsoft.com/office/powerpoint/2010/main" val="292353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 txBox="1">
            <a:spLocks/>
          </p:cNvSpPr>
          <p:nvPr/>
        </p:nvSpPr>
        <p:spPr bwMode="auto">
          <a:xfrm>
            <a:off x="-1143000" y="322263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Où aimes-tu aller…?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-762000" y="2205038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tx2"/>
                </a:solidFill>
              </a:rPr>
              <a:t>POURQUOI?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14400" y="1620838"/>
            <a:ext cx="39481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</a:rPr>
              <a:t>J’aime aller </a:t>
            </a:r>
            <a:r>
              <a:rPr lang="en-US" altLang="en-US">
                <a:solidFill>
                  <a:srgbClr val="FF0000"/>
                </a:solidFill>
              </a:rPr>
              <a:t>au</a:t>
            </a:r>
            <a:r>
              <a:rPr lang="en-US" altLang="en-US">
                <a:solidFill>
                  <a:srgbClr val="008000"/>
                </a:solidFill>
              </a:rPr>
              <a:t> stade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3459163"/>
            <a:ext cx="7712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</a:rPr>
              <a:t>J’aime aller </a:t>
            </a:r>
            <a:r>
              <a:rPr lang="en-US" altLang="en-US">
                <a:solidFill>
                  <a:srgbClr val="FF0000"/>
                </a:solidFill>
              </a:rPr>
              <a:t>au</a:t>
            </a:r>
            <a:r>
              <a:rPr lang="en-US" altLang="en-US">
                <a:solidFill>
                  <a:srgbClr val="008000"/>
                </a:solidFill>
              </a:rPr>
              <a:t> stade pour jouer un match</a:t>
            </a:r>
          </a:p>
        </p:txBody>
      </p:sp>
      <p:pic>
        <p:nvPicPr>
          <p:cNvPr id="6" name="Picture 7" descr="203804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73113"/>
            <a:ext cx="31162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33400" y="4267200"/>
            <a:ext cx="8416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8000"/>
                </a:solidFill>
              </a:rPr>
              <a:t>J’aime aller </a:t>
            </a:r>
            <a:r>
              <a:rPr lang="en-US" altLang="en-US">
                <a:solidFill>
                  <a:srgbClr val="FF0000"/>
                </a:solidFill>
              </a:rPr>
              <a:t>au</a:t>
            </a:r>
            <a:r>
              <a:rPr lang="en-US" altLang="en-US">
                <a:solidFill>
                  <a:srgbClr val="008000"/>
                </a:solidFill>
              </a:rPr>
              <a:t> stade parce que je suis sportif</a:t>
            </a:r>
          </a:p>
        </p:txBody>
      </p:sp>
    </p:spTree>
    <p:extLst>
      <p:ext uri="{BB962C8B-B14F-4D97-AF65-F5344CB8AC3E}">
        <p14:creationId xmlns:p14="http://schemas.microsoft.com/office/powerpoint/2010/main" val="212209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217146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1905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219006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33800"/>
            <a:ext cx="17033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091" y="228600"/>
            <a:ext cx="867256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Pourquoi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est-ce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qu’il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aime</a:t>
            </a:r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aller</a:t>
            </a:r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au match?</a:t>
            </a:r>
          </a:p>
        </p:txBody>
      </p:sp>
      <p:sp>
        <p:nvSpPr>
          <p:cNvPr id="5" name="Rectangle 4"/>
          <p:cNvSpPr/>
          <p:nvPr/>
        </p:nvSpPr>
        <p:spPr>
          <a:xfrm>
            <a:off x="109884" y="2895600"/>
            <a:ext cx="827822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</a:rPr>
              <a:t>Pourquoi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</a:rPr>
              <a:t> </a:t>
            </a: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</a:rPr>
              <a:t>est-ce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</a:rPr>
              <a:t> </a:t>
            </a: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</a:rPr>
              <a:t>qu’il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</a:rPr>
              <a:t> </a:t>
            </a:r>
            <a:r>
              <a:rPr lang="en-US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</a:rPr>
              <a:t>aime</a:t>
            </a:r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</a:rPr>
              <a:t> </a:t>
            </a:r>
            <a:r>
              <a:rPr lang="en-US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</a:rPr>
              <a:t>aller</a:t>
            </a:r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</a:rPr>
              <a:t> au 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</a:rPr>
              <a:t>café?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3803" y="1143000"/>
            <a:ext cx="64700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Il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aime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aller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au 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match pour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jouer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50800" algn="tl" rotWithShape="0">
                  <a:srgbClr val="000000"/>
                </a:outerShdw>
              </a:effectLst>
              <a:latin typeface="Arial" pitchFamily="-65" charset="0"/>
              <a:ea typeface="+mn-e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3803" y="1828800"/>
            <a:ext cx="6606296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Il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aime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aller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au 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match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parce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qu’il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est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sportif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-65" charset="0"/>
              <a:ea typeface="+mn-e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3267" y="3505200"/>
            <a:ext cx="656141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Il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aime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aller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au 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café pour 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manger</a:t>
            </a:r>
          </a:p>
        </p:txBody>
      </p:sp>
      <p:sp>
        <p:nvSpPr>
          <p:cNvPr id="9" name="Rectangle 8"/>
          <p:cNvSpPr/>
          <p:nvPr/>
        </p:nvSpPr>
        <p:spPr>
          <a:xfrm>
            <a:off x="2563267" y="4008566"/>
            <a:ext cx="6218369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Il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aime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aller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au café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parce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qu’il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</a:p>
          <a:p>
            <a:pPr algn="ctr">
              <a:defRPr/>
            </a:pP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aime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manger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-65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756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220903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16843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199635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581400"/>
            <a:ext cx="1525587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5873" y="241012"/>
            <a:ext cx="922079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Pourquoi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est-ce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qu’elle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aime</a:t>
            </a:r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aller</a:t>
            </a:r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à 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la </a:t>
            </a: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plage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832769" y="2831811"/>
            <a:ext cx="7394973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Pourquoi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est-ce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qu’il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aime</a:t>
            </a:r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aller</a:t>
            </a:r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à 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la </a:t>
            </a:r>
            <a:endParaRPr lang="en-US" sz="32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-65" charset="0"/>
              <a:ea typeface="+mn-ea"/>
            </a:endParaRPr>
          </a:p>
          <a:p>
            <a:pPr algn="ctr">
              <a:defRPr/>
            </a:pPr>
            <a:r>
              <a:rPr lang="en-US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bibliothèque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932154" y="3810000"/>
            <a:ext cx="719620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Il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aime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aller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à la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bibliothèque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pour…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3161657" y="4467254"/>
            <a:ext cx="5875326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Il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aime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aller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 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à 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la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bibliothèque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endParaRPr lang="en-US" sz="3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-65" charset="0"/>
              <a:ea typeface="+mn-ea"/>
            </a:endParaRPr>
          </a:p>
          <a:p>
            <a:pPr algn="ctr">
              <a:defRPr/>
            </a:pP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parce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qu’il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2581931" y="1143000"/>
            <a:ext cx="633378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Elle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aime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aller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à 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la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plage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pour…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3386196" y="1676400"/>
            <a:ext cx="5012911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Elle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aime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aller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 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à 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la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plage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endParaRPr lang="en-US" sz="32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pitchFamily="-65" charset="0"/>
              <a:ea typeface="+mn-ea"/>
            </a:endParaRPr>
          </a:p>
          <a:p>
            <a:pPr algn="ctr">
              <a:defRPr/>
            </a:pP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parce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qu’elle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7876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 txBox="1">
            <a:spLocks/>
          </p:cNvSpPr>
          <p:nvPr/>
        </p:nvSpPr>
        <p:spPr bwMode="auto">
          <a:xfrm>
            <a:off x="-1066800" y="-3810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Où aimes-tu aller…?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-1600200" y="3810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tx2"/>
                </a:solidFill>
              </a:rPr>
              <a:t>POURQUOI?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354013"/>
            <a:ext cx="16986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371905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4940300"/>
            <a:ext cx="2590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98545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128838"/>
            <a:ext cx="20859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209268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3076575"/>
            <a:ext cx="1676400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209268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132556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209267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4397375"/>
            <a:ext cx="17526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2228959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2613025"/>
            <a:ext cx="17478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1625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63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 txBox="1">
            <a:spLocks/>
          </p:cNvSpPr>
          <p:nvPr/>
        </p:nvSpPr>
        <p:spPr bwMode="auto">
          <a:xfrm>
            <a:off x="-1066800" y="-3810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Où aimes-tu aller…?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-1600200" y="3810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tx2"/>
                </a:solidFill>
              </a:rPr>
              <a:t>POURQUOI?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88" y="354013"/>
            <a:ext cx="16986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371905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200" y="4940300"/>
            <a:ext cx="25908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98545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128838"/>
            <a:ext cx="20859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209268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3" y="3076575"/>
            <a:ext cx="1676400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2092680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1325563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2092675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4397375"/>
            <a:ext cx="17526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2228959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2613025"/>
            <a:ext cx="17478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1625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99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204782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362200"/>
            <a:ext cx="13716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217194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1524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2871787"/>
            <a:ext cx="721223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Pourquoi</a:t>
            </a:r>
            <a:r>
              <a:rPr 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est-ce</a:t>
            </a:r>
            <a:r>
              <a:rPr 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qu’il</a:t>
            </a:r>
            <a:r>
              <a:rPr 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aime</a:t>
            </a: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6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aller</a:t>
            </a:r>
            <a:endParaRPr 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itchFamily="-65" charset="0"/>
              <a:ea typeface="+mn-ea"/>
            </a:endParaRPr>
          </a:p>
          <a:p>
            <a:pPr algn="ctr">
              <a:defRPr/>
            </a:pPr>
            <a:r>
              <a:rPr 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au centre commercial?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96263"/>
            <a:ext cx="832471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Pourquoi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est-ce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qu’il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aime</a:t>
            </a:r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aller</a:t>
            </a:r>
            <a:r>
              <a:rPr lang="en-US" sz="3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 au </a:t>
            </a:r>
            <a:r>
              <a:rPr lang="en-US" sz="32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parc</a:t>
            </a: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-65" charset="0"/>
                <a:ea typeface="+mn-ea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697" y="4220899"/>
            <a:ext cx="818044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Il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aime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aller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au centre commercial pour…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981574"/>
            <a:ext cx="931857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Il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aime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</a:rPr>
              <a:t>aller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au centre commercial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parce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qu’il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2674632" y="685800"/>
            <a:ext cx="542328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Il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aime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aller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au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parc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pour…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2181764" y="1600200"/>
            <a:ext cx="656141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Il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aime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aller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au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parc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parce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qu’il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65" charset="0"/>
                <a:ea typeface="+mn-ea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5010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-1219200" y="785813"/>
            <a:ext cx="8229600" cy="11430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La Martinique</a:t>
            </a:r>
          </a:p>
        </p:txBody>
      </p:sp>
      <p:pic>
        <p:nvPicPr>
          <p:cNvPr id="4710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2590800"/>
            <a:ext cx="4137025" cy="3048000"/>
          </a:xfrm>
        </p:spPr>
      </p:pic>
      <p:pic>
        <p:nvPicPr>
          <p:cNvPr id="4710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05000"/>
            <a:ext cx="30480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55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"/>
          <p:cNvSpPr txBox="1">
            <a:spLocks noChangeArrowheads="1"/>
          </p:cNvSpPr>
          <p:nvPr/>
        </p:nvSpPr>
        <p:spPr bwMode="auto">
          <a:xfrm>
            <a:off x="838200" y="457200"/>
            <a:ext cx="5006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Quelle est ton adresse</a:t>
            </a:r>
            <a:r>
              <a:rPr lang="en-US" altLang="en-US" sz="3600">
                <a:latin typeface="Times New Roman" panose="02020603050405020304" pitchFamily="18" charset="0"/>
              </a:rPr>
              <a:t>?</a:t>
            </a:r>
            <a:endParaRPr lang="en-US" altLang="en-US" sz="3600"/>
          </a:p>
        </p:txBody>
      </p:sp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1295400" y="1103313"/>
            <a:ext cx="62896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J</a:t>
            </a:r>
            <a:r>
              <a:rPr lang="ja-JP" altLang="en-US" sz="3600"/>
              <a:t>’</a:t>
            </a:r>
            <a:r>
              <a:rPr lang="en-US" altLang="ja-JP" sz="3600"/>
              <a:t>habite…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            32, avenue Racine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            14, rue LaFayette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            197, boulevard Wilson</a:t>
            </a:r>
          </a:p>
        </p:txBody>
      </p:sp>
    </p:spTree>
    <p:extLst>
      <p:ext uri="{BB962C8B-B14F-4D97-AF65-F5344CB8AC3E}">
        <p14:creationId xmlns:p14="http://schemas.microsoft.com/office/powerpoint/2010/main" val="159703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_____ concert</a:t>
            </a:r>
            <a:endParaRPr lang="en-US" dirty="0"/>
          </a:p>
        </p:txBody>
      </p:sp>
      <p:pic>
        <p:nvPicPr>
          <p:cNvPr id="4" name="Content Placeholder 3" descr="concert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5596" b="-25596"/>
          <a:stretch>
            <a:fillRect/>
          </a:stretch>
        </p:blipFill>
        <p:spPr/>
      </p:pic>
      <p:pic>
        <p:nvPicPr>
          <p:cNvPr id="7" name="Content Placeholder 6" descr="concert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1528" b="-215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5621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50091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pitchFamily="-1" charset="0"/>
                <a:ea typeface="+mn-ea"/>
              </a:rPr>
              <a:t>Cultural Note: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762000"/>
            <a:ext cx="8077200" cy="5632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Arial" pitchFamily="-1" charset="0"/>
                <a:ea typeface="+mn-ea"/>
              </a:rPr>
              <a:t>En France, les rues </a:t>
            </a:r>
            <a:r>
              <a:rPr lang="en-US" dirty="0" err="1">
                <a:latin typeface="Arial" pitchFamily="-1" charset="0"/>
                <a:ea typeface="+mn-ea"/>
              </a:rPr>
              <a:t>ont</a:t>
            </a:r>
            <a:r>
              <a:rPr lang="en-US" dirty="0">
                <a:latin typeface="Arial" pitchFamily="-1" charset="0"/>
                <a:ea typeface="+mn-ea"/>
              </a:rPr>
              <a:t> </a:t>
            </a:r>
            <a:r>
              <a:rPr lang="en-US" dirty="0" err="1">
                <a:latin typeface="Arial" pitchFamily="-1" charset="0"/>
                <a:ea typeface="+mn-ea"/>
              </a:rPr>
              <a:t>très</a:t>
            </a:r>
            <a:r>
              <a:rPr lang="en-US" dirty="0">
                <a:latin typeface="Arial" pitchFamily="-1" charset="0"/>
                <a:ea typeface="+mn-ea"/>
              </a:rPr>
              <a:t> </a:t>
            </a:r>
            <a:r>
              <a:rPr lang="en-US" dirty="0" err="1">
                <a:latin typeface="Arial" pitchFamily="-1" charset="0"/>
                <a:ea typeface="+mn-ea"/>
              </a:rPr>
              <a:t>souvent</a:t>
            </a:r>
            <a:r>
              <a:rPr lang="en-US" dirty="0">
                <a:latin typeface="Arial" pitchFamily="-1" charset="0"/>
                <a:ea typeface="+mn-ea"/>
              </a:rPr>
              <a:t> les </a:t>
            </a:r>
            <a:r>
              <a:rPr lang="en-US" dirty="0" err="1">
                <a:latin typeface="Arial" pitchFamily="-1" charset="0"/>
                <a:ea typeface="+mn-ea"/>
              </a:rPr>
              <a:t>noms</a:t>
            </a:r>
            <a:r>
              <a:rPr lang="en-US" dirty="0">
                <a:latin typeface="Arial" pitchFamily="-1" charset="0"/>
                <a:ea typeface="+mn-ea"/>
              </a:rPr>
              <a:t> </a:t>
            </a:r>
            <a:r>
              <a:rPr lang="en-US" dirty="0" err="1">
                <a:latin typeface="Arial" pitchFamily="-1" charset="0"/>
                <a:ea typeface="+mn-ea"/>
              </a:rPr>
              <a:t>célèbres</a:t>
            </a:r>
            <a:r>
              <a:rPr lang="en-US" dirty="0">
                <a:latin typeface="Arial" pitchFamily="-1" charset="0"/>
                <a:ea typeface="+mn-ea"/>
              </a:rPr>
              <a:t>, en </a:t>
            </a:r>
            <a:r>
              <a:rPr lang="en-US" dirty="0" err="1">
                <a:latin typeface="Arial" pitchFamily="-1" charset="0"/>
                <a:ea typeface="+mn-ea"/>
              </a:rPr>
              <a:t>particulier</a:t>
            </a:r>
            <a:r>
              <a:rPr lang="en-US" dirty="0">
                <a:latin typeface="Arial" pitchFamily="-1" charset="0"/>
                <a:ea typeface="+mn-ea"/>
              </a:rPr>
              <a:t> </a:t>
            </a:r>
            <a:r>
              <a:rPr lang="en-US" dirty="0" err="1">
                <a:latin typeface="Arial" pitchFamily="-1" charset="0"/>
                <a:ea typeface="+mn-ea"/>
              </a:rPr>
              <a:t>écrivains</a:t>
            </a:r>
            <a:r>
              <a:rPr lang="en-US" dirty="0">
                <a:latin typeface="Arial" pitchFamily="-1" charset="0"/>
                <a:ea typeface="+mn-ea"/>
              </a:rPr>
              <a:t>, artistes et </a:t>
            </a:r>
            <a:r>
              <a:rPr lang="en-US" dirty="0" err="1">
                <a:latin typeface="Arial" pitchFamily="-1" charset="0"/>
                <a:ea typeface="+mn-ea"/>
              </a:rPr>
              <a:t>personnalités</a:t>
            </a:r>
            <a:r>
              <a:rPr lang="en-US" dirty="0">
                <a:latin typeface="Arial" pitchFamily="-1" charset="0"/>
                <a:ea typeface="+mn-ea"/>
              </a:rPr>
              <a:t> </a:t>
            </a:r>
            <a:r>
              <a:rPr lang="en-US" dirty="0" err="1">
                <a:latin typeface="Arial" pitchFamily="-1" charset="0"/>
                <a:ea typeface="+mn-ea"/>
              </a:rPr>
              <a:t>politiques</a:t>
            </a:r>
            <a:r>
              <a:rPr lang="en-US" dirty="0">
                <a:latin typeface="Arial" pitchFamily="-1" charset="0"/>
                <a:ea typeface="+mn-ea"/>
              </a:rPr>
              <a:t>:</a:t>
            </a:r>
          </a:p>
          <a:p>
            <a:pPr eaLnBrk="1" hangingPunct="1">
              <a:defRPr/>
            </a:pPr>
            <a:endParaRPr lang="en-US" dirty="0">
              <a:latin typeface="Arial" pitchFamily="-1" charset="0"/>
              <a:ea typeface="+mn-ea"/>
            </a:endParaRPr>
          </a:p>
          <a:p>
            <a:pPr eaLnBrk="1" hangingPunct="1">
              <a:buFont typeface="Arial"/>
              <a:buChar char="•"/>
              <a:defRPr/>
            </a:pPr>
            <a:r>
              <a:rPr lang="en-US" dirty="0">
                <a:latin typeface="Arial" pitchFamily="-1" charset="0"/>
                <a:ea typeface="+mn-ea"/>
              </a:rPr>
              <a:t>Victor Hugo </a:t>
            </a:r>
            <a:r>
              <a:rPr lang="en-US" dirty="0" err="1">
                <a:latin typeface="Arial" pitchFamily="-1" charset="0"/>
                <a:ea typeface="+mn-ea"/>
              </a:rPr>
              <a:t>etait</a:t>
            </a:r>
            <a:r>
              <a:rPr lang="en-US" dirty="0">
                <a:latin typeface="Arial" pitchFamily="-1" charset="0"/>
                <a:ea typeface="+mn-ea"/>
              </a:rPr>
              <a:t> un </a:t>
            </a:r>
            <a:r>
              <a:rPr lang="en-US" dirty="0" err="1">
                <a:latin typeface="Arial" pitchFamily="-1" charset="0"/>
                <a:ea typeface="+mn-ea"/>
              </a:rPr>
              <a:t>très</a:t>
            </a:r>
            <a:r>
              <a:rPr lang="en-US" dirty="0">
                <a:latin typeface="Arial" pitchFamily="-1" charset="0"/>
                <a:ea typeface="+mn-ea"/>
              </a:rPr>
              <a:t> grand </a:t>
            </a:r>
            <a:r>
              <a:rPr lang="en-US" dirty="0" err="1">
                <a:latin typeface="Arial" pitchFamily="-1" charset="0"/>
                <a:ea typeface="+mn-ea"/>
              </a:rPr>
              <a:t>poète</a:t>
            </a:r>
            <a:r>
              <a:rPr lang="en-US" dirty="0">
                <a:latin typeface="Arial" pitchFamily="-1" charset="0"/>
                <a:ea typeface="+mn-ea"/>
              </a:rPr>
              <a:t>.  Il a </a:t>
            </a:r>
            <a:r>
              <a:rPr lang="en-US" dirty="0" err="1">
                <a:latin typeface="Arial" pitchFamily="-1" charset="0"/>
                <a:ea typeface="+mn-ea"/>
              </a:rPr>
              <a:t>aussi</a:t>
            </a:r>
            <a:r>
              <a:rPr lang="en-US" dirty="0">
                <a:latin typeface="Arial" pitchFamily="-1" charset="0"/>
                <a:ea typeface="+mn-ea"/>
              </a:rPr>
              <a:t> </a:t>
            </a:r>
            <a:r>
              <a:rPr lang="en-US" dirty="0" err="1">
                <a:latin typeface="Arial" pitchFamily="-1" charset="0"/>
                <a:ea typeface="+mn-ea"/>
              </a:rPr>
              <a:t>écrit</a:t>
            </a:r>
            <a:r>
              <a:rPr lang="en-US" dirty="0">
                <a:latin typeface="Arial" pitchFamily="-1" charset="0"/>
                <a:ea typeface="+mn-ea"/>
              </a:rPr>
              <a:t> </a:t>
            </a:r>
          </a:p>
          <a:p>
            <a:pPr eaLnBrk="1" hangingPunct="1">
              <a:defRPr/>
            </a:pPr>
            <a:r>
              <a:rPr lang="en-US" dirty="0">
                <a:latin typeface="Arial" pitchFamily="-1" charset="0"/>
                <a:ea typeface="+mn-ea"/>
              </a:rPr>
              <a:t>Les </a:t>
            </a:r>
            <a:r>
              <a:rPr lang="en-US" dirty="0" err="1">
                <a:latin typeface="Arial" pitchFamily="-1" charset="0"/>
                <a:ea typeface="+mn-ea"/>
              </a:rPr>
              <a:t>Misérables</a:t>
            </a:r>
            <a:r>
              <a:rPr lang="en-US" dirty="0">
                <a:latin typeface="Arial" pitchFamily="-1" charset="0"/>
                <a:ea typeface="+mn-ea"/>
              </a:rPr>
              <a:t> qui a </a:t>
            </a:r>
            <a:r>
              <a:rPr lang="en-US" dirty="0" err="1">
                <a:latin typeface="Arial" pitchFamily="-1" charset="0"/>
                <a:ea typeface="+mn-ea"/>
              </a:rPr>
              <a:t>inspiré</a:t>
            </a:r>
            <a:r>
              <a:rPr lang="en-US" dirty="0">
                <a:latin typeface="Arial" pitchFamily="-1" charset="0"/>
                <a:ea typeface="+mn-ea"/>
              </a:rPr>
              <a:t> </a:t>
            </a:r>
            <a:r>
              <a:rPr lang="en-US" dirty="0" err="1">
                <a:latin typeface="Arial" pitchFamily="-1" charset="0"/>
                <a:ea typeface="+mn-ea"/>
              </a:rPr>
              <a:t>une</a:t>
            </a:r>
            <a:r>
              <a:rPr lang="en-US" dirty="0">
                <a:latin typeface="Arial" pitchFamily="-1" charset="0"/>
                <a:ea typeface="+mn-ea"/>
              </a:rPr>
              <a:t> </a:t>
            </a:r>
            <a:r>
              <a:rPr lang="en-US" dirty="0" err="1">
                <a:latin typeface="Arial" pitchFamily="-1" charset="0"/>
                <a:ea typeface="+mn-ea"/>
              </a:rPr>
              <a:t>comédie</a:t>
            </a:r>
            <a:r>
              <a:rPr lang="en-US" dirty="0">
                <a:latin typeface="Arial" pitchFamily="-1" charset="0"/>
                <a:ea typeface="+mn-ea"/>
              </a:rPr>
              <a:t> musicale </a:t>
            </a:r>
          </a:p>
          <a:p>
            <a:pPr eaLnBrk="1" hangingPunct="1">
              <a:defRPr/>
            </a:pPr>
            <a:r>
              <a:rPr lang="en-US" dirty="0" err="1">
                <a:latin typeface="Arial" pitchFamily="-1" charset="0"/>
                <a:ea typeface="+mn-ea"/>
              </a:rPr>
              <a:t>moderne</a:t>
            </a:r>
            <a:r>
              <a:rPr lang="en-US" dirty="0">
                <a:latin typeface="Arial" pitchFamily="-1" charset="0"/>
                <a:ea typeface="+mn-ea"/>
              </a:rPr>
              <a:t>.</a:t>
            </a:r>
          </a:p>
          <a:p>
            <a:pPr eaLnBrk="1" hangingPunct="1">
              <a:defRPr/>
            </a:pPr>
            <a:endParaRPr lang="en-US" dirty="0">
              <a:latin typeface="Arial" pitchFamily="-1" charset="0"/>
              <a:ea typeface="+mn-ea"/>
            </a:endParaRPr>
          </a:p>
          <a:p>
            <a:pPr eaLnBrk="1" hangingPunct="1">
              <a:defRPr/>
            </a:pPr>
            <a:endParaRPr lang="en-US" dirty="0">
              <a:latin typeface="Arial" pitchFamily="-1" charset="0"/>
              <a:ea typeface="+mn-ea"/>
            </a:endParaRPr>
          </a:p>
          <a:p>
            <a:pPr eaLnBrk="1" hangingPunct="1">
              <a:defRPr/>
            </a:pPr>
            <a:endParaRPr lang="en-US" dirty="0">
              <a:latin typeface="Arial" pitchFamily="-1" charset="0"/>
              <a:ea typeface="+mn-ea"/>
            </a:endParaRPr>
          </a:p>
          <a:p>
            <a:pPr lvl="6" defTabSz="457200">
              <a:buFont typeface="Arial"/>
              <a:buChar char="•"/>
              <a:defRPr/>
            </a:pPr>
            <a:r>
              <a:rPr lang="en-US" dirty="0">
                <a:latin typeface="Arial" pitchFamily="-1" charset="0"/>
                <a:ea typeface="+mn-ea"/>
              </a:rPr>
              <a:t>La Fayette </a:t>
            </a:r>
            <a:r>
              <a:rPr lang="en-US" dirty="0" err="1">
                <a:latin typeface="Arial" pitchFamily="-1" charset="0"/>
                <a:ea typeface="+mn-ea"/>
              </a:rPr>
              <a:t>est</a:t>
            </a:r>
            <a:r>
              <a:rPr lang="en-US" dirty="0">
                <a:latin typeface="Arial" pitchFamily="-1" charset="0"/>
                <a:ea typeface="+mn-ea"/>
              </a:rPr>
              <a:t> un </a:t>
            </a:r>
            <a:r>
              <a:rPr lang="en-US" dirty="0" err="1">
                <a:latin typeface="Arial" pitchFamily="-1" charset="0"/>
                <a:ea typeface="+mn-ea"/>
              </a:rPr>
              <a:t>aristocrate</a:t>
            </a:r>
            <a:r>
              <a:rPr lang="en-US" dirty="0">
                <a:latin typeface="Arial" pitchFamily="-1" charset="0"/>
                <a:ea typeface="+mn-ea"/>
              </a:rPr>
              <a:t> </a:t>
            </a:r>
            <a:r>
              <a:rPr lang="en-US" dirty="0" err="1">
                <a:latin typeface="Arial" pitchFamily="-1" charset="0"/>
                <a:ea typeface="+mn-ea"/>
              </a:rPr>
              <a:t>français</a:t>
            </a:r>
            <a:r>
              <a:rPr lang="en-US" dirty="0">
                <a:latin typeface="Arial" pitchFamily="-1" charset="0"/>
                <a:ea typeface="+mn-ea"/>
              </a:rPr>
              <a:t>.  Ami de Georges Washington, </a:t>
            </a:r>
            <a:r>
              <a:rPr lang="en-US" dirty="0" err="1">
                <a:latin typeface="Arial" pitchFamily="-1" charset="0"/>
                <a:ea typeface="+mn-ea"/>
              </a:rPr>
              <a:t>il</a:t>
            </a:r>
            <a:r>
              <a:rPr lang="en-US" dirty="0">
                <a:latin typeface="Arial" pitchFamily="-1" charset="0"/>
                <a:ea typeface="+mn-ea"/>
              </a:rPr>
              <a:t> a </a:t>
            </a:r>
            <a:r>
              <a:rPr lang="en-US" dirty="0" err="1">
                <a:latin typeface="Arial" pitchFamily="-1" charset="0"/>
                <a:ea typeface="+mn-ea"/>
              </a:rPr>
              <a:t>joué</a:t>
            </a:r>
            <a:r>
              <a:rPr lang="en-US" dirty="0">
                <a:latin typeface="Arial" pitchFamily="-1" charset="0"/>
                <a:ea typeface="+mn-ea"/>
              </a:rPr>
              <a:t> un </a:t>
            </a:r>
            <a:r>
              <a:rPr lang="en-US" dirty="0" err="1">
                <a:latin typeface="Arial" pitchFamily="-1" charset="0"/>
                <a:ea typeface="+mn-ea"/>
              </a:rPr>
              <a:t>rôle</a:t>
            </a:r>
            <a:r>
              <a:rPr lang="en-US" dirty="0">
                <a:latin typeface="Arial" pitchFamily="-1" charset="0"/>
                <a:ea typeface="+mn-ea"/>
              </a:rPr>
              <a:t> important pendant la </a:t>
            </a:r>
            <a:r>
              <a:rPr lang="en-US" dirty="0" err="1">
                <a:latin typeface="Arial" pitchFamily="-1" charset="0"/>
                <a:ea typeface="+mn-ea"/>
              </a:rPr>
              <a:t>Révolution</a:t>
            </a:r>
            <a:r>
              <a:rPr lang="en-US" dirty="0">
                <a:latin typeface="Arial" pitchFamily="-1" charset="0"/>
                <a:ea typeface="+mn-ea"/>
              </a:rPr>
              <a:t> </a:t>
            </a:r>
            <a:r>
              <a:rPr lang="en-US" dirty="0" err="1">
                <a:latin typeface="Arial" pitchFamily="-1" charset="0"/>
                <a:ea typeface="+mn-ea"/>
              </a:rPr>
              <a:t>américaine</a:t>
            </a:r>
            <a:r>
              <a:rPr lang="en-US" dirty="0">
                <a:latin typeface="Arial" pitchFamily="-1" charset="0"/>
                <a:ea typeface="+mn-ea"/>
              </a:rPr>
              <a:t>.  </a:t>
            </a:r>
          </a:p>
          <a:p>
            <a:pPr eaLnBrk="1" hangingPunct="1">
              <a:buFont typeface="Arial"/>
              <a:buChar char="•"/>
              <a:defRPr/>
            </a:pPr>
            <a:endParaRPr lang="en-US" dirty="0">
              <a:latin typeface="Arial" pitchFamily="-1" charset="0"/>
              <a:ea typeface="+mn-ea"/>
            </a:endParaRPr>
          </a:p>
          <a:p>
            <a:pPr eaLnBrk="1" hangingPunct="1">
              <a:buFont typeface="Arial"/>
              <a:buChar char="•"/>
              <a:defRPr/>
            </a:pPr>
            <a:endParaRPr lang="en-US" dirty="0">
              <a:latin typeface="Arial" pitchFamily="-1" charset="0"/>
              <a:ea typeface="+mn-ea"/>
            </a:endParaRPr>
          </a:p>
          <a:p>
            <a:pPr algn="ctr" eaLnBrk="1" hangingPunct="1">
              <a:defRPr/>
            </a:pPr>
            <a:r>
              <a:rPr lang="en-US" i="1" dirty="0">
                <a:latin typeface="Arial" pitchFamily="-1" charset="0"/>
                <a:ea typeface="+mn-ea"/>
              </a:rPr>
              <a:t>Comment </a:t>
            </a:r>
            <a:r>
              <a:rPr lang="en-US" i="1" dirty="0" err="1">
                <a:latin typeface="Arial" pitchFamily="-1" charset="0"/>
                <a:ea typeface="+mn-ea"/>
              </a:rPr>
              <a:t>s’appellent</a:t>
            </a:r>
            <a:r>
              <a:rPr lang="en-US" i="1" dirty="0">
                <a:latin typeface="Arial" pitchFamily="-1" charset="0"/>
                <a:ea typeface="+mn-ea"/>
              </a:rPr>
              <a:t> les rues aux </a:t>
            </a:r>
            <a:r>
              <a:rPr lang="en-US" i="1" dirty="0" err="1">
                <a:latin typeface="Arial" pitchFamily="-1" charset="0"/>
                <a:ea typeface="+mn-ea"/>
              </a:rPr>
              <a:t>États</a:t>
            </a:r>
            <a:r>
              <a:rPr lang="en-US" i="1" dirty="0">
                <a:latin typeface="Arial" pitchFamily="-1" charset="0"/>
                <a:ea typeface="+mn-ea"/>
              </a:rPr>
              <a:t> </a:t>
            </a:r>
            <a:r>
              <a:rPr lang="en-US" i="1" dirty="0" err="1">
                <a:latin typeface="Arial" pitchFamily="-1" charset="0"/>
                <a:ea typeface="+mn-ea"/>
              </a:rPr>
              <a:t>Unis</a:t>
            </a:r>
            <a:r>
              <a:rPr lang="en-US" i="1" dirty="0">
                <a:latin typeface="Arial" pitchFamily="-1" charset="0"/>
                <a:ea typeface="+mn-ea"/>
              </a:rPr>
              <a:t>?</a:t>
            </a:r>
          </a:p>
          <a:p>
            <a:pPr eaLnBrk="1" hangingPunct="1">
              <a:buFont typeface="Arial"/>
              <a:buChar char="•"/>
              <a:defRPr/>
            </a:pPr>
            <a:endParaRPr lang="en-US" dirty="0">
              <a:latin typeface="Arial" pitchFamily="-1" charset="0"/>
              <a:ea typeface="+mn-ea"/>
            </a:endParaRPr>
          </a:p>
          <a:p>
            <a:pPr eaLnBrk="1" hangingPunct="1">
              <a:defRPr/>
            </a:pPr>
            <a:endParaRPr lang="en-US" dirty="0">
              <a:latin typeface="Arial" pitchFamily="-1" charset="0"/>
              <a:ea typeface="+mn-ea"/>
            </a:endParaRPr>
          </a:p>
          <a:p>
            <a:pPr eaLnBrk="1" hangingPunct="1">
              <a:defRPr/>
            </a:pPr>
            <a:endParaRPr lang="en-US" dirty="0">
              <a:latin typeface="Arial" pitchFamily="-1" charset="0"/>
              <a:ea typeface="+mn-ea"/>
            </a:endParaRPr>
          </a:p>
          <a:p>
            <a:pPr eaLnBrk="1" hangingPunct="1">
              <a:defRPr/>
            </a:pPr>
            <a:endParaRPr lang="en-US" dirty="0">
              <a:latin typeface="Arial" pitchFamily="-1" charset="0"/>
              <a:ea typeface="+mn-ea"/>
            </a:endParaRPr>
          </a:p>
          <a:p>
            <a:pPr eaLnBrk="1" hangingPunct="1">
              <a:defRPr/>
            </a:pPr>
            <a:r>
              <a:rPr lang="en-US" dirty="0">
                <a:latin typeface="Arial" pitchFamily="-1" charset="0"/>
                <a:ea typeface="+mn-ea"/>
              </a:rPr>
              <a:t> </a:t>
            </a:r>
          </a:p>
        </p:txBody>
      </p:sp>
      <p:pic>
        <p:nvPicPr>
          <p:cNvPr id="4915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26670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90800"/>
            <a:ext cx="255746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39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Screen Shot 2015-03-09 at 11.11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65278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39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creen Shot 2015-03-09 at 11.12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57200"/>
            <a:ext cx="65024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68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Screen Shot 2015-03-09 at 11.12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63754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703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_____ match</a:t>
            </a:r>
            <a:endParaRPr lang="en-US" dirty="0"/>
          </a:p>
        </p:txBody>
      </p:sp>
      <p:pic>
        <p:nvPicPr>
          <p:cNvPr id="5" name="Content Placeholder 4" descr="match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5984" b="-25984"/>
          <a:stretch>
            <a:fillRect/>
          </a:stretch>
        </p:blipFill>
        <p:spPr/>
      </p:pic>
      <p:pic>
        <p:nvPicPr>
          <p:cNvPr id="6" name="Content Placeholder 5" descr="match 2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42801" b="-428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190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_____ fête (</a:t>
            </a:r>
            <a:r>
              <a:rPr lang="en-US" dirty="0" err="1" smtClean="0"/>
              <a:t>d’anniversaire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Content Placeholder 4" descr="party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5952" b="-25952"/>
          <a:stretch>
            <a:fillRect/>
          </a:stretch>
        </p:blipFill>
        <p:spPr/>
      </p:pic>
      <p:pic>
        <p:nvPicPr>
          <p:cNvPr id="6" name="Content Placeholder 5" descr="party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5757" b="-257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666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_____ </a:t>
            </a:r>
            <a:r>
              <a:rPr lang="en-US" dirty="0" err="1" smtClean="0"/>
              <a:t>stade</a:t>
            </a:r>
            <a:endParaRPr lang="en-US" dirty="0"/>
          </a:p>
        </p:txBody>
      </p:sp>
      <p:pic>
        <p:nvPicPr>
          <p:cNvPr id="5" name="Content Placeholder 4" descr="stade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5849" b="-25849"/>
          <a:stretch>
            <a:fillRect/>
          </a:stretch>
        </p:blipFill>
        <p:spPr/>
      </p:pic>
      <p:pic>
        <p:nvPicPr>
          <p:cNvPr id="6" name="Content Placeholder 5" descr="stade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3294" b="-332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6083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_____ centre commercial</a:t>
            </a:r>
            <a:endParaRPr lang="en-US" dirty="0"/>
          </a:p>
        </p:txBody>
      </p:sp>
      <p:pic>
        <p:nvPicPr>
          <p:cNvPr id="5" name="Content Placeholder 4" descr="mall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5531" b="-25531"/>
          <a:stretch>
            <a:fillRect/>
          </a:stretch>
        </p:blipFill>
        <p:spPr/>
      </p:pic>
      <p:pic>
        <p:nvPicPr>
          <p:cNvPr id="6" name="Content Placeholder 5" descr="mall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1876" b="-118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930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_____ </a:t>
            </a:r>
            <a:r>
              <a:rPr lang="en-US" dirty="0" err="1" smtClean="0"/>
              <a:t>cinéma</a:t>
            </a:r>
            <a:endParaRPr lang="en-US" dirty="0"/>
          </a:p>
        </p:txBody>
      </p:sp>
      <p:pic>
        <p:nvPicPr>
          <p:cNvPr id="5" name="Content Placeholder 4" descr="movies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5908" b="-25908"/>
          <a:stretch>
            <a:fillRect/>
          </a:stretch>
        </p:blipFill>
        <p:spPr/>
      </p:pic>
      <p:pic>
        <p:nvPicPr>
          <p:cNvPr id="6" name="Content Placeholder 5" descr="movies 2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6047" b="-260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581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3169</TotalTime>
  <Words>722</Words>
  <Application>Microsoft Office PowerPoint</Application>
  <PresentationFormat>On-screen Show (4:3)</PresentationFormat>
  <Paragraphs>172</Paragraphs>
  <Slides>43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ＭＳ Ｐゴシック</vt:lpstr>
      <vt:lpstr>Arial</vt:lpstr>
      <vt:lpstr>Arial Black</vt:lpstr>
      <vt:lpstr>Calibri</vt:lpstr>
      <vt:lpstr>Times New Roman</vt:lpstr>
      <vt:lpstr>Office Theme</vt:lpstr>
      <vt:lpstr>Default Design</vt:lpstr>
      <vt:lpstr>Day 3</vt:lpstr>
      <vt:lpstr>LA CLOCHETTE</vt:lpstr>
      <vt:lpstr>PowerPoint Presentation</vt:lpstr>
      <vt:lpstr>_____ concert</vt:lpstr>
      <vt:lpstr>_____ match</vt:lpstr>
      <vt:lpstr>_____ fête (d’anniversaire)</vt:lpstr>
      <vt:lpstr>_____ stade</vt:lpstr>
      <vt:lpstr>_____ centre commercial</vt:lpstr>
      <vt:lpstr>_____ cinéma</vt:lpstr>
      <vt:lpstr>_____ parc</vt:lpstr>
      <vt:lpstr>_____ restaurant / _____ fast-food</vt:lpstr>
      <vt:lpstr>_____ école (maternelle)</vt:lpstr>
      <vt:lpstr>_____ collège / _____ lycée</vt:lpstr>
      <vt:lpstr>_____ plage / _____ piscine</vt:lpstr>
      <vt:lpstr>_____ église</vt:lpstr>
      <vt:lpstr>_____ quartier</vt:lpstr>
      <vt:lpstr>_____ café</vt:lpstr>
      <vt:lpstr>_____ bibliothèque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 Martinique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Alpine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3</dc:title>
  <dc:creator>Denise Fry</dc:creator>
  <cp:lastModifiedBy>Rachel McFarland</cp:lastModifiedBy>
  <cp:revision>18</cp:revision>
  <dcterms:created xsi:type="dcterms:W3CDTF">2015-03-10T13:55:48Z</dcterms:created>
  <dcterms:modified xsi:type="dcterms:W3CDTF">2016-12-02T21:18:43Z</dcterms:modified>
</cp:coreProperties>
</file>