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95" r:id="rId2"/>
    <p:sldId id="300" r:id="rId3"/>
    <p:sldId id="282" r:id="rId4"/>
    <p:sldId id="276" r:id="rId5"/>
    <p:sldId id="278" r:id="rId6"/>
    <p:sldId id="280" r:id="rId7"/>
    <p:sldId id="287" r:id="rId8"/>
    <p:sldId id="288" r:id="rId9"/>
    <p:sldId id="279" r:id="rId10"/>
    <p:sldId id="286" r:id="rId11"/>
    <p:sldId id="284" r:id="rId12"/>
    <p:sldId id="285" r:id="rId13"/>
    <p:sldId id="272" r:id="rId14"/>
    <p:sldId id="273" r:id="rId15"/>
    <p:sldId id="274" r:id="rId16"/>
    <p:sldId id="257" r:id="rId17"/>
    <p:sldId id="258" r:id="rId18"/>
    <p:sldId id="259" r:id="rId19"/>
    <p:sldId id="260" r:id="rId20"/>
    <p:sldId id="261" r:id="rId21"/>
    <p:sldId id="275" r:id="rId22"/>
    <p:sldId id="297" r:id="rId23"/>
    <p:sldId id="298" r:id="rId24"/>
    <p:sldId id="299" r:id="rId25"/>
    <p:sldId id="264" r:id="rId26"/>
    <p:sldId id="292" r:id="rId27"/>
    <p:sldId id="293" r:id="rId28"/>
    <p:sldId id="294" r:id="rId29"/>
    <p:sldId id="267" r:id="rId30"/>
    <p:sldId id="268" r:id="rId31"/>
    <p:sldId id="269" r:id="rId32"/>
    <p:sldId id="270" r:id="rId33"/>
    <p:sldId id="271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93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C660E-241B-4A0F-8C4B-E4C2C6DD1F93}" type="datetimeFigureOut">
              <a:rPr lang="en-US" smtClean="0"/>
              <a:t>12/7/2016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EFB08-1270-435D-8AE8-710405C53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9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5D503-7B99-D049-8C78-BF980E581AB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73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5D503-7B99-D049-8C78-BF980E581AB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10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5D503-7B99-D049-8C78-BF980E581AB4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00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5D503-7B99-D049-8C78-BF980E581AB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81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C8859-5B44-4EA0-A006-83D67E17215E}" type="datetimeFigureOut">
              <a:rPr lang="en-US"/>
              <a:pPr>
                <a:defRPr/>
              </a:pPr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37799-938B-4C1F-A2DD-D918663DE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E3641-EEAB-4835-B38D-4AFC68920FE4}" type="datetimeFigureOut">
              <a:rPr lang="en-US"/>
              <a:pPr>
                <a:defRPr/>
              </a:pPr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1D1E8-3BE1-43FB-B6A1-A4C487266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8F817-63D3-4A72-8286-5EB3FB179BBF}" type="datetimeFigureOut">
              <a:rPr lang="en-US"/>
              <a:pPr>
                <a:defRPr/>
              </a:pPr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9458-9B61-4212-8DA8-BB1C2F6E3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8EF36-8EC7-4AD7-9CBF-74BE87CB3780}" type="datetimeFigureOut">
              <a:rPr lang="en-US"/>
              <a:pPr>
                <a:defRPr/>
              </a:pPr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51656-12D7-44E9-85C5-5D3FD489D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643D7-16C9-43E8-84C0-01157E025D11}" type="datetimeFigureOut">
              <a:rPr lang="en-US"/>
              <a:pPr>
                <a:defRPr/>
              </a:pPr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8E1AE-BB96-4914-9F5E-C5AD08AB0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9962D-C8C1-4435-B597-0493AF587AF7}" type="datetimeFigureOut">
              <a:rPr lang="en-US"/>
              <a:pPr>
                <a:defRPr/>
              </a:pPr>
              <a:t>12/7/2016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137FE-6C96-4A24-9507-69A8781D1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60BD6-1995-4F3A-9E73-7030E795D4EC}" type="datetimeFigureOut">
              <a:rPr lang="en-US"/>
              <a:pPr>
                <a:defRPr/>
              </a:pPr>
              <a:t>12/7/2016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07C8E-B4C6-49A4-BADC-3BF04CDD24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9291B-507B-43E1-BE2B-0590A87AE522}" type="datetimeFigureOut">
              <a:rPr lang="en-US"/>
              <a:pPr>
                <a:defRPr/>
              </a:pPr>
              <a:t>12/7/2016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4C384-E17E-4A5E-8506-3C53EFA88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E0389-E604-4A53-8893-B94BF8DB291A}" type="datetimeFigureOut">
              <a:rPr lang="en-US"/>
              <a:pPr>
                <a:defRPr/>
              </a:pPr>
              <a:t>12/7/2016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D445B-A562-449B-8938-4A75DAC2C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E1974-8D4E-4316-9040-DDD17DACF902}" type="datetimeFigureOut">
              <a:rPr lang="en-US"/>
              <a:pPr>
                <a:defRPr/>
              </a:pPr>
              <a:t>12/7/2016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EC7A-DCF1-4FC5-93B7-12DF70B42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C2964-43C6-401A-81ED-311AE2DB29A7}" type="datetimeFigureOut">
              <a:rPr lang="en-US"/>
              <a:pPr>
                <a:defRPr/>
              </a:pPr>
              <a:t>12/7/2016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8569B-5CE0-41E2-BC2E-3A7C7AE08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AF72C1D-54FE-447F-9304-040D090F89C5}" type="datetimeFigureOut">
              <a:rPr lang="en-US"/>
              <a:pPr>
                <a:defRPr/>
              </a:pPr>
              <a:t>12/7/2016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F968BB-95E2-4EF4-9590-F876DA14D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3.1.4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 can talk about what I eat and ate, drink and drank.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04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Qu’est-ce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as </a:t>
            </a:r>
            <a:r>
              <a:rPr lang="en-US" dirty="0" err="1" smtClean="0"/>
              <a:t>bu</a:t>
            </a:r>
            <a:r>
              <a:rPr lang="en-US" dirty="0" smtClean="0"/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5" y="3913342"/>
            <a:ext cx="4350327" cy="27112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6520" y="2265363"/>
            <a:ext cx="4006850" cy="2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35558" y="3359338"/>
            <a:ext cx="2333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>
                <a:latin typeface="Calibri" pitchFamily="34" charset="0"/>
              </a:rPr>
              <a:t>l</a:t>
            </a:r>
            <a:r>
              <a:rPr lang="en-US" dirty="0" err="1" smtClean="0">
                <a:latin typeface="Calibri" pitchFamily="34" charset="0"/>
              </a:rPr>
              <a:t>’été</a:t>
            </a:r>
            <a:r>
              <a:rPr lang="en-US" dirty="0" smtClean="0">
                <a:latin typeface="Calibri" pitchFamily="34" charset="0"/>
              </a:rPr>
              <a:t> passé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53460" y="1707933"/>
            <a:ext cx="3117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Au dernier match de football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44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Qu’est-ce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manges</a:t>
            </a:r>
            <a:r>
              <a:rPr lang="en-US" dirty="0" smtClean="0"/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2" y="3130550"/>
            <a:ext cx="4806520" cy="29956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3125" y="1583893"/>
            <a:ext cx="2787992" cy="373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3235" y="2630849"/>
            <a:ext cx="2333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Au pique-</a:t>
            </a:r>
            <a:r>
              <a:rPr lang="en-US" dirty="0" err="1" smtClean="0">
                <a:latin typeface="Calibri" pitchFamily="34" charset="0"/>
              </a:rPr>
              <a:t>nique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88102" y="5601154"/>
            <a:ext cx="25130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Au restaurant </a:t>
            </a:r>
            <a:r>
              <a:rPr lang="en-US" dirty="0" err="1" smtClean="0">
                <a:latin typeface="Calibri" pitchFamily="34" charset="0"/>
              </a:rPr>
              <a:t>élégant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49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Qu’est-ce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as </a:t>
            </a:r>
            <a:r>
              <a:rPr lang="en-US" dirty="0" err="1" smtClean="0"/>
              <a:t>mangé</a:t>
            </a:r>
            <a:r>
              <a:rPr lang="en-US" dirty="0" smtClean="0"/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63" y="3130550"/>
            <a:ext cx="3999297" cy="29956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9859" y="1690255"/>
            <a:ext cx="4041632" cy="268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39090" y="2630849"/>
            <a:ext cx="3200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votre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dernière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anniversaire</a:t>
            </a:r>
            <a:r>
              <a:rPr lang="en-U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854357" y="4649108"/>
            <a:ext cx="25130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Thanksgiving 2013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3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3587"/>
          </a:xfrm>
        </p:spPr>
        <p:txBody>
          <a:bodyPr/>
          <a:lstStyle/>
          <a:p>
            <a:pPr eaLnBrk="1" hangingPunct="1"/>
            <a:r>
              <a:rPr lang="en-US" smtClean="0"/>
              <a:t>les articles définis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87463"/>
            <a:ext cx="8577263" cy="525938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Le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La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L’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Les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Pour </a:t>
            </a:r>
            <a:r>
              <a:rPr lang="en-US" dirty="0" err="1" smtClean="0"/>
              <a:t>indiquer</a:t>
            </a:r>
            <a:r>
              <a:rPr lang="en-US" dirty="0" smtClean="0"/>
              <a:t> les </a:t>
            </a:r>
            <a:r>
              <a:rPr lang="en-US" dirty="0" err="1" smtClean="0"/>
              <a:t>objets</a:t>
            </a:r>
            <a:r>
              <a:rPr lang="en-US" dirty="0" smtClean="0"/>
              <a:t> </a:t>
            </a:r>
            <a:r>
              <a:rPr lang="en-US" dirty="0" err="1" smtClean="0"/>
              <a:t>spécifiques</a:t>
            </a: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Il </a:t>
            </a:r>
            <a:r>
              <a:rPr lang="en-US" dirty="0" err="1" smtClean="0"/>
              <a:t>regarde</a:t>
            </a:r>
            <a:r>
              <a:rPr lang="en-US" dirty="0" smtClean="0"/>
              <a:t> </a:t>
            </a:r>
            <a:r>
              <a:rPr lang="en-US" u="sng" dirty="0" smtClean="0"/>
              <a:t>la</a:t>
            </a:r>
            <a:r>
              <a:rPr lang="en-US" dirty="0" smtClean="0"/>
              <a:t> </a:t>
            </a:r>
            <a:r>
              <a:rPr lang="en-US" dirty="0" err="1" smtClean="0"/>
              <a:t>voiture</a:t>
            </a:r>
            <a:r>
              <a:rPr lang="en-US" dirty="0" smtClean="0"/>
              <a:t> rouge.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Pour </a:t>
            </a:r>
            <a:r>
              <a:rPr lang="en-US" dirty="0" err="1" smtClean="0"/>
              <a:t>introduire</a:t>
            </a:r>
            <a:r>
              <a:rPr lang="en-US" dirty="0" smtClean="0"/>
              <a:t> les </a:t>
            </a:r>
            <a:r>
              <a:rPr lang="en-US" dirty="0" err="1" smtClean="0"/>
              <a:t>objets</a:t>
            </a:r>
            <a:r>
              <a:rPr lang="en-US" dirty="0" smtClean="0"/>
              <a:t> </a:t>
            </a:r>
            <a:r>
              <a:rPr lang="en-US" dirty="0" err="1" smtClean="0"/>
              <a:t>généraux</a:t>
            </a: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u="sng" dirty="0" smtClean="0"/>
              <a:t>Le </a:t>
            </a:r>
            <a:r>
              <a:rPr lang="en-US" dirty="0" err="1" smtClean="0"/>
              <a:t>chocolat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délicieux</a:t>
            </a:r>
            <a:r>
              <a:rPr lang="en-US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A</a:t>
            </a:r>
            <a:r>
              <a:rPr lang="en-US" dirty="0" smtClean="0"/>
              <a:t>près les </a:t>
            </a:r>
            <a:r>
              <a:rPr lang="en-US" dirty="0" err="1" smtClean="0"/>
              <a:t>verbes</a:t>
            </a:r>
            <a:r>
              <a:rPr lang="en-US" dirty="0" smtClean="0"/>
              <a:t> aimer, adorer, </a:t>
            </a:r>
            <a:r>
              <a:rPr lang="en-US" dirty="0" err="1" smtClean="0"/>
              <a:t>détester</a:t>
            </a:r>
            <a:r>
              <a:rPr lang="en-US" dirty="0" smtClean="0"/>
              <a:t>, </a:t>
            </a:r>
            <a:r>
              <a:rPr lang="en-US" dirty="0" err="1" smtClean="0"/>
              <a:t>préférer</a:t>
            </a: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Il </a:t>
            </a:r>
            <a:r>
              <a:rPr lang="en-US" dirty="0" err="1" smtClean="0"/>
              <a:t>déteste</a:t>
            </a:r>
            <a:r>
              <a:rPr lang="en-US" dirty="0" smtClean="0"/>
              <a:t> </a:t>
            </a:r>
            <a:r>
              <a:rPr lang="en-US" u="sng" dirty="0" smtClean="0"/>
              <a:t>les </a:t>
            </a:r>
            <a:r>
              <a:rPr lang="en-US" dirty="0" err="1" smtClean="0"/>
              <a:t>asperges</a:t>
            </a:r>
            <a:r>
              <a:rPr lang="en-US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les articles indéfinis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un</a:t>
            </a:r>
          </a:p>
          <a:p>
            <a:pPr eaLnBrk="1" hangingPunct="1"/>
            <a:r>
              <a:rPr lang="en-US" smtClean="0"/>
              <a:t>une</a:t>
            </a:r>
          </a:p>
          <a:p>
            <a:pPr eaLnBrk="1" hangingPunct="1"/>
            <a:r>
              <a:rPr lang="en-US" smtClean="0"/>
              <a:t>des</a:t>
            </a:r>
          </a:p>
          <a:p>
            <a:pPr eaLnBrk="1" hangingPunct="1"/>
            <a:r>
              <a:rPr lang="en-US" smtClean="0"/>
              <a:t>de / d’ au négatif</a:t>
            </a:r>
          </a:p>
          <a:p>
            <a:pPr lvl="1" eaLnBrk="1" hangingPunct="1"/>
            <a:r>
              <a:rPr lang="en-US" smtClean="0"/>
              <a:t>J’achète </a:t>
            </a:r>
            <a:r>
              <a:rPr lang="en-US" u="sng" smtClean="0"/>
              <a:t>des </a:t>
            </a:r>
            <a:r>
              <a:rPr lang="en-US" smtClean="0"/>
              <a:t>bananes.</a:t>
            </a:r>
          </a:p>
          <a:p>
            <a:pPr lvl="1" eaLnBrk="1" hangingPunct="1"/>
            <a:r>
              <a:rPr lang="en-US" smtClean="0"/>
              <a:t>MAIS je n’achète pas </a:t>
            </a:r>
            <a:r>
              <a:rPr lang="en-US" u="sng" smtClean="0"/>
              <a:t>de </a:t>
            </a:r>
            <a:r>
              <a:rPr lang="en-US" smtClean="0"/>
              <a:t>bananes.</a:t>
            </a:r>
          </a:p>
          <a:p>
            <a:pPr eaLnBrk="1" hangingPunct="1"/>
            <a:r>
              <a:rPr lang="en-US" smtClean="0"/>
              <a:t>Pour parler de l’objet entier</a:t>
            </a:r>
          </a:p>
          <a:p>
            <a:pPr lvl="1" eaLnBrk="1" hangingPunct="1"/>
            <a:r>
              <a:rPr lang="en-US" smtClean="0"/>
              <a:t>Il mange une orange.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70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</a:t>
            </a:r>
            <a:r>
              <a:rPr lang="en-US" dirty="0" smtClean="0"/>
              <a:t>es articles </a:t>
            </a:r>
            <a:r>
              <a:rPr lang="en-US" dirty="0" err="1" smtClean="0"/>
              <a:t>partitifs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4588"/>
            <a:ext cx="8229600" cy="4981575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d</a:t>
            </a:r>
            <a:r>
              <a:rPr lang="en-US" dirty="0" smtClean="0"/>
              <a:t>u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d</a:t>
            </a:r>
            <a:r>
              <a:rPr lang="en-US" dirty="0" smtClean="0"/>
              <a:t>e la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d</a:t>
            </a:r>
            <a:r>
              <a:rPr lang="en-US" dirty="0" smtClean="0"/>
              <a:t>e </a:t>
            </a:r>
            <a:r>
              <a:rPr lang="en-US" dirty="0" err="1" smtClean="0"/>
              <a:t>l</a:t>
            </a:r>
            <a:r>
              <a:rPr lang="en-US" dirty="0" smtClean="0"/>
              <a:t>’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d</a:t>
            </a:r>
            <a:r>
              <a:rPr lang="en-US" dirty="0" smtClean="0"/>
              <a:t>es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d</a:t>
            </a:r>
            <a:r>
              <a:rPr lang="en-US" dirty="0" smtClean="0"/>
              <a:t>e / </a:t>
            </a:r>
            <a:r>
              <a:rPr lang="en-US" dirty="0" err="1" smtClean="0"/>
              <a:t>d</a:t>
            </a:r>
            <a:r>
              <a:rPr lang="en-US" dirty="0" smtClean="0"/>
              <a:t>’ au </a:t>
            </a:r>
            <a:r>
              <a:rPr lang="en-US" dirty="0" err="1" smtClean="0"/>
              <a:t>négatif</a:t>
            </a: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Je mange </a:t>
            </a:r>
            <a:r>
              <a:rPr lang="en-US" u="sng" dirty="0" smtClean="0"/>
              <a:t>du </a:t>
            </a:r>
            <a:r>
              <a:rPr lang="en-US" dirty="0" err="1" smtClean="0"/>
              <a:t>boeuf</a:t>
            </a:r>
            <a:r>
              <a:rPr lang="en-US" dirty="0" smtClean="0"/>
              <a:t>.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/>
              <a:t>MAIS je ne mange pas </a:t>
            </a:r>
            <a:r>
              <a:rPr lang="en-US" u="sng" dirty="0" smtClean="0"/>
              <a:t>de </a:t>
            </a:r>
            <a:r>
              <a:rPr lang="en-US" dirty="0" err="1" smtClean="0"/>
              <a:t>boeuf</a:t>
            </a:r>
            <a:r>
              <a:rPr lang="en-US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pour </a:t>
            </a:r>
            <a:r>
              <a:rPr lang="en-US" dirty="0" err="1" smtClean="0"/>
              <a:t>parler</a:t>
            </a:r>
            <a:r>
              <a:rPr lang="en-US" dirty="0" smtClean="0"/>
              <a:t> </a:t>
            </a:r>
            <a:r>
              <a:rPr lang="en-US" dirty="0" err="1" smtClean="0"/>
              <a:t>d’une</a:t>
            </a:r>
            <a:r>
              <a:rPr lang="en-US" dirty="0" smtClean="0"/>
              <a:t> </a:t>
            </a:r>
            <a:r>
              <a:rPr lang="en-US" dirty="0" err="1" smtClean="0"/>
              <a:t>quantité</a:t>
            </a:r>
            <a:r>
              <a:rPr lang="en-US" dirty="0" smtClean="0"/>
              <a:t> </a:t>
            </a:r>
            <a:r>
              <a:rPr lang="en-US" dirty="0" err="1" smtClean="0"/>
              <a:t>indeterminée</a:t>
            </a:r>
            <a:r>
              <a:rPr lang="en-US" dirty="0" smtClean="0"/>
              <a:t> =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partie</a:t>
            </a:r>
            <a:endParaRPr lang="en-US" dirty="0" smtClean="0"/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err="1" smtClean="0"/>
              <a:t>J’achète</a:t>
            </a:r>
            <a:r>
              <a:rPr lang="en-US" dirty="0" smtClean="0"/>
              <a:t> du </a:t>
            </a:r>
            <a:r>
              <a:rPr lang="en-US" dirty="0" err="1" smtClean="0"/>
              <a:t>poisson</a:t>
            </a:r>
            <a:r>
              <a:rPr lang="en-US" dirty="0" smtClean="0"/>
              <a:t> au </a:t>
            </a:r>
            <a:r>
              <a:rPr lang="en-US" dirty="0" err="1" smtClean="0"/>
              <a:t>supermarché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 partitif</a:t>
            </a:r>
          </a:p>
        </p:txBody>
      </p:sp>
      <p:pic>
        <p:nvPicPr>
          <p:cNvPr id="22530" name="Picture 3" descr="MPj0436580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1447800"/>
            <a:ext cx="34099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4" name="Oval 4"/>
          <p:cNvSpPr>
            <a:spLocks noChangeArrowheads="1"/>
          </p:cNvSpPr>
          <p:nvPr/>
        </p:nvSpPr>
        <p:spPr bwMode="auto">
          <a:xfrm>
            <a:off x="4114800" y="3124200"/>
            <a:ext cx="2819400" cy="2438400"/>
          </a:xfrm>
          <a:prstGeom prst="ellips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71513" y="3497263"/>
            <a:ext cx="1322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une quiche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253288" y="4122738"/>
            <a:ext cx="1433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de la quiche</a:t>
            </a:r>
          </a:p>
        </p:txBody>
      </p:sp>
      <p:sp>
        <p:nvSpPr>
          <p:cNvPr id="7" name="Left Brace 6"/>
          <p:cNvSpPr/>
          <p:nvPr/>
        </p:nvSpPr>
        <p:spPr>
          <a:xfrm>
            <a:off x="1993900" y="2943225"/>
            <a:ext cx="684213" cy="15494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4" grpId="0" animBg="1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voulez</a:t>
            </a:r>
            <a:r>
              <a:rPr lang="en-US" dirty="0" smtClean="0"/>
              <a:t>?...  </a:t>
            </a:r>
          </a:p>
        </p:txBody>
      </p:sp>
      <p:pic>
        <p:nvPicPr>
          <p:cNvPr id="23554" name="Picture 3" descr="MCj0436820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905000"/>
            <a:ext cx="37274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 descr="MCj0434769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25146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MPj0430472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8288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304800" y="6019800"/>
            <a:ext cx="274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3000" b="1" u="sng">
                <a:solidFill>
                  <a:schemeClr val="tx2"/>
                </a:solidFill>
                <a:latin typeface="Calibri" pitchFamily="34" charset="0"/>
              </a:rPr>
              <a:t>Des</a:t>
            </a:r>
            <a:r>
              <a:rPr lang="en-US" sz="3000" b="1">
                <a:solidFill>
                  <a:schemeClr val="tx2"/>
                </a:solidFill>
                <a:latin typeface="Calibri" pitchFamily="34" charset="0"/>
              </a:rPr>
              <a:t> coca-colas?</a:t>
            </a: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3429000" y="6019800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3000" b="1" u="sng">
                <a:solidFill>
                  <a:schemeClr val="tx2"/>
                </a:solidFill>
                <a:latin typeface="Calibri" pitchFamily="34" charset="0"/>
              </a:rPr>
              <a:t>Un</a:t>
            </a:r>
            <a:r>
              <a:rPr lang="en-US" sz="3000" b="1">
                <a:solidFill>
                  <a:schemeClr val="tx2"/>
                </a:solidFill>
                <a:latin typeface="Calibri" pitchFamily="34" charset="0"/>
              </a:rPr>
              <a:t> coca-cola?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248400" y="6019800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3000" b="1" u="sng">
                <a:solidFill>
                  <a:schemeClr val="tx2"/>
                </a:solidFill>
                <a:latin typeface="Calibri" pitchFamily="34" charset="0"/>
              </a:rPr>
              <a:t>Du</a:t>
            </a:r>
            <a:r>
              <a:rPr lang="en-US" sz="3000" b="1">
                <a:solidFill>
                  <a:schemeClr val="tx2"/>
                </a:solidFill>
                <a:latin typeface="Calibri" pitchFamily="34" charset="0"/>
              </a:rPr>
              <a:t> coca-cola?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0" grpId="0"/>
      <p:bldP spid="175111" grpId="0"/>
      <p:bldP spid="1751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voulez</a:t>
            </a:r>
            <a:r>
              <a:rPr lang="en-US" dirty="0" smtClean="0"/>
              <a:t>?...</a:t>
            </a:r>
          </a:p>
        </p:txBody>
      </p:sp>
      <p:pic>
        <p:nvPicPr>
          <p:cNvPr id="24578" name="Picture 3" descr="MPj03878790000[1]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5486400" y="2667000"/>
            <a:ext cx="30480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 descr="MCj0436894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7432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MPj04015450000[1]"/>
          <p:cNvPicPr>
            <a:picLocks noChangeAspect="1" noChangeArrowheads="1"/>
          </p:cNvPicPr>
          <p:nvPr/>
        </p:nvPicPr>
        <p:blipFill>
          <a:blip r:embed="rId4"/>
          <a:srcRect l="33197"/>
          <a:stretch>
            <a:fillRect/>
          </a:stretch>
        </p:blipFill>
        <p:spPr bwMode="auto">
          <a:xfrm>
            <a:off x="457200" y="2590800"/>
            <a:ext cx="26066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304800" y="6019800"/>
            <a:ext cx="274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3000" b="1" u="sng">
                <a:solidFill>
                  <a:schemeClr val="tx2"/>
                </a:solidFill>
                <a:latin typeface="Calibri" pitchFamily="34" charset="0"/>
              </a:rPr>
              <a:t>Des</a:t>
            </a:r>
            <a:r>
              <a:rPr lang="en-US" sz="3000" b="1">
                <a:solidFill>
                  <a:schemeClr val="tx2"/>
                </a:solidFill>
                <a:latin typeface="Calibri" pitchFamily="34" charset="0"/>
              </a:rPr>
              <a:t> oranges?</a:t>
            </a: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3429000" y="6019800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3000" b="1" u="sng">
                <a:solidFill>
                  <a:schemeClr val="tx2"/>
                </a:solidFill>
                <a:latin typeface="Calibri" pitchFamily="34" charset="0"/>
              </a:rPr>
              <a:t>Une</a:t>
            </a:r>
            <a:r>
              <a:rPr lang="en-US" sz="3000" b="1">
                <a:solidFill>
                  <a:schemeClr val="tx2"/>
                </a:solidFill>
                <a:latin typeface="Calibri" pitchFamily="34" charset="0"/>
              </a:rPr>
              <a:t> orange?</a:t>
            </a:r>
          </a:p>
        </p:txBody>
      </p:sp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6248400" y="6019800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3000" b="1" u="sng">
                <a:solidFill>
                  <a:schemeClr val="tx2"/>
                </a:solidFill>
                <a:latin typeface="Calibri" pitchFamily="34" charset="0"/>
              </a:rPr>
              <a:t>De l’</a:t>
            </a:r>
            <a:r>
              <a:rPr lang="en-US" sz="3000" b="1">
                <a:solidFill>
                  <a:schemeClr val="tx2"/>
                </a:solidFill>
                <a:latin typeface="Calibri" pitchFamily="34" charset="0"/>
              </a:rPr>
              <a:t> orange?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4" grpId="0"/>
      <p:bldP spid="176135" grpId="0"/>
      <p:bldP spid="1761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voulez</a:t>
            </a:r>
            <a:r>
              <a:rPr lang="en-US" dirty="0" smtClean="0"/>
              <a:t>?...</a:t>
            </a:r>
          </a:p>
        </p:txBody>
      </p:sp>
      <p:pic>
        <p:nvPicPr>
          <p:cNvPr id="25602" name="Picture 3" descr="MPj04066510000[1]"/>
          <p:cNvPicPr>
            <a:picLocks noChangeAspect="1" noChangeArrowheads="1"/>
          </p:cNvPicPr>
          <p:nvPr/>
        </p:nvPicPr>
        <p:blipFill>
          <a:blip r:embed="rId2"/>
          <a:srcRect t="36906" r="12766"/>
          <a:stretch>
            <a:fillRect/>
          </a:stretch>
        </p:blipFill>
        <p:spPr bwMode="auto">
          <a:xfrm>
            <a:off x="2819400" y="2514600"/>
            <a:ext cx="312420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4" descr="MPj04100520000[1]"/>
          <p:cNvPicPr>
            <a:picLocks noChangeAspect="1" noChangeArrowheads="1"/>
          </p:cNvPicPr>
          <p:nvPr/>
        </p:nvPicPr>
        <p:blipFill>
          <a:blip r:embed="rId3"/>
          <a:srcRect l="13893" r="12825" b="12061"/>
          <a:stretch>
            <a:fillRect/>
          </a:stretch>
        </p:blipFill>
        <p:spPr bwMode="auto">
          <a:xfrm>
            <a:off x="6045200" y="2057400"/>
            <a:ext cx="2794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 descr="MPj0386221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3" y="1981200"/>
            <a:ext cx="241458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304800" y="6019800"/>
            <a:ext cx="274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3000" b="1" u="sng">
                <a:solidFill>
                  <a:schemeClr val="tx2"/>
                </a:solidFill>
                <a:latin typeface="Calibri" pitchFamily="34" charset="0"/>
              </a:rPr>
              <a:t>Des</a:t>
            </a:r>
            <a:r>
              <a:rPr lang="en-US" sz="3000" b="1">
                <a:solidFill>
                  <a:schemeClr val="tx2"/>
                </a:solidFill>
                <a:latin typeface="Calibri" pitchFamily="34" charset="0"/>
              </a:rPr>
              <a:t> pizzas?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3429000" y="6019800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3000" b="1" u="sng">
                <a:solidFill>
                  <a:schemeClr val="tx2"/>
                </a:solidFill>
                <a:latin typeface="Calibri" pitchFamily="34" charset="0"/>
              </a:rPr>
              <a:t>Une</a:t>
            </a:r>
            <a:r>
              <a:rPr lang="en-US" sz="3000" b="1">
                <a:solidFill>
                  <a:schemeClr val="tx2"/>
                </a:solidFill>
                <a:latin typeface="Calibri" pitchFamily="34" charset="0"/>
              </a:rPr>
              <a:t> pizza?</a:t>
            </a:r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6248400" y="6019800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3000" b="1" u="sng">
                <a:solidFill>
                  <a:schemeClr val="tx2"/>
                </a:solidFill>
                <a:latin typeface="Calibri" pitchFamily="34" charset="0"/>
              </a:rPr>
              <a:t>De la</a:t>
            </a:r>
            <a:r>
              <a:rPr lang="en-US" sz="3000" b="1">
                <a:solidFill>
                  <a:schemeClr val="tx2"/>
                </a:solidFill>
                <a:latin typeface="Calibri" pitchFamily="34" charset="0"/>
              </a:rPr>
              <a:t> pizza?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8" grpId="0"/>
      <p:bldP spid="177159" grpId="0"/>
      <p:bldP spid="1771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/>
          <a:lstStyle/>
          <a:p>
            <a:r>
              <a:rPr lang="en-US" sz="3600" b="1" dirty="0"/>
              <a:t>Bell Ringer: </a:t>
            </a:r>
            <a:r>
              <a:rPr lang="en-US" sz="3600" dirty="0" smtClean="0"/>
              <a:t>Which word does </a:t>
            </a:r>
            <a:r>
              <a:rPr lang="en-US" sz="3600" dirty="0"/>
              <a:t>not belong in each </a:t>
            </a:r>
            <a:r>
              <a:rPr lang="en-US" sz="3600" dirty="0" smtClean="0"/>
              <a:t>group? Explain why in French.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 smtClean="0"/>
              <a:t>1</a:t>
            </a:r>
            <a:r>
              <a:rPr lang="fr-FR" sz="2800" dirty="0"/>
              <a:t>. une salade, une laitue, une tomate, l’ail</a:t>
            </a:r>
            <a:endParaRPr lang="en-US" sz="2800" dirty="0"/>
          </a:p>
          <a:p>
            <a:pPr marL="0" indent="0">
              <a:buNone/>
            </a:pPr>
            <a:r>
              <a:rPr lang="fr-FR" sz="2800" dirty="0" smtClean="0"/>
              <a:t>2</a:t>
            </a:r>
            <a:r>
              <a:rPr lang="fr-FR" sz="2800" dirty="0"/>
              <a:t>. le bifteck, la dinde, le jambon, les pâtes</a:t>
            </a:r>
            <a:endParaRPr lang="en-US" sz="2800" dirty="0"/>
          </a:p>
          <a:p>
            <a:pPr marL="0" indent="0">
              <a:buNone/>
            </a:pPr>
            <a:r>
              <a:rPr lang="fr-FR" sz="2800" dirty="0" smtClean="0"/>
              <a:t>3</a:t>
            </a:r>
            <a:r>
              <a:rPr lang="fr-FR" sz="2800" dirty="0"/>
              <a:t>. une pomme, une carotte, des petits pois, des haricots verts</a:t>
            </a:r>
            <a:endParaRPr lang="en-US" sz="2800" dirty="0"/>
          </a:p>
          <a:p>
            <a:pPr marL="0" indent="0">
              <a:buNone/>
            </a:pPr>
            <a:r>
              <a:rPr lang="fr-FR" sz="2800" dirty="0" smtClean="0"/>
              <a:t>4</a:t>
            </a:r>
            <a:r>
              <a:rPr lang="fr-FR" sz="2800" dirty="0"/>
              <a:t>. un déjeuner, une pomme de terre, du beurre, les fruits de mer</a:t>
            </a:r>
            <a:endParaRPr lang="en-US" sz="2800" dirty="0"/>
          </a:p>
          <a:p>
            <a:pPr marL="0" indent="0">
              <a:buNone/>
            </a:pPr>
            <a:r>
              <a:rPr lang="fr-FR" sz="2800" dirty="0" smtClean="0"/>
              <a:t>5</a:t>
            </a:r>
            <a:r>
              <a:rPr lang="fr-FR" sz="2800" dirty="0"/>
              <a:t>. une pastèque, une pomme, une pêche, du maïs</a:t>
            </a:r>
            <a:endParaRPr lang="en-US" sz="2800" dirty="0"/>
          </a:p>
          <a:p>
            <a:pPr marL="0" indent="0">
              <a:buNone/>
            </a:pPr>
            <a:r>
              <a:rPr lang="fr-FR" sz="2800" dirty="0" smtClean="0"/>
              <a:t>6</a:t>
            </a:r>
            <a:r>
              <a:rPr lang="fr-FR" sz="2800" dirty="0"/>
              <a:t>. du sel, du poivre, du sucre, des céréales</a:t>
            </a:r>
            <a:endParaRPr lang="en-US" sz="2800" dirty="0"/>
          </a:p>
          <a:p>
            <a:pPr marL="0" indent="0">
              <a:buNone/>
            </a:pPr>
            <a:r>
              <a:rPr lang="fr-FR" sz="2800" dirty="0" smtClean="0"/>
              <a:t>7</a:t>
            </a:r>
            <a:r>
              <a:rPr lang="fr-FR" sz="2800" dirty="0"/>
              <a:t>. des pâtes, des céréales, du pain, une fraise</a:t>
            </a:r>
            <a:endParaRPr lang="en-US" sz="2800" dirty="0"/>
          </a:p>
          <a:p>
            <a:pPr marL="0" indent="0">
              <a:buNone/>
            </a:pPr>
            <a:r>
              <a:rPr lang="fr-FR" sz="2800" dirty="0" smtClean="0"/>
              <a:t>8</a:t>
            </a:r>
            <a:r>
              <a:rPr lang="fr-FR" sz="2800" dirty="0"/>
              <a:t>. le petit-déjeuner, le diner, le dessert, le riz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407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Vous</a:t>
            </a:r>
            <a:r>
              <a:rPr lang="en-US" dirty="0" smtClean="0"/>
              <a:t> </a:t>
            </a:r>
            <a:r>
              <a:rPr lang="en-US" dirty="0" err="1" smtClean="0"/>
              <a:t>voulez</a:t>
            </a:r>
            <a:r>
              <a:rPr lang="en-US" dirty="0" smtClean="0"/>
              <a:t>?...</a:t>
            </a:r>
          </a:p>
        </p:txBody>
      </p:sp>
      <p:pic>
        <p:nvPicPr>
          <p:cNvPr id="26626" name="Picture 3" descr="MPj04093910000[1]"/>
          <p:cNvPicPr>
            <a:picLocks noChangeAspect="1" noChangeArrowheads="1"/>
          </p:cNvPicPr>
          <p:nvPr/>
        </p:nvPicPr>
        <p:blipFill>
          <a:blip r:embed="rId2"/>
          <a:srcRect l="22653" t="6842" r="10033" b="5916"/>
          <a:stretch>
            <a:fillRect/>
          </a:stretch>
        </p:blipFill>
        <p:spPr bwMode="auto">
          <a:xfrm>
            <a:off x="6096000" y="2209800"/>
            <a:ext cx="26225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/>
          <a:srcRect l="9599" t="6233" r="26401" b="6494"/>
          <a:stretch>
            <a:fillRect/>
          </a:stretch>
        </p:blipFill>
        <p:spPr bwMode="auto">
          <a:xfrm>
            <a:off x="381000" y="2286000"/>
            <a:ext cx="3048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/>
          <a:srcRect t="12874" r="12000"/>
          <a:stretch>
            <a:fillRect/>
          </a:stretch>
        </p:blipFill>
        <p:spPr bwMode="auto">
          <a:xfrm>
            <a:off x="3505200" y="2133600"/>
            <a:ext cx="251460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2" name="Rectangle 6"/>
          <p:cNvSpPr>
            <a:spLocks noChangeArrowheads="1"/>
          </p:cNvSpPr>
          <p:nvPr/>
        </p:nvSpPr>
        <p:spPr bwMode="auto">
          <a:xfrm>
            <a:off x="304800" y="6019800"/>
            <a:ext cx="274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3000" b="1" u="sng">
                <a:solidFill>
                  <a:schemeClr val="tx2"/>
                </a:solidFill>
                <a:latin typeface="Calibri" pitchFamily="34" charset="0"/>
              </a:rPr>
              <a:t>Des</a:t>
            </a:r>
            <a:r>
              <a:rPr lang="en-US" sz="3000" b="1">
                <a:solidFill>
                  <a:schemeClr val="tx2"/>
                </a:solidFill>
                <a:latin typeface="Calibri" pitchFamily="34" charset="0"/>
              </a:rPr>
              <a:t> g</a:t>
            </a:r>
            <a:r>
              <a:rPr lang="en-US" sz="3000" b="1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â</a:t>
            </a:r>
            <a:r>
              <a:rPr lang="en-US" sz="3000" b="1">
                <a:solidFill>
                  <a:schemeClr val="tx2"/>
                </a:solidFill>
                <a:latin typeface="Calibri" pitchFamily="34" charset="0"/>
              </a:rPr>
              <a:t>teaux?</a:t>
            </a:r>
          </a:p>
        </p:txBody>
      </p:sp>
      <p:sp>
        <p:nvSpPr>
          <p:cNvPr id="178183" name="Rectangle 7"/>
          <p:cNvSpPr>
            <a:spLocks noChangeArrowheads="1"/>
          </p:cNvSpPr>
          <p:nvPr/>
        </p:nvSpPr>
        <p:spPr bwMode="auto">
          <a:xfrm>
            <a:off x="3429000" y="6019800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3000" b="1" u="sng">
                <a:solidFill>
                  <a:schemeClr val="tx2"/>
                </a:solidFill>
                <a:latin typeface="Calibri" pitchFamily="34" charset="0"/>
              </a:rPr>
              <a:t>Un</a:t>
            </a:r>
            <a:r>
              <a:rPr lang="en-US" sz="3000" b="1">
                <a:solidFill>
                  <a:schemeClr val="tx2"/>
                </a:solidFill>
                <a:latin typeface="Calibri" pitchFamily="34" charset="0"/>
              </a:rPr>
              <a:t> g</a:t>
            </a:r>
            <a:r>
              <a:rPr lang="en-US" sz="3000" b="1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â</a:t>
            </a:r>
            <a:r>
              <a:rPr lang="en-US" sz="3000" b="1">
                <a:solidFill>
                  <a:schemeClr val="tx2"/>
                </a:solidFill>
                <a:latin typeface="Calibri" pitchFamily="34" charset="0"/>
              </a:rPr>
              <a:t>teau?</a:t>
            </a:r>
          </a:p>
        </p:txBody>
      </p:sp>
      <p:sp>
        <p:nvSpPr>
          <p:cNvPr id="178184" name="Rectangle 8"/>
          <p:cNvSpPr>
            <a:spLocks noChangeArrowheads="1"/>
          </p:cNvSpPr>
          <p:nvPr/>
        </p:nvSpPr>
        <p:spPr bwMode="auto">
          <a:xfrm>
            <a:off x="6248400" y="6019800"/>
            <a:ext cx="2590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3000" b="1" u="sng">
                <a:solidFill>
                  <a:schemeClr val="tx2"/>
                </a:solidFill>
                <a:latin typeface="Calibri" pitchFamily="34" charset="0"/>
              </a:rPr>
              <a:t>Du</a:t>
            </a:r>
            <a:r>
              <a:rPr lang="en-US" sz="3000" b="1">
                <a:solidFill>
                  <a:schemeClr val="tx2"/>
                </a:solidFill>
                <a:latin typeface="Calibri" pitchFamily="34" charset="0"/>
              </a:rPr>
              <a:t> g</a:t>
            </a:r>
            <a:r>
              <a:rPr lang="en-US" sz="3000" b="1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â</a:t>
            </a:r>
            <a:r>
              <a:rPr lang="en-US" sz="3000" b="1">
                <a:solidFill>
                  <a:schemeClr val="tx2"/>
                </a:solidFill>
                <a:latin typeface="Calibri" pitchFamily="34" charset="0"/>
              </a:rPr>
              <a:t>teau?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2" grpId="0"/>
      <p:bldP spid="178183" grpId="0"/>
      <p:bldP spid="1781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le, les, un, du ou des ?</a:t>
            </a:r>
            <a:endParaRPr 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fr-FR" dirty="0" smtClean="0"/>
              <a:t>je </a:t>
            </a:r>
            <a:r>
              <a:rPr lang="fr-FR" dirty="0"/>
              <a:t>voudrais _____ poulet au </a:t>
            </a:r>
            <a:r>
              <a:rPr lang="fr-FR" dirty="0" smtClean="0"/>
              <a:t>restaurant.</a:t>
            </a:r>
            <a:endParaRPr lang="en-US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fr-FR" dirty="0"/>
              <a:t>A</a:t>
            </a:r>
            <a:r>
              <a:rPr lang="fr-FR" dirty="0" smtClean="0"/>
              <a:t>u </a:t>
            </a:r>
            <a:r>
              <a:rPr lang="fr-FR" dirty="0"/>
              <a:t>supermarché ma mère achète ____</a:t>
            </a:r>
            <a:r>
              <a:rPr lang="fr-FR" dirty="0" smtClean="0"/>
              <a:t> haricots verts.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fr-FR" dirty="0"/>
              <a:t>3. </a:t>
            </a:r>
            <a:r>
              <a:rPr lang="fr-FR" dirty="0" smtClean="0"/>
              <a:t> Aimez</a:t>
            </a:r>
            <a:r>
              <a:rPr lang="fr-FR" dirty="0"/>
              <a:t>-vous ____ œufs ?</a:t>
            </a:r>
            <a:endParaRPr lang="en-US" dirty="0" smtClean="0"/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rabicPeriod" startAt="4"/>
              <a:defRPr/>
            </a:pPr>
            <a:r>
              <a:rPr lang="fr-FR" dirty="0" smtClean="0"/>
              <a:t>_____ </a:t>
            </a:r>
            <a:r>
              <a:rPr lang="fr-FR" dirty="0"/>
              <a:t>porc est délicieux</a:t>
            </a:r>
            <a:r>
              <a:rPr lang="fr-FR" dirty="0" smtClean="0"/>
              <a:t>.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/>
              <a:buAutoNum type="arabicPeriod" startAt="4"/>
              <a:defRPr/>
            </a:pPr>
            <a:r>
              <a:rPr lang="fr-FR" dirty="0" smtClean="0"/>
              <a:t>J’ai acheté ____ hamburger à la cantine.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 rot="10800000" flipV="1">
            <a:off x="3184525" y="1598613"/>
            <a:ext cx="517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du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rot="10800000" flipV="1">
            <a:off x="6770688" y="2162175"/>
            <a:ext cx="777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des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184525" y="3344863"/>
            <a:ext cx="691439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les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70000" y="3925888"/>
            <a:ext cx="482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Le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51163" y="4462463"/>
            <a:ext cx="536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un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505" y="2765623"/>
            <a:ext cx="5581934" cy="4137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1505" y="457299"/>
            <a:ext cx="5687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Qu’est-ce</a:t>
            </a:r>
            <a:r>
              <a:rPr lang="en-US" sz="2400" dirty="0" smtClean="0"/>
              <a:t> </a:t>
            </a:r>
            <a:r>
              <a:rPr lang="en-US" sz="2400" dirty="0" err="1" smtClean="0"/>
              <a:t>qu’il</a:t>
            </a:r>
            <a:r>
              <a:rPr lang="en-US" sz="2400" dirty="0"/>
              <a:t> </a:t>
            </a:r>
            <a:r>
              <a:rPr lang="en-US" sz="2400" dirty="0" smtClean="0"/>
              <a:t>y a sur </a:t>
            </a:r>
            <a:r>
              <a:rPr lang="en-US" sz="2400" dirty="0" err="1" smtClean="0"/>
              <a:t>l’assiette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	Il y a un / </a:t>
            </a:r>
            <a:r>
              <a:rPr lang="en-US" sz="2400" dirty="0" err="1" smtClean="0"/>
              <a:t>une</a:t>
            </a:r>
            <a:r>
              <a:rPr lang="en-US" sz="2400" dirty="0" smtClean="0"/>
              <a:t> </a:t>
            </a:r>
            <a:r>
              <a:rPr lang="en-US" sz="2400" dirty="0" smtClean="0"/>
              <a:t>/ des</a:t>
            </a:r>
            <a:r>
              <a:rPr lang="en-US" sz="2400" dirty="0" smtClean="0"/>
              <a:t>…</a:t>
            </a:r>
          </a:p>
          <a:p>
            <a:r>
              <a:rPr lang="en-US" sz="2400" dirty="0" err="1" smtClean="0"/>
              <a:t>L’aimes-tu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	</a:t>
            </a:r>
            <a:r>
              <a:rPr lang="en-US" sz="2400" dirty="0" err="1" smtClean="0"/>
              <a:t>Oui</a:t>
            </a:r>
            <a:r>
              <a:rPr lang="en-US" sz="2400" dirty="0" smtClean="0"/>
              <a:t>, je </a:t>
            </a:r>
            <a:r>
              <a:rPr lang="en-US" sz="2400" dirty="0" err="1" smtClean="0"/>
              <a:t>l’aime</a:t>
            </a:r>
            <a:r>
              <a:rPr lang="en-US" sz="2400" dirty="0" smtClean="0"/>
              <a:t>. Non, je ne </a:t>
            </a:r>
            <a:r>
              <a:rPr lang="en-US" sz="2400" dirty="0" err="1" smtClean="0"/>
              <a:t>l’aime</a:t>
            </a:r>
            <a:r>
              <a:rPr lang="en-US" sz="2400" dirty="0" smtClean="0"/>
              <a:t> pas.</a:t>
            </a:r>
          </a:p>
          <a:p>
            <a:r>
              <a:rPr lang="en-US" sz="2400" dirty="0" err="1" smtClean="0"/>
              <a:t>Pourquoi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	Je le / la </a:t>
            </a:r>
            <a:r>
              <a:rPr lang="en-US" sz="2400" dirty="0" err="1" smtClean="0"/>
              <a:t>trouve</a:t>
            </a:r>
            <a:r>
              <a:rPr lang="en-US" sz="2400" dirty="0" smtClean="0"/>
              <a:t>….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70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 xmlns:mv="urn:schemas-microsoft-com:mac:vml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846" y="2570966"/>
            <a:ext cx="6230581" cy="4157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1505" y="262642"/>
            <a:ext cx="5687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Qu’est-ce</a:t>
            </a:r>
            <a:r>
              <a:rPr lang="en-US" sz="2400" dirty="0" smtClean="0"/>
              <a:t> </a:t>
            </a:r>
            <a:r>
              <a:rPr lang="en-US" sz="2400" dirty="0" err="1" smtClean="0"/>
              <a:t>qu’il</a:t>
            </a:r>
            <a:r>
              <a:rPr lang="en-US" sz="2400" dirty="0"/>
              <a:t> </a:t>
            </a:r>
            <a:r>
              <a:rPr lang="en-US" sz="2400" dirty="0" smtClean="0"/>
              <a:t>y a sur </a:t>
            </a:r>
            <a:r>
              <a:rPr lang="en-US" sz="2400" dirty="0" err="1" smtClean="0"/>
              <a:t>l’assiette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	Il y a un / </a:t>
            </a:r>
            <a:r>
              <a:rPr lang="en-US" sz="2400" dirty="0" err="1" smtClean="0"/>
              <a:t>une</a:t>
            </a:r>
            <a:r>
              <a:rPr lang="en-US" sz="2400" dirty="0" smtClean="0"/>
              <a:t> /des…</a:t>
            </a:r>
          </a:p>
          <a:p>
            <a:r>
              <a:rPr lang="en-US" sz="2400" dirty="0" err="1" smtClean="0"/>
              <a:t>L’aimes-tu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	</a:t>
            </a:r>
            <a:r>
              <a:rPr lang="en-US" sz="2400" dirty="0" err="1" smtClean="0"/>
              <a:t>Oui</a:t>
            </a:r>
            <a:r>
              <a:rPr lang="en-US" sz="2400" dirty="0" smtClean="0"/>
              <a:t>, je </a:t>
            </a:r>
            <a:r>
              <a:rPr lang="en-US" sz="2400" dirty="0" err="1" smtClean="0"/>
              <a:t>l’aime</a:t>
            </a:r>
            <a:r>
              <a:rPr lang="en-US" sz="2400" dirty="0" smtClean="0"/>
              <a:t>. Non, je ne </a:t>
            </a:r>
            <a:r>
              <a:rPr lang="en-US" sz="2400" dirty="0" err="1" smtClean="0"/>
              <a:t>l’aime</a:t>
            </a:r>
            <a:r>
              <a:rPr lang="en-US" sz="2400" dirty="0" smtClean="0"/>
              <a:t> pas.</a:t>
            </a:r>
          </a:p>
          <a:p>
            <a:r>
              <a:rPr lang="en-US" sz="2400" dirty="0" err="1" smtClean="0"/>
              <a:t>Pourquoi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	Je le / la </a:t>
            </a:r>
            <a:r>
              <a:rPr lang="en-US" sz="2400" dirty="0" err="1" smtClean="0"/>
              <a:t>trouve</a:t>
            </a:r>
            <a:r>
              <a:rPr lang="en-US" sz="2400" dirty="0" smtClean="0"/>
              <a:t>….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663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 xmlns:mv="urn:schemas-microsoft-com:mac:vml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182" y="394150"/>
            <a:ext cx="614142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342900"/>
            <a:r>
              <a:rPr lang="en-US" sz="2400" dirty="0" err="1">
                <a:solidFill>
                  <a:prstClr val="black"/>
                </a:solidFill>
              </a:rPr>
              <a:t>Qu’est-ce</a:t>
            </a:r>
            <a:r>
              <a:rPr lang="en-US" sz="2400" dirty="0">
                <a:solidFill>
                  <a:prstClr val="black"/>
                </a:solidFill>
              </a:rPr>
              <a:t> que </a:t>
            </a:r>
            <a:r>
              <a:rPr lang="en-US" sz="2400" dirty="0" err="1">
                <a:solidFill>
                  <a:prstClr val="black"/>
                </a:solidFill>
              </a:rPr>
              <a:t>tu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manges</a:t>
            </a:r>
            <a:r>
              <a:rPr lang="en-US" sz="2400" dirty="0">
                <a:solidFill>
                  <a:prstClr val="black"/>
                </a:solidFill>
              </a:rPr>
              <a:t> avec un </a:t>
            </a:r>
            <a:r>
              <a:rPr lang="en-US" sz="2400" dirty="0" err="1">
                <a:solidFill>
                  <a:prstClr val="black"/>
                </a:solidFill>
              </a:rPr>
              <a:t>couteau</a:t>
            </a:r>
            <a:r>
              <a:rPr lang="en-US" sz="2400" dirty="0" smtClean="0">
                <a:solidFill>
                  <a:prstClr val="black"/>
                </a:solidFill>
              </a:rPr>
              <a:t>?</a:t>
            </a:r>
          </a:p>
          <a:p>
            <a:pPr defTabSz="342900"/>
            <a:r>
              <a:rPr lang="en-US" sz="2400" dirty="0" err="1" smtClean="0">
                <a:solidFill>
                  <a:prstClr val="black"/>
                </a:solidFill>
              </a:rPr>
              <a:t>L’aimes-tu</a:t>
            </a:r>
            <a:r>
              <a:rPr lang="en-US" sz="2400" dirty="0" smtClean="0">
                <a:solidFill>
                  <a:prstClr val="black"/>
                </a:solidFill>
              </a:rPr>
              <a:t>?</a:t>
            </a:r>
          </a:p>
          <a:p>
            <a:pPr defTabSz="342900"/>
            <a:r>
              <a:rPr lang="en-US" sz="2400" dirty="0" err="1" smtClean="0">
                <a:solidFill>
                  <a:prstClr val="black"/>
                </a:solidFill>
              </a:rPr>
              <a:t>Pourquoi</a:t>
            </a:r>
            <a:r>
              <a:rPr lang="en-US" sz="2400" dirty="0" smtClean="0">
                <a:solidFill>
                  <a:prstClr val="black"/>
                </a:solidFill>
              </a:rPr>
              <a:t>?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6061" y="1314729"/>
            <a:ext cx="6194324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342900"/>
            <a:r>
              <a:rPr lang="en-US" sz="2400" dirty="0" err="1">
                <a:solidFill>
                  <a:prstClr val="black"/>
                </a:solidFill>
              </a:rPr>
              <a:t>Qu’est-ce</a:t>
            </a:r>
            <a:r>
              <a:rPr lang="en-US" sz="2400" dirty="0">
                <a:solidFill>
                  <a:prstClr val="black"/>
                </a:solidFill>
              </a:rPr>
              <a:t> que </a:t>
            </a:r>
            <a:r>
              <a:rPr lang="en-US" sz="2400" dirty="0" err="1">
                <a:solidFill>
                  <a:prstClr val="black"/>
                </a:solidFill>
              </a:rPr>
              <a:t>tu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manges</a:t>
            </a:r>
            <a:r>
              <a:rPr lang="en-US" sz="2400" dirty="0">
                <a:solidFill>
                  <a:prstClr val="black"/>
                </a:solidFill>
              </a:rPr>
              <a:t> avec </a:t>
            </a:r>
            <a:r>
              <a:rPr lang="en-US" sz="2400" dirty="0" err="1">
                <a:solidFill>
                  <a:prstClr val="black"/>
                </a:solidFill>
              </a:rPr>
              <a:t>une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cuillère</a:t>
            </a:r>
            <a:r>
              <a:rPr lang="en-US" sz="2400" dirty="0" smtClean="0">
                <a:solidFill>
                  <a:prstClr val="black"/>
                </a:solidFill>
              </a:rPr>
              <a:t>?</a:t>
            </a:r>
          </a:p>
          <a:p>
            <a:pPr defTabSz="342900"/>
            <a:r>
              <a:rPr lang="en-US" sz="2400" dirty="0" err="1">
                <a:solidFill>
                  <a:prstClr val="black"/>
                </a:solidFill>
              </a:rPr>
              <a:t>L’aimes-tu</a:t>
            </a:r>
            <a:r>
              <a:rPr lang="en-US" sz="2400" dirty="0">
                <a:solidFill>
                  <a:prstClr val="black"/>
                </a:solidFill>
              </a:rPr>
              <a:t>?</a:t>
            </a:r>
          </a:p>
          <a:p>
            <a:pPr defTabSz="342900"/>
            <a:r>
              <a:rPr lang="en-US" sz="2400" dirty="0" err="1">
                <a:solidFill>
                  <a:prstClr val="black"/>
                </a:solidFill>
              </a:rPr>
              <a:t>Pourquoi</a:t>
            </a:r>
            <a:r>
              <a:rPr lang="en-US" sz="2400" dirty="0">
                <a:solidFill>
                  <a:prstClr val="black"/>
                </a:solidFill>
              </a:rPr>
              <a:t>?</a:t>
            </a:r>
          </a:p>
          <a:p>
            <a:pPr defTabSz="34290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622" y="2765084"/>
            <a:ext cx="6585457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342900"/>
            <a:r>
              <a:rPr lang="en-US" sz="2400" dirty="0" err="1">
                <a:solidFill>
                  <a:prstClr val="black"/>
                </a:solidFill>
              </a:rPr>
              <a:t>Qu’est-ce</a:t>
            </a:r>
            <a:r>
              <a:rPr lang="en-US" sz="2400" dirty="0">
                <a:solidFill>
                  <a:prstClr val="black"/>
                </a:solidFill>
              </a:rPr>
              <a:t> que </a:t>
            </a:r>
            <a:r>
              <a:rPr lang="en-US" sz="2400" dirty="0" err="1">
                <a:solidFill>
                  <a:prstClr val="black"/>
                </a:solidFill>
              </a:rPr>
              <a:t>tu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manges</a:t>
            </a:r>
            <a:r>
              <a:rPr lang="en-US" sz="2400" dirty="0">
                <a:solidFill>
                  <a:prstClr val="black"/>
                </a:solidFill>
              </a:rPr>
              <a:t> avec </a:t>
            </a:r>
            <a:r>
              <a:rPr lang="en-US" sz="2400" dirty="0" err="1">
                <a:solidFill>
                  <a:prstClr val="black"/>
                </a:solidFill>
              </a:rPr>
              <a:t>une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fourchette</a:t>
            </a:r>
            <a:r>
              <a:rPr lang="en-US" sz="2400" dirty="0" smtClean="0">
                <a:solidFill>
                  <a:prstClr val="black"/>
                </a:solidFill>
              </a:rPr>
              <a:t>?</a:t>
            </a:r>
          </a:p>
          <a:p>
            <a:pPr defTabSz="342900"/>
            <a:r>
              <a:rPr lang="en-US" sz="2400" dirty="0" err="1">
                <a:solidFill>
                  <a:prstClr val="black"/>
                </a:solidFill>
              </a:rPr>
              <a:t>L’aimes-tu</a:t>
            </a:r>
            <a:r>
              <a:rPr lang="en-US" sz="2400" dirty="0">
                <a:solidFill>
                  <a:prstClr val="black"/>
                </a:solidFill>
              </a:rPr>
              <a:t>?</a:t>
            </a:r>
          </a:p>
          <a:p>
            <a:pPr defTabSz="342900"/>
            <a:r>
              <a:rPr lang="en-US" sz="2400" dirty="0" err="1">
                <a:solidFill>
                  <a:prstClr val="black"/>
                </a:solidFill>
              </a:rPr>
              <a:t>Pourquoi</a:t>
            </a:r>
            <a:r>
              <a:rPr lang="en-US" sz="2400" dirty="0">
                <a:solidFill>
                  <a:prstClr val="black"/>
                </a:solidFill>
              </a:rPr>
              <a:t>?</a:t>
            </a:r>
          </a:p>
          <a:p>
            <a:pPr defTabSz="34290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2384" y="3828508"/>
            <a:ext cx="5421677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342900"/>
            <a:r>
              <a:rPr lang="en-US" sz="2400" dirty="0" err="1">
                <a:solidFill>
                  <a:prstClr val="black"/>
                </a:solidFill>
              </a:rPr>
              <a:t>Qu’est-ce</a:t>
            </a:r>
            <a:r>
              <a:rPr lang="en-US" sz="2400" dirty="0">
                <a:solidFill>
                  <a:prstClr val="black"/>
                </a:solidFill>
              </a:rPr>
              <a:t> que </a:t>
            </a:r>
            <a:r>
              <a:rPr lang="en-US" sz="2400" dirty="0" err="1">
                <a:solidFill>
                  <a:prstClr val="black"/>
                </a:solidFill>
              </a:rPr>
              <a:t>tu</a:t>
            </a:r>
            <a:r>
              <a:rPr lang="en-US" sz="2400" dirty="0">
                <a:solidFill>
                  <a:prstClr val="black"/>
                </a:solidFill>
              </a:rPr>
              <a:t> bois avec </a:t>
            </a:r>
            <a:r>
              <a:rPr lang="en-US" sz="2400" dirty="0" err="1">
                <a:solidFill>
                  <a:prstClr val="black"/>
                </a:solidFill>
              </a:rPr>
              <a:t>une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tasse</a:t>
            </a:r>
            <a:r>
              <a:rPr lang="en-US" sz="2400" dirty="0" smtClean="0">
                <a:solidFill>
                  <a:prstClr val="black"/>
                </a:solidFill>
              </a:rPr>
              <a:t>?</a:t>
            </a:r>
          </a:p>
          <a:p>
            <a:pPr defTabSz="342900"/>
            <a:r>
              <a:rPr lang="en-US" sz="2400" dirty="0" err="1">
                <a:solidFill>
                  <a:prstClr val="black"/>
                </a:solidFill>
              </a:rPr>
              <a:t>L’aimes-tu</a:t>
            </a:r>
            <a:r>
              <a:rPr lang="en-US" sz="2400" dirty="0">
                <a:solidFill>
                  <a:prstClr val="black"/>
                </a:solidFill>
              </a:rPr>
              <a:t>?</a:t>
            </a:r>
          </a:p>
          <a:p>
            <a:pPr defTabSz="342900"/>
            <a:r>
              <a:rPr lang="en-US" sz="2400" dirty="0" err="1">
                <a:solidFill>
                  <a:prstClr val="black"/>
                </a:solidFill>
              </a:rPr>
              <a:t>Pourquoi</a:t>
            </a:r>
            <a:r>
              <a:rPr lang="en-US" sz="2400" dirty="0">
                <a:solidFill>
                  <a:prstClr val="black"/>
                </a:solidFill>
              </a:rPr>
              <a:t>?</a:t>
            </a:r>
          </a:p>
          <a:p>
            <a:pPr defTabSz="34290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182" y="5283143"/>
            <a:ext cx="521649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342900"/>
            <a:r>
              <a:rPr lang="en-US" sz="2400" dirty="0" err="1">
                <a:solidFill>
                  <a:prstClr val="black"/>
                </a:solidFill>
              </a:rPr>
              <a:t>Qu’est-ce</a:t>
            </a:r>
            <a:r>
              <a:rPr lang="en-US" sz="2400" dirty="0">
                <a:solidFill>
                  <a:prstClr val="black"/>
                </a:solidFill>
              </a:rPr>
              <a:t> que </a:t>
            </a:r>
            <a:r>
              <a:rPr lang="en-US" sz="2400" dirty="0" err="1">
                <a:solidFill>
                  <a:prstClr val="black"/>
                </a:solidFill>
              </a:rPr>
              <a:t>tu</a:t>
            </a:r>
            <a:r>
              <a:rPr lang="en-US" sz="2400" dirty="0">
                <a:solidFill>
                  <a:prstClr val="black"/>
                </a:solidFill>
              </a:rPr>
              <a:t> bois avec un </a:t>
            </a:r>
            <a:r>
              <a:rPr lang="en-US" sz="2400" dirty="0" err="1">
                <a:solidFill>
                  <a:prstClr val="black"/>
                </a:solidFill>
              </a:rPr>
              <a:t>verre</a:t>
            </a:r>
            <a:r>
              <a:rPr lang="en-US" sz="2400" dirty="0" smtClean="0">
                <a:solidFill>
                  <a:prstClr val="black"/>
                </a:solidFill>
              </a:rPr>
              <a:t>?</a:t>
            </a:r>
          </a:p>
          <a:p>
            <a:pPr defTabSz="342900"/>
            <a:r>
              <a:rPr lang="en-US" sz="2400" dirty="0" err="1">
                <a:solidFill>
                  <a:prstClr val="black"/>
                </a:solidFill>
              </a:rPr>
              <a:t>L’aimes-tu</a:t>
            </a:r>
            <a:r>
              <a:rPr lang="en-US" sz="2400" dirty="0">
                <a:solidFill>
                  <a:prstClr val="black"/>
                </a:solidFill>
              </a:rPr>
              <a:t>?</a:t>
            </a:r>
          </a:p>
          <a:p>
            <a:pPr defTabSz="342900"/>
            <a:r>
              <a:rPr lang="en-US" sz="2400" dirty="0" err="1">
                <a:solidFill>
                  <a:prstClr val="black"/>
                </a:solidFill>
              </a:rPr>
              <a:t>Pourquoi</a:t>
            </a:r>
            <a:r>
              <a:rPr lang="en-US" sz="2400" dirty="0">
                <a:solidFill>
                  <a:prstClr val="black"/>
                </a:solidFill>
              </a:rPr>
              <a:t>?</a:t>
            </a:r>
          </a:p>
          <a:p>
            <a:pPr defTabSz="342900"/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04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 xmlns:mv="urn:schemas-microsoft-com:mac:vml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10886" y="366713"/>
            <a:ext cx="81915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Qu’est-ce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que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vous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mangez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et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buvez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pour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célébrer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Thanksgiving?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23" name="Picture 7" descr="MP900422846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7636" y="1502963"/>
            <a:ext cx="6858000" cy="528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505995"/>
            <a:ext cx="8147051" cy="1452283"/>
          </a:xfrm>
        </p:spPr>
        <p:txBody>
          <a:bodyPr/>
          <a:lstStyle/>
          <a:p>
            <a:r>
              <a:rPr lang="en-US" dirty="0" err="1" smtClean="0"/>
              <a:t>Qu’est-ce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aimes</a:t>
            </a:r>
            <a:r>
              <a:rPr lang="en-US" dirty="0" smtClean="0"/>
              <a:t> manger?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761565"/>
            <a:ext cx="8147051" cy="2700318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2026590"/>
            <a:ext cx="4144602" cy="24960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3857" y="1761565"/>
            <a:ext cx="3062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Pourquoi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896" y="4590936"/>
            <a:ext cx="86319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J’aime le, la, les …</a:t>
            </a:r>
          </a:p>
          <a:p>
            <a:r>
              <a:rPr lang="fr-FR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parce que je (le, la, les) trouve 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….  (use expressions 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</a:rPr>
              <a:t>from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 														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</a:rPr>
              <a:t>your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</a:rPr>
              <a:t>vocab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</a:rPr>
              <a:t>list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!)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 xmlns:mv="urn:schemas-microsoft-com:mac:vml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505995"/>
            <a:ext cx="8147051" cy="1452283"/>
          </a:xfrm>
        </p:spPr>
        <p:txBody>
          <a:bodyPr/>
          <a:lstStyle/>
          <a:p>
            <a:r>
              <a:rPr lang="en-US" dirty="0" err="1" smtClean="0"/>
              <a:t>Qu’est-ce</a:t>
            </a:r>
            <a:r>
              <a:rPr lang="en-US" dirty="0" smtClean="0"/>
              <a:t> que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fr-FR" dirty="0" smtClean="0"/>
              <a:t>détestes</a:t>
            </a:r>
            <a:r>
              <a:rPr lang="en-US" dirty="0" smtClean="0"/>
              <a:t> manger?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761565"/>
            <a:ext cx="8147051" cy="2700318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03857" y="1761565"/>
            <a:ext cx="3062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Pourquoi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896" y="4590936"/>
            <a:ext cx="86319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J’aime le, la, les …</a:t>
            </a:r>
          </a:p>
          <a:p>
            <a:r>
              <a:rPr lang="fr-FR" sz="32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parce que je (le, la, les) trouve 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…. (use expressions 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</a:rPr>
              <a:t>from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														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</a:rPr>
              <a:t>your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</a:rPr>
              <a:t>vocab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</a:rPr>
              <a:t>list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AutoShape 2" descr="Image result for toma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4" descr="Image result for tomat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6" descr="Image result for tomates"/>
          <p:cNvSpPr>
            <a:spLocks noChangeAspect="1" noChangeArrowheads="1"/>
          </p:cNvSpPr>
          <p:nvPr/>
        </p:nvSpPr>
        <p:spPr bwMode="auto">
          <a:xfrm>
            <a:off x="155575" y="-1995488"/>
            <a:ext cx="6276975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2" name="Picture 8" descr="Image result for tom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229" y="2176463"/>
            <a:ext cx="4154297" cy="276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37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 xmlns:mv="urn:schemas-microsoft-com:mac:vml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523157"/>
            <a:ext cx="8147051" cy="446108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Ask and answer these questions with a partner.  Be prepared to tell the class your partner’s preferences.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194636"/>
            <a:ext cx="8147051" cy="4605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Qu’est-ce</a:t>
            </a:r>
            <a:r>
              <a:rPr lang="en-US" dirty="0" smtClean="0"/>
              <a:t> que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aimes</a:t>
            </a:r>
            <a:r>
              <a:rPr lang="en-US" dirty="0" smtClean="0"/>
              <a:t> manger? </a:t>
            </a:r>
          </a:p>
          <a:p>
            <a:r>
              <a:rPr lang="en-US" dirty="0" err="1" smtClean="0"/>
              <a:t>Qu’est-ce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détestes</a:t>
            </a:r>
            <a:r>
              <a:rPr lang="en-US" dirty="0" smtClean="0"/>
              <a:t> manger?  </a:t>
            </a:r>
          </a:p>
          <a:p>
            <a:r>
              <a:rPr lang="en-US" dirty="0" err="1" smtClean="0"/>
              <a:t>Qu’est-ce</a:t>
            </a:r>
            <a:r>
              <a:rPr lang="en-US" dirty="0" smtClean="0"/>
              <a:t> que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préfères</a:t>
            </a:r>
            <a:r>
              <a:rPr lang="en-US" dirty="0" smtClean="0"/>
              <a:t> manger pour le petit-</a:t>
            </a:r>
            <a:r>
              <a:rPr lang="en-US" dirty="0" err="1" smtClean="0"/>
              <a:t>déjeuner</a:t>
            </a:r>
            <a:r>
              <a:rPr lang="en-US" dirty="0" smtClean="0"/>
              <a:t>?</a:t>
            </a:r>
          </a:p>
          <a:p>
            <a:r>
              <a:rPr lang="en-US" dirty="0" err="1"/>
              <a:t>Qu’est-ce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préfères</a:t>
            </a:r>
            <a:r>
              <a:rPr lang="en-US" dirty="0"/>
              <a:t> manger pour le </a:t>
            </a:r>
            <a:r>
              <a:rPr lang="en-US" dirty="0" err="1" smtClean="0"/>
              <a:t>déjeuner</a:t>
            </a:r>
            <a:r>
              <a:rPr lang="en-US" dirty="0" smtClean="0"/>
              <a:t>?</a:t>
            </a:r>
          </a:p>
          <a:p>
            <a:r>
              <a:rPr lang="en-US" dirty="0" err="1"/>
              <a:t>Qu’est-ce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préfères</a:t>
            </a:r>
            <a:r>
              <a:rPr lang="en-US" dirty="0"/>
              <a:t> manger pour le </a:t>
            </a:r>
            <a:r>
              <a:rPr lang="en-US" dirty="0" smtClean="0"/>
              <a:t>diner?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557528">
            <a:off x="6033657" y="1369956"/>
            <a:ext cx="30627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Pourquoi</a:t>
            </a:r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475" y="5598667"/>
            <a:ext cx="8668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J’aime le, la, les …</a:t>
            </a:r>
          </a:p>
          <a:p>
            <a:r>
              <a:rPr lang="fr-FR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parce que je (le, la, les) trouve </a:t>
            </a:r>
            <a:r>
              <a:rPr lang="fr-FR" sz="3600" dirty="0">
                <a:solidFill>
                  <a:schemeClr val="accent3">
                    <a:lumMod val="75000"/>
                  </a:schemeClr>
                </a:solidFill>
              </a:rPr>
              <a:t>….</a:t>
            </a:r>
          </a:p>
          <a:p>
            <a:endParaRPr lang="fr-FR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82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 xmlns:mv="urn:schemas-microsoft-com:mac:vml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2233613" y="2743200"/>
            <a:ext cx="69103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Culture et Réflexion</a:t>
            </a:r>
          </a:p>
        </p:txBody>
      </p:sp>
      <p:pic>
        <p:nvPicPr>
          <p:cNvPr id="3379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0175" y="3581400"/>
            <a:ext cx="37814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7145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3797300"/>
            <a:ext cx="35052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067050"/>
            <a:ext cx="22193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-19050"/>
            <a:ext cx="38100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</a:t>
            </a:r>
            <a:r>
              <a:rPr lang="en-US" dirty="0" err="1" smtClean="0"/>
              <a:t>ne</a:t>
            </a:r>
            <a:r>
              <a:rPr lang="en-US" dirty="0" smtClean="0"/>
              <a:t> </a:t>
            </a:r>
            <a:r>
              <a:rPr lang="en-US" dirty="0" err="1" smtClean="0"/>
              <a:t>révision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Cherchez un petit tableau et un </a:t>
            </a:r>
            <a:r>
              <a:rPr lang="en-US" dirty="0" err="1" smtClean="0"/>
              <a:t>marquer</a:t>
            </a:r>
            <a:r>
              <a:rPr lang="en-US" dirty="0" smtClean="0"/>
              <a:t> pour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révision</a:t>
            </a:r>
            <a:r>
              <a:rPr lang="en-US" dirty="0" smtClean="0"/>
              <a:t> de</a:t>
            </a:r>
          </a:p>
          <a:p>
            <a:endParaRPr lang="en-US" dirty="0" smtClean="0"/>
          </a:p>
          <a:p>
            <a:pPr lvl="1"/>
            <a:r>
              <a:rPr lang="en-US" dirty="0" err="1" smtClean="0"/>
              <a:t>vocabulaire</a:t>
            </a:r>
            <a:endParaRPr lang="en-US" dirty="0" smtClean="0"/>
          </a:p>
          <a:p>
            <a:pPr lvl="1"/>
            <a:r>
              <a:rPr lang="en-US" dirty="0" err="1" smtClean="0"/>
              <a:t>partitif</a:t>
            </a:r>
            <a:endParaRPr lang="en-US" dirty="0" smtClean="0"/>
          </a:p>
          <a:p>
            <a:pPr lvl="1"/>
            <a:r>
              <a:rPr lang="en-US" dirty="0" smtClean="0"/>
              <a:t>passé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46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5"/>
          <p:cNvSpPr>
            <a:spLocks noChangeArrowheads="1"/>
          </p:cNvSpPr>
          <p:nvPr/>
        </p:nvSpPr>
        <p:spPr bwMode="auto">
          <a:xfrm>
            <a:off x="1524000" y="152400"/>
            <a:ext cx="62484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Arial Black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922463" y="457200"/>
            <a:ext cx="53848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Faut-il manger pour vivre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ou  vivre pour manger?</a:t>
            </a: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905000"/>
            <a:ext cx="44005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9"/>
          <p:cNvSpPr>
            <a:spLocks noChangeArrowheads="1"/>
          </p:cNvSpPr>
          <p:nvPr/>
        </p:nvSpPr>
        <p:spPr bwMode="auto">
          <a:xfrm>
            <a:off x="1524000" y="228600"/>
            <a:ext cx="62484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Arial Black" pitchFamily="34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008188" y="533400"/>
            <a:ext cx="5230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Combien de temps passe un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Français typique à table?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581400" y="762000"/>
            <a:ext cx="2185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Et vous?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133600" y="381000"/>
            <a:ext cx="522287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Y a-t-il une relation entre la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durée des repas 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l’attitude vis-à-vis de la famille?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667000" y="381000"/>
            <a:ext cx="418782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Y a-t-il une relation entre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d’autres choses 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l’importance de la famille?</a:t>
            </a:r>
          </a:p>
        </p:txBody>
      </p:sp>
      <p:pic>
        <p:nvPicPr>
          <p:cNvPr id="3584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2076450"/>
            <a:ext cx="54864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2" grpId="1"/>
      <p:bldP spid="2053" grpId="0"/>
      <p:bldP spid="2053" grpId="1"/>
      <p:bldP spid="2054" grpId="0"/>
      <p:bldP spid="2054" grpId="1"/>
      <p:bldP spid="205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0"/>
          <p:cNvSpPr>
            <a:spLocks noChangeArrowheads="1"/>
          </p:cNvSpPr>
          <p:nvPr/>
        </p:nvSpPr>
        <p:spPr bwMode="auto">
          <a:xfrm>
            <a:off x="381000" y="4876800"/>
            <a:ext cx="82296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latin typeface="Arial Black" pitchFamily="34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95338" y="5029200"/>
            <a:ext cx="7510462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Qu’est-ce qui marque un repas français?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Quelles choses sont descriptives de leur repas?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769938" y="5029200"/>
            <a:ext cx="66230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Est-ce qu’on mélange des plats en France?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09600" y="5029200"/>
            <a:ext cx="785177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Est-ce que vous mettez deux choses sur l’assiette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en même temps?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3657600" y="5486400"/>
            <a:ext cx="15922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Mais non!</a:t>
            </a:r>
          </a:p>
        </p:txBody>
      </p:sp>
      <p:pic>
        <p:nvPicPr>
          <p:cNvPr id="36870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90600"/>
            <a:ext cx="44196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668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100" grpId="1"/>
      <p:bldP spid="4101" grpId="0"/>
      <p:bldP spid="4101" grpId="1"/>
      <p:bldP spid="4102" grpId="0"/>
      <p:bldP spid="4102" grpId="1"/>
      <p:bldP spid="4104" grpId="0"/>
      <p:bldP spid="410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33400" y="381000"/>
            <a:ext cx="718343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Comment est-ce que les Africains mangent du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	couscous traditionel?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09600" y="1524000"/>
            <a:ext cx="59420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Hommes, femmes et enfants séparés.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09600" y="2438400"/>
            <a:ext cx="1616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Par terre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609600" y="3200400"/>
            <a:ext cx="25146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Avec les doigts</a:t>
            </a:r>
          </a:p>
        </p:txBody>
      </p:sp>
      <p:pic>
        <p:nvPicPr>
          <p:cNvPr id="3789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2362200"/>
            <a:ext cx="45148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962400"/>
            <a:ext cx="41529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50" grpId="0"/>
      <p:bldP spid="6151" grpId="0"/>
      <p:bldP spid="61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err="1" smtClean="0"/>
              <a:t>bb</a:t>
            </a:r>
            <a:endParaRPr lang="fr-FR" dirty="0" smtClean="0"/>
          </a:p>
        </p:txBody>
      </p:sp>
      <p:pic>
        <p:nvPicPr>
          <p:cNvPr id="13314" name="Content Placeholder 3" descr="photo-1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20000" contrast="2000"/>
          </a:blip>
          <a:srcRect l="-71280" r="-71280"/>
          <a:stretch>
            <a:fillRect/>
          </a:stretch>
        </p:blipFill>
        <p:spPr>
          <a:xfrm>
            <a:off x="-4669292" y="0"/>
            <a:ext cx="15941676" cy="6858000"/>
          </a:xfrm>
        </p:spPr>
      </p:pic>
      <p:sp>
        <p:nvSpPr>
          <p:cNvPr id="2" name="TextBox 1"/>
          <p:cNvSpPr txBox="1"/>
          <p:nvPr/>
        </p:nvSpPr>
        <p:spPr>
          <a:xfrm>
            <a:off x="6589486" y="58846"/>
            <a:ext cx="255451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Writing Prompt</a:t>
            </a:r>
          </a:p>
          <a:p>
            <a:pPr algn="ctr"/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 err="1" smtClean="0"/>
              <a:t>Qu’est-ce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qu’il</a:t>
            </a:r>
            <a:r>
              <a:rPr lang="en-US" sz="2800" b="1" dirty="0" smtClean="0"/>
              <a:t> y a </a:t>
            </a:r>
            <a:r>
              <a:rPr lang="en-US" sz="2800" b="1" dirty="0" err="1" smtClean="0"/>
              <a:t>dans</a:t>
            </a:r>
            <a:r>
              <a:rPr lang="en-US" sz="2800" b="1" dirty="0" smtClean="0"/>
              <a:t> le </a:t>
            </a:r>
            <a:r>
              <a:rPr lang="en-US" sz="2800" b="1" dirty="0" err="1" smtClean="0"/>
              <a:t>frigo</a:t>
            </a:r>
            <a:r>
              <a:rPr lang="en-US" sz="2800" b="1" dirty="0" smtClean="0"/>
              <a:t> de Madame? </a:t>
            </a:r>
          </a:p>
          <a:p>
            <a:pPr algn="ctr"/>
            <a:r>
              <a:rPr lang="en-US" sz="2000" b="1" dirty="0" smtClean="0"/>
              <a:t>(du, de la, des)</a:t>
            </a:r>
          </a:p>
          <a:p>
            <a:pPr algn="ctr"/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 smtClean="0"/>
              <a:t>Les</a:t>
            </a:r>
            <a:r>
              <a:rPr lang="en-US" sz="2800" b="1" dirty="0"/>
              <a:t> </a:t>
            </a:r>
            <a:r>
              <a:rPr lang="en-US" sz="2800" b="1" dirty="0" err="1"/>
              <a:t>a</a:t>
            </a:r>
            <a:r>
              <a:rPr lang="en-US" sz="2800" b="1" dirty="0" err="1" smtClean="0"/>
              <a:t>imez-vous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ou</a:t>
            </a:r>
            <a:r>
              <a:rPr lang="en-US" sz="2800" b="1" dirty="0" smtClean="0"/>
              <a:t> </a:t>
            </a:r>
            <a:r>
              <a:rPr lang="en-US" sz="2800" b="1" dirty="0" smtClean="0"/>
              <a:t>ne les </a:t>
            </a:r>
            <a:r>
              <a:rPr lang="en-US" sz="2800" b="1" dirty="0" err="1" smtClean="0"/>
              <a:t>aimez-vous</a:t>
            </a:r>
            <a:r>
              <a:rPr lang="en-US" sz="2800" b="1" dirty="0" smtClean="0"/>
              <a:t> </a:t>
            </a:r>
            <a:r>
              <a:rPr lang="en-US" sz="2800" b="1" dirty="0" smtClean="0"/>
              <a:t>pas </a:t>
            </a:r>
            <a:r>
              <a:rPr lang="en-US" sz="2800" b="1" dirty="0" smtClean="0"/>
              <a:t>?</a:t>
            </a:r>
            <a:endParaRPr lang="en-US" sz="2800" b="1" dirty="0" smtClean="0"/>
          </a:p>
          <a:p>
            <a:pPr algn="ctr"/>
            <a:r>
              <a:rPr lang="en-US" sz="2000" b="1" dirty="0" smtClean="0"/>
              <a:t>(le, la, les</a:t>
            </a:r>
            <a:r>
              <a:rPr lang="en-US" sz="2000" b="1" dirty="0" smtClean="0"/>
              <a:t>)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 err="1" smtClean="0"/>
              <a:t>Pourquoi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fruit, légume ou viande?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6885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/>
              <a:t>L’ananas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Le boeuf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La </a:t>
            </a:r>
            <a:r>
              <a:rPr lang="en-US" dirty="0" err="1" smtClean="0"/>
              <a:t>peche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Le </a:t>
            </a:r>
            <a:r>
              <a:rPr lang="en-US" dirty="0" err="1" smtClean="0"/>
              <a:t>poulet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/>
              <a:t>L’oignon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La </a:t>
            </a:r>
            <a:r>
              <a:rPr lang="en-US" dirty="0" err="1" smtClean="0"/>
              <a:t>pomme</a:t>
            </a:r>
            <a:r>
              <a:rPr lang="en-US" dirty="0" smtClean="0"/>
              <a:t> de </a:t>
            </a:r>
            <a:r>
              <a:rPr lang="en-US" dirty="0" err="1" smtClean="0"/>
              <a:t>terre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Le citron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La </a:t>
            </a:r>
            <a:r>
              <a:rPr lang="en-US" dirty="0" err="1" smtClean="0"/>
              <a:t>dinde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La </a:t>
            </a:r>
            <a:r>
              <a:rPr lang="en-US" dirty="0" err="1" smtClean="0"/>
              <a:t>pomme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Les </a:t>
            </a:r>
            <a:r>
              <a:rPr lang="en-US" dirty="0" err="1" smtClean="0"/>
              <a:t>saucisses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identifiez</a:t>
            </a:r>
            <a:r>
              <a:rPr lang="en-US" dirty="0" smtClean="0"/>
              <a:t> les </a:t>
            </a:r>
            <a:r>
              <a:rPr lang="en-US" dirty="0" err="1" smtClean="0"/>
              <a:t>objets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cette</a:t>
            </a:r>
            <a:r>
              <a:rPr lang="en-US" dirty="0" smtClean="0"/>
              <a:t> image:</a:t>
            </a:r>
            <a:endParaRPr lang="en-US" dirty="0"/>
          </a:p>
        </p:txBody>
      </p:sp>
      <p:pic>
        <p:nvPicPr>
          <p:cNvPr id="16386" name="Content Placeholder 3" descr="sett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156" r="-22156"/>
          <a:stretch>
            <a:fillRect/>
          </a:stretch>
        </p:blipFill>
        <p:spPr>
          <a:xfrm>
            <a:off x="457200" y="1735138"/>
            <a:ext cx="8229600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Pictionnaire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Pratiquez</a:t>
            </a:r>
            <a:r>
              <a:rPr lang="en-US" dirty="0" smtClean="0"/>
              <a:t> le </a:t>
            </a:r>
            <a:r>
              <a:rPr lang="en-US" dirty="0" err="1" smtClean="0"/>
              <a:t>vocabulaire</a:t>
            </a:r>
            <a:r>
              <a:rPr lang="en-US" dirty="0" smtClean="0"/>
              <a:t> de </a:t>
            </a:r>
            <a:r>
              <a:rPr lang="en-US" dirty="0" err="1" smtClean="0"/>
              <a:t>nourriture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Jouez</a:t>
            </a:r>
            <a:r>
              <a:rPr lang="en-US" dirty="0" smtClean="0"/>
              <a:t> au </a:t>
            </a:r>
            <a:r>
              <a:rPr lang="en-US" dirty="0" err="1" smtClean="0"/>
              <a:t>pictionnaire</a:t>
            </a:r>
            <a:r>
              <a:rPr lang="en-US" dirty="0" smtClean="0"/>
              <a:t> en </a:t>
            </a:r>
            <a:r>
              <a:rPr lang="en-US" dirty="0" err="1" smtClean="0"/>
              <a:t>petits</a:t>
            </a:r>
            <a:r>
              <a:rPr lang="en-US" dirty="0" smtClean="0"/>
              <a:t> </a:t>
            </a:r>
            <a:r>
              <a:rPr lang="en-US" dirty="0" err="1" smtClean="0"/>
              <a:t>groupes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5 minutes!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76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Boire (to drink)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2332038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CC6600"/>
                </a:solidFill>
              </a:rPr>
              <a:t>Je bois		</a:t>
            </a:r>
          </a:p>
          <a:p>
            <a:pPr eaLnBrk="1" hangingPunct="1">
              <a:buFontTx/>
              <a:buNone/>
            </a:pPr>
            <a:r>
              <a:rPr lang="en-US" dirty="0" err="1" smtClean="0">
                <a:solidFill>
                  <a:srgbClr val="CC6600"/>
                </a:solidFill>
              </a:rPr>
              <a:t>Tu</a:t>
            </a:r>
            <a:r>
              <a:rPr lang="en-US" dirty="0" smtClean="0">
                <a:solidFill>
                  <a:srgbClr val="CC6600"/>
                </a:solidFill>
              </a:rPr>
              <a:t> bois		</a:t>
            </a:r>
          </a:p>
          <a:p>
            <a:pPr eaLnBrk="1" hangingPunct="1">
              <a:buFontTx/>
              <a:buNone/>
            </a:pPr>
            <a:r>
              <a:rPr lang="en-US" dirty="0" err="1" smtClean="0">
                <a:solidFill>
                  <a:srgbClr val="CC6600"/>
                </a:solidFill>
              </a:rPr>
              <a:t>il</a:t>
            </a:r>
            <a:r>
              <a:rPr lang="en-US" dirty="0" smtClean="0">
                <a:solidFill>
                  <a:srgbClr val="CC6600"/>
                </a:solidFill>
              </a:rPr>
              <a:t>/</a:t>
            </a:r>
            <a:r>
              <a:rPr lang="en-US" dirty="0" err="1" smtClean="0">
                <a:solidFill>
                  <a:srgbClr val="CC6600"/>
                </a:solidFill>
              </a:rPr>
              <a:t>elle</a:t>
            </a:r>
            <a:r>
              <a:rPr lang="en-US" dirty="0" smtClean="0">
                <a:solidFill>
                  <a:srgbClr val="CC6600"/>
                </a:solidFill>
              </a:rPr>
              <a:t> </a:t>
            </a:r>
            <a:r>
              <a:rPr lang="en-US" dirty="0" err="1" smtClean="0">
                <a:solidFill>
                  <a:srgbClr val="CC6600"/>
                </a:solidFill>
              </a:rPr>
              <a:t>boit</a:t>
            </a:r>
            <a:r>
              <a:rPr lang="en-US" dirty="0" smtClean="0">
                <a:solidFill>
                  <a:srgbClr val="CC6600"/>
                </a:solidFill>
              </a:rPr>
              <a:t>	</a:t>
            </a:r>
          </a:p>
        </p:txBody>
      </p:sp>
      <p:sp>
        <p:nvSpPr>
          <p:cNvPr id="189444" name="Rectangle 4"/>
          <p:cNvSpPr>
            <a:spLocks noChangeArrowheads="1"/>
          </p:cNvSpPr>
          <p:nvPr/>
        </p:nvSpPr>
        <p:spPr bwMode="auto">
          <a:xfrm>
            <a:off x="3429000" y="23320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3200" dirty="0">
                <a:solidFill>
                  <a:srgbClr val="CC6600"/>
                </a:solidFill>
                <a:latin typeface="Calibri" pitchFamily="34" charset="0"/>
              </a:rPr>
              <a:t>			nous </a:t>
            </a:r>
            <a:r>
              <a:rPr lang="en-US" sz="3200" b="1" dirty="0" err="1">
                <a:solidFill>
                  <a:srgbClr val="CC6600"/>
                </a:solidFill>
                <a:latin typeface="Calibri" pitchFamily="34" charset="0"/>
              </a:rPr>
              <a:t>buvons</a:t>
            </a:r>
            <a:endParaRPr lang="en-US" sz="3200" b="1" dirty="0">
              <a:solidFill>
                <a:srgbClr val="CC6600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3200" dirty="0">
                <a:solidFill>
                  <a:srgbClr val="CC6600"/>
                </a:solidFill>
                <a:latin typeface="Calibri" pitchFamily="34" charset="0"/>
              </a:rPr>
              <a:t>			</a:t>
            </a:r>
            <a:r>
              <a:rPr lang="en-US" sz="3200" dirty="0" err="1">
                <a:solidFill>
                  <a:srgbClr val="CC6600"/>
                </a:solidFill>
                <a:latin typeface="Calibri" pitchFamily="34" charset="0"/>
              </a:rPr>
              <a:t>vous</a:t>
            </a:r>
            <a:r>
              <a:rPr lang="en-US" sz="3200" dirty="0">
                <a:solidFill>
                  <a:srgbClr val="CC6600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latin typeface="Calibri" pitchFamily="34" charset="0"/>
              </a:rPr>
              <a:t>buvez</a:t>
            </a:r>
            <a:endParaRPr lang="en-US" sz="3200" b="1" dirty="0">
              <a:solidFill>
                <a:srgbClr val="CC6600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3200" dirty="0">
                <a:solidFill>
                  <a:srgbClr val="CC6600"/>
                </a:solidFill>
                <a:latin typeface="Calibri" pitchFamily="34" charset="0"/>
              </a:rPr>
              <a:t>	     	</a:t>
            </a:r>
            <a:r>
              <a:rPr lang="en-US" sz="3200" dirty="0" err="1">
                <a:solidFill>
                  <a:srgbClr val="CC6600"/>
                </a:solidFill>
                <a:latin typeface="Calibri" pitchFamily="34" charset="0"/>
              </a:rPr>
              <a:t>ils</a:t>
            </a:r>
            <a:r>
              <a:rPr lang="en-US" sz="3200" dirty="0">
                <a:solidFill>
                  <a:srgbClr val="CC66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CC6600"/>
                </a:solidFill>
                <a:latin typeface="Calibri" pitchFamily="34" charset="0"/>
              </a:rPr>
              <a:t>elles</a:t>
            </a:r>
            <a:r>
              <a:rPr lang="en-US" sz="3200" dirty="0">
                <a:solidFill>
                  <a:srgbClr val="CC6600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latin typeface="Calibri" pitchFamily="34" charset="0"/>
              </a:rPr>
              <a:t>boivent</a:t>
            </a:r>
            <a:endParaRPr lang="en-US" sz="3200" b="1" dirty="0">
              <a:solidFill>
                <a:srgbClr val="CC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99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9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9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9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94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Qu’est-ce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bois?</a:t>
            </a:r>
          </a:p>
        </p:txBody>
      </p:sp>
      <p:pic>
        <p:nvPicPr>
          <p:cNvPr id="4" name="Content Placeholder 3" descr="col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098" r="-18098"/>
          <a:stretch>
            <a:fillRect/>
          </a:stretch>
        </p:blipFill>
        <p:spPr>
          <a:xfrm>
            <a:off x="-222250" y="3130550"/>
            <a:ext cx="5445125" cy="2995613"/>
          </a:xfrm>
        </p:spPr>
      </p:pic>
      <p:pic>
        <p:nvPicPr>
          <p:cNvPr id="5" name="Picture 4" descr="ho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9950" y="1347788"/>
            <a:ext cx="4006850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2613" y="3629025"/>
            <a:ext cx="2333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Il fait froid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645275" y="1895475"/>
            <a:ext cx="1323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Il fait chaud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855</Words>
  <Application>Microsoft Office PowerPoint</Application>
  <PresentationFormat>On-screen Show (4:3)</PresentationFormat>
  <Paragraphs>198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Calibri</vt:lpstr>
      <vt:lpstr>Comic Sans MS</vt:lpstr>
      <vt:lpstr>Times New Roman</vt:lpstr>
      <vt:lpstr>Office Theme</vt:lpstr>
      <vt:lpstr>3.1.4</vt:lpstr>
      <vt:lpstr>Bell Ringer: Which word does not belong in each group? Explain why in French. </vt:lpstr>
      <vt:lpstr>une révision</vt:lpstr>
      <vt:lpstr>bb</vt:lpstr>
      <vt:lpstr>fruit, légume ou viande?</vt:lpstr>
      <vt:lpstr>identifiez les objets dans cette image:</vt:lpstr>
      <vt:lpstr>Pictionnaire </vt:lpstr>
      <vt:lpstr>Boire (to drink)</vt:lpstr>
      <vt:lpstr>Qu’est-ce que tu bois?</vt:lpstr>
      <vt:lpstr>Qu’est-ce que tu as bu?</vt:lpstr>
      <vt:lpstr>Qu’est-ce que tu manges?</vt:lpstr>
      <vt:lpstr>Qu’est-ce que tu as mangé?</vt:lpstr>
      <vt:lpstr>les articles définis</vt:lpstr>
      <vt:lpstr>les articles indéfinis</vt:lpstr>
      <vt:lpstr>les articles partitifs</vt:lpstr>
      <vt:lpstr>Le partitif</vt:lpstr>
      <vt:lpstr>Vous voulez?...  </vt:lpstr>
      <vt:lpstr>Vous voulez?...</vt:lpstr>
      <vt:lpstr>Vous voulez?...</vt:lpstr>
      <vt:lpstr>Vous voulez?...</vt:lpstr>
      <vt:lpstr>le, les, un, du ou des ?</vt:lpstr>
      <vt:lpstr>PowerPoint Presentation</vt:lpstr>
      <vt:lpstr>PowerPoint Presentation</vt:lpstr>
      <vt:lpstr>PowerPoint Presentation</vt:lpstr>
      <vt:lpstr>PowerPoint Presentation</vt:lpstr>
      <vt:lpstr>Qu’est-ce que tu aimes manger? </vt:lpstr>
      <vt:lpstr>Qu’est-ce que tu détestes manger? </vt:lpstr>
      <vt:lpstr>Ask and answer these questions with a partner.  Be prepared to tell the class your partner’s preferences.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 révision: les articles</dc:title>
  <dc:creator>John McFarland</dc:creator>
  <cp:lastModifiedBy>Rachel McFarland</cp:lastModifiedBy>
  <cp:revision>20</cp:revision>
  <dcterms:created xsi:type="dcterms:W3CDTF">2010-10-27T01:26:13Z</dcterms:created>
  <dcterms:modified xsi:type="dcterms:W3CDTF">2016-12-08T03:17:06Z</dcterms:modified>
</cp:coreProperties>
</file>