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1" r:id="rId3"/>
    <p:sldId id="267" r:id="rId4"/>
    <p:sldId id="272" r:id="rId5"/>
    <p:sldId id="273" r:id="rId6"/>
    <p:sldId id="268" r:id="rId7"/>
    <p:sldId id="274" r:id="rId8"/>
    <p:sldId id="275" r:id="rId9"/>
    <p:sldId id="276" r:id="rId10"/>
    <p:sldId id="277" r:id="rId11"/>
    <p:sldId id="279" r:id="rId12"/>
    <p:sldId id="280" r:id="rId13"/>
    <p:sldId id="257" r:id="rId14"/>
    <p:sldId id="264" r:id="rId15"/>
    <p:sldId id="258" r:id="rId16"/>
    <p:sldId id="259" r:id="rId17"/>
    <p:sldId id="260" r:id="rId18"/>
    <p:sldId id="262" r:id="rId19"/>
    <p:sldId id="263" r:id="rId20"/>
    <p:sldId id="292" r:id="rId21"/>
    <p:sldId id="265" r:id="rId22"/>
    <p:sldId id="281" r:id="rId23"/>
    <p:sldId id="283" r:id="rId24"/>
    <p:sldId id="293" r:id="rId25"/>
    <p:sldId id="284" r:id="rId26"/>
    <p:sldId id="294" r:id="rId27"/>
    <p:sldId id="285" r:id="rId28"/>
    <p:sldId id="286" r:id="rId29"/>
    <p:sldId id="288" r:id="rId30"/>
    <p:sldId id="282" r:id="rId31"/>
    <p:sldId id="289" r:id="rId32"/>
    <p:sldId id="287" r:id="rId33"/>
    <p:sldId id="295" r:id="rId34"/>
    <p:sldId id="296" r:id="rId35"/>
    <p:sldId id="29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0B34-3796-4555-B8C9-6CACA00675F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9462-58BC-47A9-97FF-580653A3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1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0B34-3796-4555-B8C9-6CACA00675F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9462-58BC-47A9-97FF-580653A3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6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0B34-3796-4555-B8C9-6CACA00675F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9462-58BC-47A9-97FF-580653A3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1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0B34-3796-4555-B8C9-6CACA00675F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9462-58BC-47A9-97FF-580653A3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8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0B34-3796-4555-B8C9-6CACA00675F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9462-58BC-47A9-97FF-580653A3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0B34-3796-4555-B8C9-6CACA00675F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9462-58BC-47A9-97FF-580653A3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9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0B34-3796-4555-B8C9-6CACA00675F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9462-58BC-47A9-97FF-580653A3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0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0B34-3796-4555-B8C9-6CACA00675F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9462-58BC-47A9-97FF-580653A3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9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0B34-3796-4555-B8C9-6CACA00675F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9462-58BC-47A9-97FF-580653A3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8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0B34-3796-4555-B8C9-6CACA00675F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9462-58BC-47A9-97FF-580653A3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4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0B34-3796-4555-B8C9-6CACA00675F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9462-58BC-47A9-97FF-580653A3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8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60B34-3796-4555-B8C9-6CACA00675F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29462-58BC-47A9-97FF-580653A3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6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err="1" smtClean="0"/>
              <a:t>Leçon</a:t>
            </a:r>
            <a:r>
              <a:rPr lang="en-US" dirty="0" smtClean="0"/>
              <a:t> 1.2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9154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Day 3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 can talk about the clothing that I prefer.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Activité</a:t>
            </a:r>
            <a:r>
              <a:rPr lang="en-US" dirty="0" smtClean="0"/>
              <a:t> de </a:t>
            </a:r>
            <a:r>
              <a:rPr lang="en-US" dirty="0" err="1" smtClean="0"/>
              <a:t>Classe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student will receive a conversation guide.</a:t>
            </a:r>
          </a:p>
          <a:p>
            <a:r>
              <a:rPr lang="en-US" dirty="0" smtClean="0"/>
              <a:t>Each student will receive a clothing card.</a:t>
            </a:r>
          </a:p>
          <a:p>
            <a:r>
              <a:rPr lang="en-US" dirty="0" smtClean="0"/>
              <a:t>Students will stand in a circle and partner up.</a:t>
            </a:r>
          </a:p>
          <a:p>
            <a:r>
              <a:rPr lang="en-US" dirty="0" smtClean="0"/>
              <a:t>Once you have asked and answered the guided questions about your item of clothing, pass the clothing card to the next group.</a:t>
            </a:r>
          </a:p>
          <a:p>
            <a:r>
              <a:rPr lang="en-US" dirty="0" smtClean="0"/>
              <a:t>Continue the activity until your first card comes back to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Qu’est-ce</a:t>
            </a:r>
            <a:r>
              <a:rPr lang="en-US" altLang="en-US" dirty="0"/>
              <a:t> </a:t>
            </a:r>
            <a:r>
              <a:rPr lang="en-US" altLang="en-US" dirty="0" err="1" smtClean="0"/>
              <a:t>qu’on</a:t>
            </a:r>
            <a:r>
              <a:rPr lang="en-US" altLang="en-US" dirty="0" smtClean="0"/>
              <a:t> vend au </a:t>
            </a:r>
            <a:r>
              <a:rPr lang="en-US" altLang="en-US" dirty="0" err="1" smtClean="0"/>
              <a:t>magasin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On vend…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780695"/>
            <a:ext cx="6174296" cy="463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0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Qu’est-ce</a:t>
            </a:r>
            <a:r>
              <a:rPr lang="en-US" altLang="en-US" dirty="0"/>
              <a:t> </a:t>
            </a:r>
            <a:r>
              <a:rPr lang="en-US" altLang="en-US" dirty="0" err="1" smtClean="0"/>
              <a:t>qu’on</a:t>
            </a:r>
            <a:r>
              <a:rPr lang="en-US" altLang="en-US" dirty="0" smtClean="0"/>
              <a:t> vend au </a:t>
            </a:r>
            <a:r>
              <a:rPr lang="en-US" altLang="en-US" dirty="0" err="1" smtClean="0"/>
              <a:t>magasin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On vend…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0067" y="1780695"/>
            <a:ext cx="5908162" cy="463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5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Les </a:t>
            </a:r>
            <a:r>
              <a:rPr lang="en-US" altLang="en-US" dirty="0" err="1" smtClean="0"/>
              <a:t>verbes</a:t>
            </a:r>
            <a:r>
              <a:rPr lang="en-US" altLang="en-US" dirty="0" smtClean="0"/>
              <a:t> RE</a:t>
            </a:r>
            <a:endParaRPr lang="en-US" alt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282371"/>
            <a:ext cx="102870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 je ______s</a:t>
            </a:r>
            <a:r>
              <a:rPr lang="en-US" altLang="en-US" dirty="0"/>
              <a:t>		</a:t>
            </a:r>
          </a:p>
          <a:p>
            <a:pPr>
              <a:buFontTx/>
              <a:buNone/>
            </a:pPr>
            <a:r>
              <a:rPr lang="en-US" altLang="en-US" dirty="0" smtClean="0"/>
              <a:t> </a:t>
            </a:r>
            <a:r>
              <a:rPr lang="en-US" altLang="en-US" dirty="0" err="1" smtClean="0"/>
              <a:t>tu</a:t>
            </a:r>
            <a:r>
              <a:rPr lang="en-US" altLang="en-US" dirty="0" smtClean="0"/>
              <a:t> ______s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 smtClean="0"/>
              <a:t> </a:t>
            </a:r>
            <a:r>
              <a:rPr lang="en-US" altLang="en-US" dirty="0" err="1" smtClean="0"/>
              <a:t>il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elle</a:t>
            </a:r>
            <a:r>
              <a:rPr lang="en-US" altLang="en-US" dirty="0" smtClean="0"/>
              <a:t> ______</a:t>
            </a:r>
            <a:endParaRPr lang="en-US" altLang="en-US" dirty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495800" y="2286000"/>
            <a:ext cx="8534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+mn-lt"/>
              </a:rPr>
              <a:t>n</a:t>
            </a:r>
            <a:r>
              <a:rPr lang="en-US" altLang="en-US" dirty="0" smtClean="0">
                <a:latin typeface="+mn-lt"/>
              </a:rPr>
              <a:t>ous ______</a:t>
            </a:r>
            <a:r>
              <a:rPr lang="en-US" altLang="en-US" dirty="0" err="1" smtClean="0">
                <a:latin typeface="+mn-lt"/>
              </a:rPr>
              <a:t>ons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	</a:t>
            </a:r>
          </a:p>
          <a:p>
            <a:pPr>
              <a:buFontTx/>
              <a:buNone/>
            </a:pPr>
            <a:r>
              <a:rPr lang="en-US" altLang="en-US" dirty="0" err="1" smtClean="0">
                <a:latin typeface="+mn-lt"/>
              </a:rPr>
              <a:t>vous</a:t>
            </a:r>
            <a:r>
              <a:rPr lang="en-US" altLang="en-US" dirty="0" smtClean="0">
                <a:latin typeface="+mn-lt"/>
              </a:rPr>
              <a:t> ______</a:t>
            </a:r>
            <a:r>
              <a:rPr lang="en-US" altLang="en-US" dirty="0" err="1" smtClean="0">
                <a:latin typeface="+mn-lt"/>
              </a:rPr>
              <a:t>ez</a:t>
            </a:r>
            <a:endParaRPr lang="en-US" altLang="en-US" dirty="0" smtClean="0">
              <a:latin typeface="+mn-lt"/>
            </a:endParaRPr>
          </a:p>
          <a:p>
            <a:pPr>
              <a:buFontTx/>
              <a:buNone/>
            </a:pPr>
            <a:r>
              <a:rPr lang="en-US" altLang="en-US" dirty="0" err="1">
                <a:latin typeface="+mn-lt"/>
              </a:rPr>
              <a:t>i</a:t>
            </a:r>
            <a:r>
              <a:rPr lang="en-US" altLang="en-US" dirty="0" err="1" smtClean="0">
                <a:latin typeface="+mn-lt"/>
              </a:rPr>
              <a:t>ls</a:t>
            </a:r>
            <a:r>
              <a:rPr lang="en-US" altLang="en-US" dirty="0" smtClean="0">
                <a:latin typeface="+mn-lt"/>
              </a:rPr>
              <a:t>/</a:t>
            </a:r>
            <a:r>
              <a:rPr lang="en-US" altLang="en-US" dirty="0" err="1" smtClean="0">
                <a:latin typeface="+mn-lt"/>
              </a:rPr>
              <a:t>elles</a:t>
            </a:r>
            <a:r>
              <a:rPr lang="en-US" altLang="en-US" dirty="0" smtClean="0">
                <a:latin typeface="+mn-lt"/>
              </a:rPr>
              <a:t> ______</a:t>
            </a:r>
            <a:r>
              <a:rPr lang="en-US" altLang="en-US" dirty="0" err="1" smtClean="0">
                <a:latin typeface="+mn-lt"/>
              </a:rPr>
              <a:t>ent</a:t>
            </a:r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487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657600" y="5791200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/>
              <a:t>vendre</a:t>
            </a:r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381" y="439738"/>
            <a:ext cx="7553638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7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3962400" y="5791200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/>
              <a:t>attendre</a:t>
            </a:r>
          </a:p>
        </p:txBody>
      </p:sp>
      <p:pic>
        <p:nvPicPr>
          <p:cNvPr id="84995" name="Picture 3" descr="MPj041183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281988" cy="55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209800" y="5791200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dirty="0" err="1" smtClean="0"/>
              <a:t>Perdre</a:t>
            </a:r>
            <a:endParaRPr lang="en-US" altLang="en-US" sz="4000" dirty="0"/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312" y="375501"/>
            <a:ext cx="7485575" cy="54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43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657600" y="5791200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/>
              <a:t>entendre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361950"/>
            <a:ext cx="520065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9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2971800" y="5791200"/>
            <a:ext cx="563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/>
              <a:t>Rendre visite </a:t>
            </a:r>
            <a:r>
              <a:rPr lang="en-US" altLang="en-US" sz="4000">
                <a:cs typeface="Arial" pitchFamily="34" charset="0"/>
              </a:rPr>
              <a:t>à</a:t>
            </a:r>
          </a:p>
        </p:txBody>
      </p:sp>
      <p:pic>
        <p:nvPicPr>
          <p:cNvPr id="93187" name="Picture 3" descr="MCBD07589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4333875" cy="40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5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895600" y="5791200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/>
              <a:t>R</a:t>
            </a:r>
            <a:r>
              <a:rPr lang="en-US" altLang="en-US" sz="4000">
                <a:cs typeface="Arial" pitchFamily="34" charset="0"/>
              </a:rPr>
              <a:t>é</a:t>
            </a:r>
            <a:r>
              <a:rPr lang="en-US" altLang="en-US" sz="4000"/>
              <a:t>pondre (à)</a:t>
            </a:r>
          </a:p>
        </p:txBody>
      </p:sp>
      <p:pic>
        <p:nvPicPr>
          <p:cNvPr id="91139" name="Picture 3" descr="MPj043955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361156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 </a:t>
            </a:r>
            <a:r>
              <a:rPr lang="en-US" altLang="en-US" dirty="0" smtClean="0"/>
              <a:t>Code </a:t>
            </a:r>
            <a:r>
              <a:rPr lang="en-US" altLang="en-US" dirty="0" err="1" smtClean="0"/>
              <a:t>Vestimentaire</a:t>
            </a:r>
            <a:endParaRPr lang="en-US" altLang="en-US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5720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altLang="en-US" dirty="0" smtClean="0"/>
              <a:t>Dress codes vary from city to city and country to country.  </a:t>
            </a:r>
          </a:p>
          <a:p>
            <a:pPr marL="0" indent="0">
              <a:buFontTx/>
              <a:buNone/>
            </a:pPr>
            <a:endParaRPr lang="en-US" altLang="en-US" sz="1600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Imagine that you and your partner are talking to a French exchange student about what you can and can’t wear to school at AFHS.  Be sure to mention at least 5 things each.</a:t>
            </a:r>
          </a:p>
          <a:p>
            <a:pPr marL="0" indent="0">
              <a:buFontTx/>
              <a:buNone/>
            </a:pPr>
            <a:endParaRPr lang="en-US" altLang="en-US" sz="1200" dirty="0" smtClean="0"/>
          </a:p>
          <a:p>
            <a:pPr lvl="1"/>
            <a:r>
              <a:rPr lang="en-US" altLang="en-US" dirty="0"/>
              <a:t>4</a:t>
            </a:r>
            <a:r>
              <a:rPr lang="en-US" altLang="en-US" dirty="0" smtClean="0"/>
              <a:t> minutes preparation time</a:t>
            </a:r>
          </a:p>
          <a:p>
            <a:pPr lvl="1"/>
            <a:r>
              <a:rPr lang="en-US" altLang="en-US" dirty="0" smtClean="0"/>
              <a:t>Groups will be asked to present to the class.</a:t>
            </a:r>
          </a:p>
        </p:txBody>
      </p:sp>
    </p:spTree>
    <p:extLst>
      <p:ext uri="{BB962C8B-B14F-4D97-AF65-F5344CB8AC3E}">
        <p14:creationId xmlns:p14="http://schemas.microsoft.com/office/powerpoint/2010/main" val="39628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 </a:t>
            </a:r>
            <a:r>
              <a:rPr lang="en-US" dirty="0" smtClean="0"/>
              <a:t>can shop for clothing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La </a:t>
            </a:r>
            <a:r>
              <a:rPr lang="en-US" altLang="en-US" dirty="0" err="1" smtClean="0"/>
              <a:t>Pratique</a:t>
            </a:r>
            <a:r>
              <a:rPr lang="en-US" altLang="en-US" dirty="0" smtClean="0"/>
              <a:t>!</a:t>
            </a:r>
            <a:endParaRPr lang="en-US" altLang="en-US" dirty="0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81000" y="1798638"/>
            <a:ext cx="7848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500" dirty="0"/>
              <a:t>He waits</a:t>
            </a:r>
          </a:p>
          <a:p>
            <a:r>
              <a:rPr lang="en-US" altLang="en-US" sz="2500" dirty="0"/>
              <a:t>I lose </a:t>
            </a:r>
            <a:r>
              <a:rPr lang="en-US" altLang="en-US" sz="2500" dirty="0" smtClean="0"/>
              <a:t>often</a:t>
            </a:r>
            <a:endParaRPr lang="en-US" altLang="en-US" sz="2500" dirty="0"/>
          </a:p>
          <a:p>
            <a:r>
              <a:rPr lang="en-US" altLang="en-US" sz="2500" dirty="0"/>
              <a:t>We hear</a:t>
            </a:r>
          </a:p>
          <a:p>
            <a:r>
              <a:rPr lang="en-US" altLang="en-US" sz="2500" dirty="0"/>
              <a:t>She visits her uncle</a:t>
            </a:r>
          </a:p>
          <a:p>
            <a:r>
              <a:rPr lang="en-US" altLang="en-US" sz="2500"/>
              <a:t>They </a:t>
            </a:r>
            <a:r>
              <a:rPr lang="en-US" altLang="en-US" sz="2500" smtClean="0"/>
              <a:t>answer </a:t>
            </a:r>
            <a:r>
              <a:rPr lang="en-US" altLang="en-US" sz="2500" dirty="0" smtClean="0"/>
              <a:t>the </a:t>
            </a:r>
            <a:r>
              <a:rPr lang="en-US" altLang="en-US" sz="2500" dirty="0"/>
              <a:t>question</a:t>
            </a:r>
          </a:p>
          <a:p>
            <a:r>
              <a:rPr lang="en-US" altLang="en-US" sz="2500" dirty="0"/>
              <a:t>You </a:t>
            </a:r>
            <a:r>
              <a:rPr lang="en-US" altLang="en-US" sz="2500" dirty="0" smtClean="0"/>
              <a:t>sell </a:t>
            </a:r>
            <a:r>
              <a:rPr lang="en-US" altLang="en-US" sz="2500" dirty="0"/>
              <a:t>your glasses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00600" y="1798638"/>
            <a:ext cx="8229600" cy="4525962"/>
          </a:xfrm>
        </p:spPr>
        <p:txBody>
          <a:bodyPr/>
          <a:lstStyle/>
          <a:p>
            <a:r>
              <a:rPr lang="en-US" altLang="en-US" sz="2500" dirty="0" smtClean="0">
                <a:solidFill>
                  <a:schemeClr val="hlink"/>
                </a:solidFill>
              </a:rPr>
              <a:t>Il </a:t>
            </a:r>
            <a:r>
              <a:rPr lang="en-US" altLang="en-US" sz="2500" dirty="0">
                <a:solidFill>
                  <a:schemeClr val="hlink"/>
                </a:solidFill>
              </a:rPr>
              <a:t>attend</a:t>
            </a:r>
          </a:p>
          <a:p>
            <a:r>
              <a:rPr lang="en-US" altLang="en-US" sz="2500" dirty="0">
                <a:solidFill>
                  <a:schemeClr val="hlink"/>
                </a:solidFill>
              </a:rPr>
              <a:t>Je </a:t>
            </a:r>
            <a:r>
              <a:rPr lang="en-US" altLang="en-US" sz="2500" dirty="0" err="1">
                <a:solidFill>
                  <a:schemeClr val="hlink"/>
                </a:solidFill>
              </a:rPr>
              <a:t>perds</a:t>
            </a:r>
            <a:r>
              <a:rPr lang="en-US" altLang="en-US" sz="2500" dirty="0">
                <a:solidFill>
                  <a:schemeClr val="hlink"/>
                </a:solidFill>
              </a:rPr>
              <a:t> </a:t>
            </a:r>
            <a:r>
              <a:rPr lang="en-US" altLang="en-US" sz="2500" dirty="0" err="1" smtClean="0">
                <a:solidFill>
                  <a:schemeClr val="hlink"/>
                </a:solidFill>
              </a:rPr>
              <a:t>souvent</a:t>
            </a:r>
            <a:endParaRPr lang="en-US" altLang="en-US" sz="2500" dirty="0">
              <a:solidFill>
                <a:schemeClr val="hlink"/>
              </a:solidFill>
            </a:endParaRPr>
          </a:p>
          <a:p>
            <a:r>
              <a:rPr lang="en-US" altLang="en-US" sz="2500" dirty="0">
                <a:solidFill>
                  <a:schemeClr val="hlink"/>
                </a:solidFill>
              </a:rPr>
              <a:t>Nous </a:t>
            </a:r>
            <a:r>
              <a:rPr lang="en-US" altLang="en-US" sz="2500" dirty="0" err="1">
                <a:solidFill>
                  <a:schemeClr val="hlink"/>
                </a:solidFill>
              </a:rPr>
              <a:t>entendons</a:t>
            </a:r>
            <a:endParaRPr lang="en-US" altLang="en-US" sz="2500" dirty="0">
              <a:solidFill>
                <a:schemeClr val="hlink"/>
              </a:solidFill>
            </a:endParaRPr>
          </a:p>
          <a:p>
            <a:r>
              <a:rPr lang="en-US" altLang="en-US" sz="2500" dirty="0">
                <a:solidFill>
                  <a:schemeClr val="hlink"/>
                </a:solidFill>
              </a:rPr>
              <a:t>Elle rend </a:t>
            </a:r>
            <a:r>
              <a:rPr lang="en-US" altLang="en-US" sz="2500" dirty="0" err="1">
                <a:solidFill>
                  <a:schemeClr val="hlink"/>
                </a:solidFill>
              </a:rPr>
              <a:t>visite</a:t>
            </a:r>
            <a:r>
              <a:rPr lang="en-US" altLang="en-US" sz="2500" dirty="0">
                <a:solidFill>
                  <a:schemeClr val="hlink"/>
                </a:solidFill>
              </a:rPr>
              <a:t> </a:t>
            </a:r>
            <a:r>
              <a:rPr lang="en-US" altLang="en-US" sz="2500" dirty="0">
                <a:solidFill>
                  <a:schemeClr val="hlink"/>
                </a:solidFill>
                <a:cs typeface="Arial" pitchFamily="34" charset="0"/>
              </a:rPr>
              <a:t>à son </a:t>
            </a:r>
            <a:r>
              <a:rPr lang="en-US" altLang="en-US" sz="2500" dirty="0" err="1">
                <a:solidFill>
                  <a:schemeClr val="hlink"/>
                </a:solidFill>
                <a:cs typeface="Arial" pitchFamily="34" charset="0"/>
              </a:rPr>
              <a:t>oncle</a:t>
            </a:r>
            <a:endParaRPr lang="en-US" altLang="en-US" sz="2500" dirty="0">
              <a:solidFill>
                <a:schemeClr val="hlink"/>
              </a:solidFill>
            </a:endParaRPr>
          </a:p>
          <a:p>
            <a:r>
              <a:rPr lang="en-US" altLang="en-US" sz="2500" dirty="0" err="1">
                <a:solidFill>
                  <a:schemeClr val="hlink"/>
                </a:solidFill>
              </a:rPr>
              <a:t>Ils</a:t>
            </a:r>
            <a:r>
              <a:rPr lang="en-US" altLang="en-US" sz="2500" dirty="0">
                <a:solidFill>
                  <a:schemeClr val="hlink"/>
                </a:solidFill>
              </a:rPr>
              <a:t> </a:t>
            </a:r>
            <a:r>
              <a:rPr lang="en-US" altLang="en-US" sz="2500" dirty="0" err="1">
                <a:solidFill>
                  <a:schemeClr val="hlink"/>
                </a:solidFill>
              </a:rPr>
              <a:t>r</a:t>
            </a:r>
            <a:r>
              <a:rPr lang="en-US" altLang="en-US" sz="2500" dirty="0" err="1">
                <a:solidFill>
                  <a:schemeClr val="hlink"/>
                </a:solidFill>
                <a:cs typeface="Arial" pitchFamily="34" charset="0"/>
              </a:rPr>
              <a:t>é</a:t>
            </a:r>
            <a:r>
              <a:rPr lang="en-US" altLang="en-US" sz="2500" dirty="0" err="1">
                <a:solidFill>
                  <a:schemeClr val="hlink"/>
                </a:solidFill>
              </a:rPr>
              <a:t>pondent</a:t>
            </a:r>
            <a:r>
              <a:rPr lang="en-US" altLang="en-US" sz="2500" dirty="0">
                <a:solidFill>
                  <a:schemeClr val="hlink"/>
                </a:solidFill>
              </a:rPr>
              <a:t> </a:t>
            </a:r>
            <a:r>
              <a:rPr lang="en-US" altLang="en-US" sz="2500" dirty="0">
                <a:solidFill>
                  <a:schemeClr val="hlink"/>
                </a:solidFill>
                <a:cs typeface="Arial" pitchFamily="34" charset="0"/>
              </a:rPr>
              <a:t>à</a:t>
            </a:r>
            <a:r>
              <a:rPr lang="en-US" altLang="en-US" sz="2500" dirty="0">
                <a:solidFill>
                  <a:schemeClr val="hlink"/>
                </a:solidFill>
              </a:rPr>
              <a:t> la question</a:t>
            </a:r>
          </a:p>
          <a:p>
            <a:r>
              <a:rPr lang="en-US" altLang="en-US" sz="2500" dirty="0" err="1">
                <a:solidFill>
                  <a:schemeClr val="hlink"/>
                </a:solidFill>
              </a:rPr>
              <a:t>Vous</a:t>
            </a:r>
            <a:r>
              <a:rPr lang="en-US" altLang="en-US" sz="2500" dirty="0">
                <a:solidFill>
                  <a:schemeClr val="hlink"/>
                </a:solidFill>
              </a:rPr>
              <a:t> </a:t>
            </a:r>
            <a:r>
              <a:rPr lang="en-US" altLang="en-US" sz="2500" dirty="0" err="1">
                <a:solidFill>
                  <a:schemeClr val="hlink"/>
                </a:solidFill>
              </a:rPr>
              <a:t>vendez</a:t>
            </a:r>
            <a:r>
              <a:rPr lang="en-US" altLang="en-US" sz="2500" dirty="0">
                <a:solidFill>
                  <a:schemeClr val="hlink"/>
                </a:solidFill>
              </a:rPr>
              <a:t> </a:t>
            </a:r>
            <a:r>
              <a:rPr lang="en-US" altLang="en-US" sz="2500" dirty="0" err="1">
                <a:solidFill>
                  <a:schemeClr val="hlink"/>
                </a:solidFill>
              </a:rPr>
              <a:t>vos</a:t>
            </a:r>
            <a:r>
              <a:rPr lang="en-US" altLang="en-US" sz="2500" dirty="0">
                <a:solidFill>
                  <a:schemeClr val="hlink"/>
                </a:solidFill>
              </a:rPr>
              <a:t> </a:t>
            </a:r>
            <a:r>
              <a:rPr lang="en-US" altLang="en-US" sz="2500" dirty="0" smtClean="0">
                <a:solidFill>
                  <a:schemeClr val="hlink"/>
                </a:solidFill>
              </a:rPr>
              <a:t>lunettes</a:t>
            </a:r>
          </a:p>
          <a:p>
            <a:r>
              <a:rPr lang="en-US" altLang="en-US" sz="2500" dirty="0" smtClean="0">
                <a:solidFill>
                  <a:schemeClr val="hlink"/>
                </a:solidFill>
              </a:rPr>
              <a:t>(</a:t>
            </a:r>
            <a:r>
              <a:rPr lang="en-US" altLang="en-US" sz="2500" dirty="0" err="1" smtClean="0">
                <a:solidFill>
                  <a:schemeClr val="hlink"/>
                </a:solidFill>
              </a:rPr>
              <a:t>Tu</a:t>
            </a:r>
            <a:r>
              <a:rPr lang="en-US" altLang="en-US" sz="2500" dirty="0" smtClean="0">
                <a:solidFill>
                  <a:schemeClr val="hlink"/>
                </a:solidFill>
              </a:rPr>
              <a:t> vends </a:t>
            </a:r>
            <a:r>
              <a:rPr lang="en-US" altLang="en-US" sz="2500" dirty="0" err="1" smtClean="0">
                <a:solidFill>
                  <a:schemeClr val="hlink"/>
                </a:solidFill>
              </a:rPr>
              <a:t>tes</a:t>
            </a:r>
            <a:r>
              <a:rPr lang="en-US" altLang="en-US" sz="2500" dirty="0" smtClean="0">
                <a:solidFill>
                  <a:schemeClr val="hlink"/>
                </a:solidFill>
              </a:rPr>
              <a:t> lunettes.)</a:t>
            </a:r>
            <a:endParaRPr lang="en-US" altLang="en-US" sz="25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en-US" altLang="en-US" sz="25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Qu’est-ce</a:t>
            </a:r>
            <a:r>
              <a:rPr lang="en-US" altLang="en-US" dirty="0"/>
              <a:t> </a:t>
            </a:r>
            <a:r>
              <a:rPr lang="en-US" altLang="en-US" dirty="0" err="1" smtClean="0"/>
              <a:t>qu’on</a:t>
            </a:r>
            <a:r>
              <a:rPr lang="en-US" altLang="en-US" dirty="0" smtClean="0"/>
              <a:t> vend au </a:t>
            </a:r>
            <a:r>
              <a:rPr lang="en-US" altLang="en-US" dirty="0" err="1" smtClean="0"/>
              <a:t>magasin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On vend…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780695"/>
            <a:ext cx="6174296" cy="463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9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Combien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ça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coûte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le chapeau</a:t>
            </a:r>
          </a:p>
          <a:p>
            <a:pPr marL="0" indent="0">
              <a:buNone/>
            </a:pPr>
            <a:r>
              <a:rPr lang="en-US" altLang="en-US" dirty="0"/>
              <a:t>l</a:t>
            </a:r>
            <a:r>
              <a:rPr lang="en-US" altLang="en-US" dirty="0" smtClean="0"/>
              <a:t>e </a:t>
            </a:r>
            <a:r>
              <a:rPr lang="en-US" altLang="en-US" dirty="0" err="1" smtClean="0"/>
              <a:t>manteau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l</a:t>
            </a:r>
            <a:r>
              <a:rPr lang="en-US" altLang="en-US" dirty="0" smtClean="0"/>
              <a:t>es </a:t>
            </a:r>
            <a:r>
              <a:rPr lang="en-US" altLang="en-US" dirty="0" err="1" smtClean="0"/>
              <a:t>chaussures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l</a:t>
            </a:r>
            <a:r>
              <a:rPr lang="en-US" altLang="en-US" dirty="0" smtClean="0"/>
              <a:t>a </a:t>
            </a:r>
            <a:r>
              <a:rPr lang="en-US" altLang="en-US" dirty="0" err="1" smtClean="0"/>
              <a:t>jupe</a:t>
            </a: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Ca </a:t>
            </a:r>
            <a:r>
              <a:rPr lang="en-US" altLang="en-US" dirty="0" err="1"/>
              <a:t>coûte</a:t>
            </a:r>
            <a:r>
              <a:rPr lang="en-US" altLang="en-US" dirty="0"/>
              <a:t>…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1600200"/>
            <a:ext cx="6174296" cy="463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6600" y="3073338"/>
            <a:ext cx="838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250 €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5149334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100 €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5334000"/>
            <a:ext cx="609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80 €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2057400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50 €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857071"/>
            <a:ext cx="20574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Quel</a:t>
            </a:r>
            <a:r>
              <a:rPr lang="en-US" sz="2800" dirty="0" smtClean="0"/>
              <a:t> temps fait-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quand</a:t>
            </a:r>
            <a:r>
              <a:rPr lang="en-US" sz="2800" dirty="0" smtClean="0"/>
              <a:t> </a:t>
            </a:r>
            <a:r>
              <a:rPr lang="en-US" sz="2800" dirty="0" err="1" smtClean="0"/>
              <a:t>tu</a:t>
            </a:r>
            <a:r>
              <a:rPr lang="en-US" sz="2800" dirty="0" smtClean="0"/>
              <a:t> </a:t>
            </a:r>
            <a:r>
              <a:rPr lang="en-US" sz="2800" dirty="0" err="1" smtClean="0"/>
              <a:t>portes</a:t>
            </a:r>
            <a:r>
              <a:rPr lang="en-US" sz="2800" dirty="0" smtClean="0"/>
              <a:t>…?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609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Pourquoi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portes-tu</a:t>
            </a:r>
            <a:r>
              <a:rPr lang="en-US" altLang="en-US" dirty="0" smtClean="0"/>
              <a:t> …?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/>
              <a:t>le </a:t>
            </a:r>
            <a:r>
              <a:rPr lang="en-US" altLang="en-US" dirty="0" smtClean="0"/>
              <a:t>chapeau</a:t>
            </a:r>
          </a:p>
          <a:p>
            <a:pPr marL="0" indent="0">
              <a:buNone/>
            </a:pPr>
            <a:r>
              <a:rPr lang="en-US" altLang="en-US" dirty="0"/>
              <a:t>l</a:t>
            </a:r>
            <a:r>
              <a:rPr lang="en-US" altLang="en-US" dirty="0" smtClean="0"/>
              <a:t>e </a:t>
            </a:r>
            <a:r>
              <a:rPr lang="en-US" altLang="en-US" dirty="0" err="1" smtClean="0"/>
              <a:t>manteau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l</a:t>
            </a:r>
            <a:r>
              <a:rPr lang="en-US" altLang="en-US" dirty="0" smtClean="0"/>
              <a:t>es </a:t>
            </a:r>
            <a:r>
              <a:rPr lang="en-US" altLang="en-US" dirty="0" err="1" smtClean="0"/>
              <a:t>chaussures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l</a:t>
            </a:r>
            <a:r>
              <a:rPr lang="en-US" altLang="en-US" dirty="0" smtClean="0"/>
              <a:t>a </a:t>
            </a:r>
            <a:r>
              <a:rPr lang="en-US" altLang="en-US" dirty="0" err="1" smtClean="0"/>
              <a:t>jupe</a:t>
            </a: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1600200"/>
            <a:ext cx="6174296" cy="463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6600" y="3073338"/>
            <a:ext cx="838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250 €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5149334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100 €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5334000"/>
            <a:ext cx="609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80 €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2057400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50 €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5724" y="4456836"/>
            <a:ext cx="2439179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Je</a:t>
            </a:r>
            <a:r>
              <a:rPr lang="en-US" sz="2800" dirty="0" smtClean="0">
                <a:solidFill>
                  <a:srgbClr val="FF0000"/>
                </a:solidFill>
              </a:rPr>
              <a:t> le/la/les </a:t>
            </a:r>
            <a:r>
              <a:rPr lang="en-US" sz="2800" dirty="0" err="1" smtClean="0"/>
              <a:t>porte</a:t>
            </a:r>
            <a:r>
              <a:rPr lang="en-US" sz="2800" dirty="0" smtClean="0"/>
              <a:t> </a:t>
            </a:r>
            <a:r>
              <a:rPr lang="en-US" sz="2800" dirty="0" err="1" smtClean="0"/>
              <a:t>parce</a:t>
            </a:r>
            <a:r>
              <a:rPr lang="en-US" sz="2800" dirty="0" smtClean="0"/>
              <a:t> que…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711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altLang="en-US" dirty="0" err="1" smtClean="0"/>
              <a:t>Combien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ça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coûte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/>
              <a:t>la chemise rose</a:t>
            </a:r>
          </a:p>
          <a:p>
            <a:pPr marL="0" indent="0">
              <a:buNone/>
            </a:pPr>
            <a:r>
              <a:rPr lang="en-US" altLang="en-US" dirty="0"/>
              <a:t>l</a:t>
            </a:r>
            <a:r>
              <a:rPr lang="en-US" altLang="en-US" dirty="0" smtClean="0"/>
              <a:t>e </a:t>
            </a:r>
            <a:r>
              <a:rPr lang="en-US" altLang="en-US" dirty="0" err="1" smtClean="0"/>
              <a:t>pantalon</a:t>
            </a:r>
            <a:r>
              <a:rPr lang="en-US" altLang="en-US" dirty="0" smtClean="0"/>
              <a:t> rouge</a:t>
            </a:r>
          </a:p>
          <a:p>
            <a:pPr marL="0" indent="0">
              <a:buNone/>
            </a:pPr>
            <a:r>
              <a:rPr lang="en-US" altLang="en-US" dirty="0"/>
              <a:t>l</a:t>
            </a:r>
            <a:r>
              <a:rPr lang="en-US" altLang="en-US" dirty="0" smtClean="0"/>
              <a:t>a chemise </a:t>
            </a:r>
            <a:r>
              <a:rPr lang="en-US" altLang="en-US" dirty="0" err="1" smtClean="0"/>
              <a:t>bleue</a:t>
            </a:r>
            <a:r>
              <a:rPr lang="en-US" altLang="en-US" dirty="0" smtClean="0"/>
              <a:t> à </a:t>
            </a:r>
            <a:r>
              <a:rPr lang="en-US" altLang="en-US" dirty="0" err="1" smtClean="0"/>
              <a:t>rayures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l</a:t>
            </a:r>
            <a:r>
              <a:rPr lang="en-US" altLang="en-US" dirty="0" smtClean="0"/>
              <a:t>a </a:t>
            </a:r>
            <a:r>
              <a:rPr lang="en-US" altLang="en-US" dirty="0" err="1" smtClean="0"/>
              <a:t>jupe</a:t>
            </a:r>
            <a:r>
              <a:rPr lang="en-US" altLang="en-US" dirty="0" smtClean="0"/>
              <a:t> rouge</a:t>
            </a:r>
          </a:p>
          <a:p>
            <a:pPr marL="0" indent="0">
              <a:buNone/>
            </a:pPr>
            <a:r>
              <a:rPr lang="en-US" altLang="en-US" dirty="0"/>
              <a:t>l</a:t>
            </a:r>
            <a:r>
              <a:rPr lang="en-US" altLang="en-US" dirty="0" smtClean="0"/>
              <a:t>e jean</a:t>
            </a:r>
          </a:p>
          <a:p>
            <a:pPr marL="0" indent="0">
              <a:buNone/>
            </a:pPr>
            <a:r>
              <a:rPr lang="en-US" altLang="en-US" dirty="0" smtClean="0"/>
              <a:t>…		</a:t>
            </a: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Ca </a:t>
            </a:r>
            <a:r>
              <a:rPr lang="en-US" altLang="en-US" dirty="0" err="1"/>
              <a:t>coûte</a:t>
            </a:r>
            <a:r>
              <a:rPr lang="en-US" altLang="en-US" dirty="0"/>
              <a:t>…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51267"/>
            <a:ext cx="3962400" cy="619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4267200"/>
            <a:ext cx="20574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Quel</a:t>
            </a:r>
            <a:r>
              <a:rPr lang="en-US" sz="2800" dirty="0" smtClean="0"/>
              <a:t> temps fait-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quand</a:t>
            </a:r>
            <a:r>
              <a:rPr lang="en-US" sz="2800" dirty="0" smtClean="0"/>
              <a:t> </a:t>
            </a:r>
            <a:r>
              <a:rPr lang="en-US" sz="2800" dirty="0" err="1" smtClean="0"/>
              <a:t>tu</a:t>
            </a:r>
            <a:r>
              <a:rPr lang="en-US" sz="2800" dirty="0" smtClean="0"/>
              <a:t> </a:t>
            </a:r>
            <a:r>
              <a:rPr lang="en-US" sz="2800" dirty="0" err="1" smtClean="0"/>
              <a:t>portes</a:t>
            </a:r>
            <a:r>
              <a:rPr lang="en-US" sz="2800" dirty="0" smtClean="0"/>
              <a:t>…?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680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91000" cy="9445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 err="1" smtClean="0"/>
              <a:t>Pourquoi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portes-tu</a:t>
            </a:r>
            <a:r>
              <a:rPr lang="en-US" altLang="en-US" dirty="0" smtClean="0"/>
              <a:t>…?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/>
              <a:t>la chemise rose</a:t>
            </a:r>
          </a:p>
          <a:p>
            <a:pPr marL="0" indent="0">
              <a:buNone/>
            </a:pPr>
            <a:r>
              <a:rPr lang="en-US" altLang="en-US" dirty="0"/>
              <a:t>l</a:t>
            </a:r>
            <a:r>
              <a:rPr lang="en-US" altLang="en-US" dirty="0" smtClean="0"/>
              <a:t>e </a:t>
            </a:r>
            <a:r>
              <a:rPr lang="en-US" altLang="en-US" dirty="0" err="1" smtClean="0"/>
              <a:t>pantalon</a:t>
            </a:r>
            <a:r>
              <a:rPr lang="en-US" altLang="en-US" dirty="0" smtClean="0"/>
              <a:t> rouge</a:t>
            </a:r>
          </a:p>
          <a:p>
            <a:pPr marL="0" indent="0">
              <a:buNone/>
            </a:pPr>
            <a:r>
              <a:rPr lang="en-US" altLang="en-US" dirty="0"/>
              <a:t>l</a:t>
            </a:r>
            <a:r>
              <a:rPr lang="en-US" altLang="en-US" dirty="0" smtClean="0"/>
              <a:t>a chemise </a:t>
            </a:r>
            <a:r>
              <a:rPr lang="en-US" altLang="en-US" dirty="0" err="1" smtClean="0"/>
              <a:t>bleue</a:t>
            </a:r>
            <a:r>
              <a:rPr lang="en-US" altLang="en-US" dirty="0" smtClean="0"/>
              <a:t> à </a:t>
            </a:r>
            <a:r>
              <a:rPr lang="en-US" altLang="en-US" dirty="0" err="1" smtClean="0"/>
              <a:t>rayures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l</a:t>
            </a:r>
            <a:r>
              <a:rPr lang="en-US" altLang="en-US" dirty="0" smtClean="0"/>
              <a:t>a </a:t>
            </a:r>
            <a:r>
              <a:rPr lang="en-US" altLang="en-US" dirty="0" err="1" smtClean="0"/>
              <a:t>jupe</a:t>
            </a:r>
            <a:r>
              <a:rPr lang="en-US" altLang="en-US" dirty="0" smtClean="0"/>
              <a:t> rouge</a:t>
            </a:r>
          </a:p>
          <a:p>
            <a:pPr marL="0" indent="0">
              <a:buNone/>
            </a:pPr>
            <a:r>
              <a:rPr lang="en-US" altLang="en-US" dirty="0"/>
              <a:t>l</a:t>
            </a:r>
            <a:r>
              <a:rPr lang="en-US" altLang="en-US" dirty="0" smtClean="0"/>
              <a:t>e jean</a:t>
            </a:r>
          </a:p>
          <a:p>
            <a:pPr marL="0" indent="0">
              <a:buNone/>
            </a:pPr>
            <a:r>
              <a:rPr lang="en-US" altLang="en-US" dirty="0" smtClean="0"/>
              <a:t>…		</a:t>
            </a: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51267"/>
            <a:ext cx="3962400" cy="619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721213"/>
            <a:ext cx="3505200" cy="219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1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685800"/>
            <a:ext cx="8842629" cy="624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sz="2600" dirty="0" smtClean="0"/>
              <a:t>Partner 1: </a:t>
            </a:r>
            <a:r>
              <a:rPr lang="en-US" altLang="en-US" sz="2600" dirty="0" err="1" smtClean="0"/>
              <a:t>Combien</a:t>
            </a:r>
            <a:r>
              <a:rPr lang="en-US" altLang="en-US" sz="2600" dirty="0" smtClean="0"/>
              <a:t> </a:t>
            </a:r>
            <a:r>
              <a:rPr lang="en-US" altLang="en-US" sz="2600" dirty="0" err="1"/>
              <a:t>ça</a:t>
            </a:r>
            <a:r>
              <a:rPr lang="en-US" altLang="en-US" sz="2600" dirty="0"/>
              <a:t> </a:t>
            </a:r>
            <a:r>
              <a:rPr lang="en-US" altLang="en-US" sz="2600" dirty="0" err="1" smtClean="0"/>
              <a:t>coûte</a:t>
            </a:r>
            <a:r>
              <a:rPr lang="en-US" altLang="en-US" sz="2600" dirty="0" smtClean="0"/>
              <a:t> </a:t>
            </a:r>
            <a:r>
              <a:rPr lang="en-US" altLang="en-US" sz="2600" dirty="0" smtClean="0"/>
              <a:t>le/la/les </a:t>
            </a:r>
            <a:r>
              <a:rPr lang="en-US" altLang="en-US" sz="2600" dirty="0" smtClean="0"/>
              <a:t>____?</a:t>
            </a:r>
          </a:p>
          <a:p>
            <a:pPr marL="0" indent="0">
              <a:buNone/>
            </a:pPr>
            <a:r>
              <a:rPr lang="en-US" altLang="en-US" sz="2600" dirty="0" smtClean="0"/>
              <a:t>Partner 2: Ca </a:t>
            </a:r>
            <a:r>
              <a:rPr lang="en-US" altLang="en-US" sz="2600" dirty="0" err="1"/>
              <a:t>coûte</a:t>
            </a:r>
            <a:r>
              <a:rPr lang="en-US" altLang="en-US" sz="2600" dirty="0" smtClean="0"/>
              <a:t>…</a:t>
            </a:r>
          </a:p>
          <a:p>
            <a:pPr marL="0" indent="0">
              <a:buNone/>
            </a:pPr>
            <a:r>
              <a:rPr lang="en-US" altLang="en-US" sz="2600" dirty="0" smtClean="0"/>
              <a:t>Partner </a:t>
            </a:r>
            <a:r>
              <a:rPr lang="en-US" altLang="en-US" sz="2600" dirty="0"/>
              <a:t>1: </a:t>
            </a:r>
            <a:r>
              <a:rPr lang="en-US" altLang="en-US" sz="2600" dirty="0" err="1" smtClean="0"/>
              <a:t>Quel</a:t>
            </a:r>
            <a:r>
              <a:rPr lang="en-US" altLang="en-US" sz="2600" dirty="0" smtClean="0"/>
              <a:t> temps fait-</a:t>
            </a:r>
            <a:r>
              <a:rPr lang="en-US" altLang="en-US" sz="2600" dirty="0" err="1" smtClean="0"/>
              <a:t>il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quand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tu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portes</a:t>
            </a:r>
            <a:r>
              <a:rPr lang="en-US" altLang="en-US" sz="2600" dirty="0" smtClean="0"/>
              <a:t> </a:t>
            </a:r>
            <a:r>
              <a:rPr lang="en-US" altLang="en-US" sz="2600" dirty="0" smtClean="0"/>
              <a:t>le/la/les____?</a:t>
            </a:r>
            <a:endParaRPr lang="en-US" altLang="en-US" sz="2600" dirty="0"/>
          </a:p>
          <a:p>
            <a:pPr marL="0" indent="0">
              <a:buNone/>
            </a:pPr>
            <a:r>
              <a:rPr lang="en-US" altLang="en-US" sz="2600" dirty="0"/>
              <a:t>Partner 2: </a:t>
            </a:r>
            <a:r>
              <a:rPr lang="en-US" altLang="en-US" sz="2600" dirty="0" smtClean="0"/>
              <a:t>Il fait </a:t>
            </a:r>
            <a:r>
              <a:rPr lang="en-US" altLang="en-US" sz="2600" dirty="0" smtClean="0"/>
              <a:t>…</a:t>
            </a:r>
          </a:p>
          <a:p>
            <a:pPr marL="0" indent="0">
              <a:buNone/>
            </a:pPr>
            <a:r>
              <a:rPr lang="en-US" altLang="en-US" sz="2600" dirty="0" smtClean="0"/>
              <a:t>Partner 1: </a:t>
            </a:r>
            <a:r>
              <a:rPr lang="en-US" altLang="en-US" sz="2600" dirty="0" err="1" smtClean="0"/>
              <a:t>Pourquoi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portes-tu</a:t>
            </a:r>
            <a:r>
              <a:rPr lang="en-US" altLang="en-US" sz="2600" dirty="0" smtClean="0"/>
              <a:t> le/la/les ____?</a:t>
            </a:r>
          </a:p>
          <a:p>
            <a:pPr marL="0" indent="0">
              <a:buNone/>
            </a:pPr>
            <a:r>
              <a:rPr lang="en-US" altLang="en-US" sz="2600" dirty="0" smtClean="0"/>
              <a:t>Partner 2: Je le/la/les </a:t>
            </a:r>
            <a:r>
              <a:rPr lang="en-US" altLang="en-US" sz="2600" dirty="0" err="1" smtClean="0"/>
              <a:t>porte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parce</a:t>
            </a:r>
            <a:r>
              <a:rPr lang="en-US" altLang="en-US" sz="2600" dirty="0" smtClean="0"/>
              <a:t> que…</a:t>
            </a:r>
            <a:endParaRPr lang="en-US" altLang="en-US" sz="2600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161" y="-838200"/>
            <a:ext cx="861402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21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sz="2600" dirty="0" smtClean="0"/>
          </a:p>
          <a:p>
            <a:pPr marL="0" indent="0">
              <a:buNone/>
            </a:pPr>
            <a:r>
              <a:rPr lang="en-US" altLang="en-US" sz="2600" dirty="0"/>
              <a:t>Partner 1: </a:t>
            </a:r>
            <a:r>
              <a:rPr lang="en-US" altLang="en-US" sz="2600" dirty="0" err="1"/>
              <a:t>Combien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ça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coûte</a:t>
            </a:r>
            <a:r>
              <a:rPr lang="en-US" altLang="en-US" sz="2600" dirty="0"/>
              <a:t> le/la/les ____?</a:t>
            </a:r>
          </a:p>
          <a:p>
            <a:pPr marL="0" indent="0">
              <a:buNone/>
            </a:pPr>
            <a:r>
              <a:rPr lang="en-US" altLang="en-US" sz="2600" dirty="0"/>
              <a:t>Partner 2: Ca </a:t>
            </a:r>
            <a:r>
              <a:rPr lang="en-US" altLang="en-US" sz="2600" dirty="0" err="1"/>
              <a:t>coûte</a:t>
            </a:r>
            <a:r>
              <a:rPr lang="en-US" altLang="en-US" sz="2600" dirty="0"/>
              <a:t>…</a:t>
            </a:r>
          </a:p>
          <a:p>
            <a:pPr marL="0" indent="0">
              <a:buNone/>
            </a:pPr>
            <a:r>
              <a:rPr lang="en-US" altLang="en-US" sz="2600" dirty="0"/>
              <a:t>Partner 1: </a:t>
            </a:r>
            <a:r>
              <a:rPr lang="en-US" altLang="en-US" sz="2600" dirty="0" err="1"/>
              <a:t>Quel</a:t>
            </a:r>
            <a:r>
              <a:rPr lang="en-US" altLang="en-US" sz="2600" dirty="0"/>
              <a:t> temps fait-</a:t>
            </a:r>
            <a:r>
              <a:rPr lang="en-US" altLang="en-US" sz="2600" dirty="0" err="1"/>
              <a:t>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quand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portes</a:t>
            </a:r>
            <a:r>
              <a:rPr lang="en-US" altLang="en-US" sz="2600" dirty="0"/>
              <a:t> le/la/les____?</a:t>
            </a:r>
          </a:p>
          <a:p>
            <a:pPr marL="0" indent="0">
              <a:buNone/>
            </a:pPr>
            <a:r>
              <a:rPr lang="en-US" altLang="en-US" sz="2600" dirty="0"/>
              <a:t>Partner 2: Il fait …</a:t>
            </a:r>
          </a:p>
          <a:p>
            <a:pPr marL="0" indent="0">
              <a:buNone/>
            </a:pPr>
            <a:r>
              <a:rPr lang="en-US" altLang="en-US" sz="2600" dirty="0"/>
              <a:t>Partner 1: </a:t>
            </a:r>
            <a:r>
              <a:rPr lang="en-US" altLang="en-US" sz="2600" dirty="0" err="1"/>
              <a:t>Pourquoi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portes-tu</a:t>
            </a:r>
            <a:r>
              <a:rPr lang="en-US" altLang="en-US" sz="2600" dirty="0"/>
              <a:t> le/la/les ____?</a:t>
            </a:r>
          </a:p>
          <a:p>
            <a:pPr marL="0" indent="0">
              <a:buNone/>
            </a:pPr>
            <a:r>
              <a:rPr lang="en-US" altLang="en-US" sz="2600" dirty="0"/>
              <a:t>Partner 2: Je le/la/les </a:t>
            </a:r>
            <a:r>
              <a:rPr lang="en-US" altLang="en-US" sz="2600" dirty="0" err="1"/>
              <a:t>porte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parce</a:t>
            </a:r>
            <a:r>
              <a:rPr lang="en-US" altLang="en-US" sz="2600" dirty="0"/>
              <a:t> que…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5751"/>
            <a:ext cx="7162800" cy="418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Vocabulaire</a:t>
            </a:r>
            <a:r>
              <a:rPr lang="en-US" dirty="0" smtClean="0"/>
              <a:t> 1.2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through the following dialogue.</a:t>
            </a:r>
          </a:p>
          <a:p>
            <a:r>
              <a:rPr lang="en-US" dirty="0" smtClean="0"/>
              <a:t>How many new vocabulary words can you figure out by context?</a:t>
            </a:r>
          </a:p>
          <a:p>
            <a:r>
              <a:rPr lang="en-US" dirty="0" smtClean="0"/>
              <a:t>Write them in on your vocab list.</a:t>
            </a:r>
          </a:p>
          <a:p>
            <a:r>
              <a:rPr lang="en-US" dirty="0" smtClean="0"/>
              <a:t>Talk to a partner to compare your results.</a:t>
            </a:r>
          </a:p>
          <a:p>
            <a:r>
              <a:rPr lang="en-US" dirty="0" smtClean="0"/>
              <a:t>Use a dictionary or smartphone to look the others 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Qu’est-ce qu’il/elle porte?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en-US" dirty="0" smtClean="0"/>
          </a:p>
          <a:p>
            <a:r>
              <a:rPr lang="en-US" altLang="en-US" dirty="0" smtClean="0"/>
              <a:t>Il </a:t>
            </a:r>
            <a:r>
              <a:rPr lang="en-US" altLang="en-US" dirty="0" err="1" smtClean="0"/>
              <a:t>porte</a:t>
            </a:r>
            <a:r>
              <a:rPr lang="en-US" altLang="en-US" dirty="0" smtClean="0"/>
              <a:t>…</a:t>
            </a:r>
          </a:p>
          <a:p>
            <a:r>
              <a:rPr lang="en-US" altLang="en-US" dirty="0" err="1"/>
              <a:t>Pourquoi</a:t>
            </a:r>
            <a:r>
              <a:rPr lang="en-US" altLang="en-US" dirty="0"/>
              <a:t>? </a:t>
            </a:r>
          </a:p>
          <a:p>
            <a:pPr marL="0" indent="0">
              <a:buNone/>
            </a:pPr>
            <a:r>
              <a:rPr lang="en-US" altLang="en-US" dirty="0"/>
              <a:t>Il </a:t>
            </a:r>
            <a:r>
              <a:rPr lang="en-US" altLang="en-US" dirty="0">
                <a:solidFill>
                  <a:srgbClr val="FF0000"/>
                </a:solidFill>
              </a:rPr>
              <a:t>le/la/les</a:t>
            </a:r>
            <a:r>
              <a:rPr lang="en-US" altLang="en-US" dirty="0"/>
              <a:t> </a:t>
            </a:r>
            <a:r>
              <a:rPr lang="en-US" altLang="en-US" dirty="0" err="1"/>
              <a:t>porte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 err="1"/>
              <a:t>parce</a:t>
            </a:r>
            <a:r>
              <a:rPr lang="en-US" altLang="en-US" dirty="0"/>
              <a:t> que…</a:t>
            </a:r>
          </a:p>
          <a:p>
            <a:endParaRPr lang="en-US" altLang="en-US" dirty="0" smtClean="0"/>
          </a:p>
          <a:p>
            <a:r>
              <a:rPr lang="en-US" altLang="en-US" dirty="0"/>
              <a:t>E</a:t>
            </a:r>
            <a:r>
              <a:rPr lang="en-US" altLang="en-US" dirty="0" smtClean="0"/>
              <a:t>lle </a:t>
            </a:r>
            <a:r>
              <a:rPr lang="en-US" altLang="en-US" dirty="0" err="1"/>
              <a:t>porte</a:t>
            </a:r>
            <a:r>
              <a:rPr lang="en-US" altLang="en-US" dirty="0" smtClean="0"/>
              <a:t>…</a:t>
            </a:r>
          </a:p>
          <a:p>
            <a:r>
              <a:rPr lang="en-US" altLang="en-US" dirty="0" err="1" smtClean="0"/>
              <a:t>Pourquoi</a:t>
            </a:r>
            <a:r>
              <a:rPr lang="en-US" altLang="en-US" dirty="0" smtClean="0"/>
              <a:t>? </a:t>
            </a:r>
          </a:p>
          <a:p>
            <a:pPr marL="0" indent="0">
              <a:buNone/>
            </a:pPr>
            <a:r>
              <a:rPr lang="en-US" altLang="en-US" dirty="0" smtClean="0"/>
              <a:t>Elle </a:t>
            </a:r>
            <a:r>
              <a:rPr lang="en-US" altLang="en-US" dirty="0" smtClean="0">
                <a:solidFill>
                  <a:srgbClr val="FF0000"/>
                </a:solidFill>
              </a:rPr>
              <a:t>le/la/les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porte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err="1" smtClean="0"/>
              <a:t>parce</a:t>
            </a:r>
            <a:r>
              <a:rPr lang="en-US" altLang="en-US" dirty="0" smtClean="0"/>
              <a:t> que…</a:t>
            </a:r>
            <a:endParaRPr lang="en-US" altLang="en-US" dirty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219694"/>
            <a:ext cx="5334000" cy="535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3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Au </a:t>
            </a:r>
            <a:r>
              <a:rPr lang="en-US" dirty="0" err="1" smtClean="0"/>
              <a:t>magasin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Vendeuse</a:t>
            </a:r>
            <a:r>
              <a:rPr lang="en-US" dirty="0" smtClean="0"/>
              <a:t>: Bonjour Barbie!</a:t>
            </a:r>
          </a:p>
          <a:p>
            <a:pPr marL="0" indent="0">
              <a:buNone/>
            </a:pPr>
            <a:r>
              <a:rPr lang="en-US" dirty="0" smtClean="0"/>
              <a:t>Barbie: Bonjour!</a:t>
            </a:r>
          </a:p>
          <a:p>
            <a:pPr marL="0" indent="0">
              <a:buNone/>
            </a:pPr>
            <a:r>
              <a:rPr lang="en-US" dirty="0" err="1"/>
              <a:t>Vendeuse</a:t>
            </a:r>
            <a:r>
              <a:rPr lang="en-US" dirty="0"/>
              <a:t>: </a:t>
            </a:r>
            <a:r>
              <a:rPr lang="en-US" dirty="0" err="1"/>
              <a:t>Puis</a:t>
            </a:r>
            <a:r>
              <a:rPr lang="en-US" dirty="0"/>
              <a:t>-je </a:t>
            </a:r>
            <a:r>
              <a:rPr lang="en-US" dirty="0" err="1" smtClean="0"/>
              <a:t>vous</a:t>
            </a:r>
            <a:r>
              <a:rPr lang="en-US" dirty="0" smtClean="0"/>
              <a:t> aider?</a:t>
            </a:r>
          </a:p>
          <a:p>
            <a:pPr marL="0" indent="0">
              <a:buNone/>
            </a:pPr>
            <a:r>
              <a:rPr lang="en-US" dirty="0"/>
              <a:t>Barbie: </a:t>
            </a:r>
            <a:r>
              <a:rPr lang="en-US" dirty="0" err="1"/>
              <a:t>Oui</a:t>
            </a:r>
            <a:r>
              <a:rPr lang="en-US" dirty="0" smtClean="0"/>
              <a:t>, merci.</a:t>
            </a:r>
          </a:p>
          <a:p>
            <a:pPr marL="0" indent="0">
              <a:buNone/>
            </a:pPr>
            <a:r>
              <a:rPr lang="en-US" dirty="0" err="1"/>
              <a:t>Vendeuse</a:t>
            </a:r>
            <a:r>
              <a:rPr lang="en-US" dirty="0"/>
              <a:t>: </a:t>
            </a:r>
            <a:r>
              <a:rPr lang="en-US" dirty="0" err="1"/>
              <a:t>Qu’est-ce</a:t>
            </a:r>
            <a:r>
              <a:rPr lang="en-US" dirty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cherchez?</a:t>
            </a:r>
          </a:p>
          <a:p>
            <a:pPr marL="0" indent="0">
              <a:buNone/>
            </a:pPr>
            <a:r>
              <a:rPr lang="en-US" dirty="0"/>
              <a:t>Barbie: Je </a:t>
            </a:r>
            <a:r>
              <a:rPr lang="en-US" dirty="0" err="1" smtClean="0"/>
              <a:t>cherche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robe.</a:t>
            </a:r>
          </a:p>
          <a:p>
            <a:pPr marL="0" indent="0">
              <a:buNone/>
            </a:pPr>
            <a:r>
              <a:rPr lang="en-US" dirty="0" err="1"/>
              <a:t>Vendeuse</a:t>
            </a:r>
            <a:r>
              <a:rPr lang="en-US" dirty="0"/>
              <a:t>: De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couleur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Barbie: Je </a:t>
            </a:r>
            <a:r>
              <a:rPr lang="en-US" dirty="0" err="1" smtClean="0"/>
              <a:t>voudrais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robe </a:t>
            </a:r>
            <a:r>
              <a:rPr lang="en-US" dirty="0" err="1" smtClean="0"/>
              <a:t>bleue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/>
              <a:t>Vendeuse</a:t>
            </a:r>
            <a:r>
              <a:rPr lang="en-US" dirty="0"/>
              <a:t>: </a:t>
            </a:r>
            <a:r>
              <a:rPr lang="en-US" dirty="0" err="1"/>
              <a:t>Quelle</a:t>
            </a:r>
            <a:r>
              <a:rPr lang="en-US" dirty="0"/>
              <a:t> </a:t>
            </a:r>
            <a:r>
              <a:rPr lang="en-US" dirty="0" err="1" smtClean="0"/>
              <a:t>taille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Barbie: Je </a:t>
            </a:r>
            <a:r>
              <a:rPr lang="en-US" dirty="0" err="1" smtClean="0"/>
              <a:t>porte</a:t>
            </a:r>
            <a:r>
              <a:rPr lang="en-US" dirty="0" smtClean="0"/>
              <a:t> un XS.</a:t>
            </a:r>
          </a:p>
          <a:p>
            <a:pPr marL="0" indent="0">
              <a:buNone/>
            </a:pPr>
            <a:r>
              <a:rPr lang="en-US" dirty="0"/>
              <a:t>Barbie: </a:t>
            </a:r>
            <a:r>
              <a:rPr lang="en-US" dirty="0" err="1"/>
              <a:t>Puis</a:t>
            </a:r>
            <a:r>
              <a:rPr lang="en-US" dirty="0"/>
              <a:t>-je </a:t>
            </a:r>
            <a:r>
              <a:rPr lang="en-US" dirty="0" smtClean="0"/>
              <a:t>essayer </a:t>
            </a:r>
            <a:r>
              <a:rPr lang="en-US" dirty="0" err="1" smtClean="0"/>
              <a:t>cette</a:t>
            </a:r>
            <a:r>
              <a:rPr lang="en-US" dirty="0" smtClean="0"/>
              <a:t> robe </a:t>
            </a:r>
            <a:r>
              <a:rPr lang="en-US" dirty="0" err="1" smtClean="0"/>
              <a:t>bleue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err="1"/>
              <a:t>Vendeuse</a:t>
            </a:r>
            <a:r>
              <a:rPr lang="en-US" dirty="0"/>
              <a:t>: </a:t>
            </a:r>
            <a:r>
              <a:rPr lang="en-US" dirty="0" err="1"/>
              <a:t>Oui</a:t>
            </a:r>
            <a:r>
              <a:rPr lang="en-US" dirty="0" smtClean="0"/>
              <a:t>,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 err="1"/>
              <a:t>Vendeuse</a:t>
            </a:r>
            <a:r>
              <a:rPr lang="en-US" dirty="0"/>
              <a:t>: Ca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Barbie: </a:t>
            </a:r>
            <a:r>
              <a:rPr lang="en-US" dirty="0" err="1"/>
              <a:t>Oui</a:t>
            </a:r>
            <a:r>
              <a:rPr lang="en-US" dirty="0" smtClean="0"/>
              <a:t>, </a:t>
            </a:r>
            <a:r>
              <a:rPr lang="en-US" dirty="0" err="1" smtClean="0"/>
              <a:t>ça</a:t>
            </a:r>
            <a:r>
              <a:rPr lang="en-US" dirty="0" smtClean="0"/>
              <a:t> me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.  Je </a:t>
            </a:r>
            <a:r>
              <a:rPr lang="en-US" dirty="0" err="1" smtClean="0"/>
              <a:t>voudrais</a:t>
            </a:r>
            <a:r>
              <a:rPr lang="en-US" dirty="0" smtClean="0"/>
              <a:t> </a:t>
            </a:r>
            <a:r>
              <a:rPr lang="en-US" dirty="0" err="1" smtClean="0"/>
              <a:t>acheter</a:t>
            </a:r>
            <a:r>
              <a:rPr lang="en-US" dirty="0" smtClean="0"/>
              <a:t> la robe </a:t>
            </a:r>
            <a:r>
              <a:rPr lang="en-US" dirty="0" err="1" smtClean="0"/>
              <a:t>bleue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/>
              <a:t>Vendeuse</a:t>
            </a:r>
            <a:r>
              <a:rPr lang="en-US" dirty="0"/>
              <a:t>: Super</a:t>
            </a:r>
            <a:r>
              <a:rPr lang="en-US" dirty="0" smtClean="0"/>
              <a:t>! Comment </a:t>
            </a:r>
            <a:r>
              <a:rPr lang="en-US" dirty="0" err="1" smtClean="0"/>
              <a:t>allez-vous</a:t>
            </a:r>
            <a:r>
              <a:rPr lang="en-US" dirty="0" smtClean="0"/>
              <a:t> payer?</a:t>
            </a:r>
          </a:p>
          <a:p>
            <a:pPr marL="0" indent="0">
              <a:buNone/>
            </a:pPr>
            <a:r>
              <a:rPr lang="en-US" dirty="0"/>
              <a:t>Barbie: Avec </a:t>
            </a:r>
            <a:r>
              <a:rPr lang="en-US" dirty="0" err="1" smtClean="0"/>
              <a:t>une</a:t>
            </a:r>
            <a:r>
              <a:rPr lang="en-US" dirty="0" smtClean="0"/>
              <a:t> carte de credit.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"/>
            <a:ext cx="5410200" cy="46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 </a:t>
            </a:r>
            <a:r>
              <a:rPr lang="en-US" dirty="0" err="1" smtClean="0"/>
              <a:t>l’oral</a:t>
            </a:r>
            <a:r>
              <a:rPr lang="en-US" dirty="0" smtClean="0"/>
              <a:t>: Au </a:t>
            </a:r>
            <a:r>
              <a:rPr lang="en-US" dirty="0" err="1" smtClean="0"/>
              <a:t>magasin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Choose a partner.</a:t>
            </a:r>
          </a:p>
          <a:p>
            <a:r>
              <a:rPr lang="en-US" dirty="0" smtClean="0"/>
              <a:t>One of you will play the 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hopkeeper.</a:t>
            </a:r>
          </a:p>
          <a:p>
            <a:r>
              <a:rPr lang="en-US" dirty="0" smtClean="0"/>
              <a:t>The other will be Barbie.</a:t>
            </a:r>
          </a:p>
          <a:p>
            <a:r>
              <a:rPr lang="en-US" dirty="0" smtClean="0"/>
              <a:t>Use your vocab list to 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reate a conversation.  </a:t>
            </a:r>
          </a:p>
          <a:p>
            <a:r>
              <a:rPr lang="en-US" dirty="0" smtClean="0"/>
              <a:t>Do not write anything </a:t>
            </a:r>
          </a:p>
          <a:p>
            <a:pPr marL="0" indent="0">
              <a:buNone/>
            </a:pPr>
            <a:r>
              <a:rPr lang="en-US" dirty="0" smtClean="0"/>
              <a:t>down.</a:t>
            </a:r>
          </a:p>
          <a:p>
            <a:r>
              <a:rPr lang="en-US" dirty="0" smtClean="0"/>
              <a:t>You </a:t>
            </a:r>
            <a:r>
              <a:rPr lang="en-US" smtClean="0"/>
              <a:t>have 5 minutes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0999"/>
            <a:ext cx="3505200" cy="630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Le Journal: Au </a:t>
            </a:r>
            <a:r>
              <a:rPr lang="en-US" dirty="0" err="1" smtClean="0"/>
              <a:t>magasin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Create a dialogue </a:t>
            </a:r>
          </a:p>
          <a:p>
            <a:pPr marL="0" indent="0">
              <a:buNone/>
            </a:pPr>
            <a:r>
              <a:rPr lang="en-US" dirty="0" smtClean="0"/>
              <a:t>between a shopkeeper </a:t>
            </a:r>
          </a:p>
          <a:p>
            <a:pPr marL="0" indent="0">
              <a:buNone/>
            </a:pPr>
            <a:r>
              <a:rPr lang="en-US" dirty="0" smtClean="0"/>
              <a:t>and Ken.  Try to use as 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any words and </a:t>
            </a:r>
          </a:p>
          <a:p>
            <a:pPr marL="0" indent="0">
              <a:buNone/>
            </a:pPr>
            <a:r>
              <a:rPr lang="en-US" dirty="0" smtClean="0"/>
              <a:t>expressions from 1.1 </a:t>
            </a:r>
          </a:p>
          <a:p>
            <a:pPr marL="0" indent="0">
              <a:buNone/>
            </a:pPr>
            <a:r>
              <a:rPr lang="en-US" dirty="0" smtClean="0"/>
              <a:t>and 1.2 as possible.  </a:t>
            </a:r>
          </a:p>
          <a:p>
            <a:pPr marL="0" indent="0">
              <a:buNone/>
            </a:pPr>
            <a:r>
              <a:rPr lang="en-US" dirty="0" smtClean="0"/>
              <a:t>Be creative and be </a:t>
            </a:r>
          </a:p>
          <a:p>
            <a:pPr marL="0" indent="0">
              <a:buNone/>
            </a:pPr>
            <a:r>
              <a:rPr lang="en-US" dirty="0" smtClean="0"/>
              <a:t>prepared to share with </a:t>
            </a:r>
          </a:p>
          <a:p>
            <a:pPr marL="0" indent="0">
              <a:buNone/>
            </a:pPr>
            <a:r>
              <a:rPr lang="en-US" dirty="0" smtClean="0"/>
              <a:t>the class!  You </a:t>
            </a:r>
            <a:r>
              <a:rPr lang="en-US" smtClean="0"/>
              <a:t>have </a:t>
            </a:r>
            <a:r>
              <a:rPr lang="en-US"/>
              <a:t>6</a:t>
            </a:r>
            <a:r>
              <a:rPr lang="en-US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inutes.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06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 can shop for </a:t>
            </a:r>
            <a:r>
              <a:rPr lang="en-US" dirty="0"/>
              <a:t>c</a:t>
            </a:r>
            <a:r>
              <a:rPr lang="en-US" dirty="0" smtClean="0"/>
              <a:t>lothing.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0993"/>
            <a:ext cx="8229600" cy="334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Bell Ringer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85954"/>
            <a:ext cx="9131945" cy="665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Futur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Suggérez</a:t>
            </a:r>
            <a:r>
              <a:rPr lang="en-US" dirty="0"/>
              <a:t> des </a:t>
            </a:r>
            <a:r>
              <a:rPr lang="en-US" dirty="0" err="1" smtClean="0"/>
              <a:t>activités</a:t>
            </a:r>
            <a:r>
              <a:rPr lang="en-US" dirty="0" smtClean="0"/>
              <a:t>:</a:t>
            </a:r>
          </a:p>
          <a:p>
            <a:r>
              <a:rPr lang="en-US" dirty="0" smtClean="0"/>
              <a:t>Ce weekend nous </a:t>
            </a:r>
            <a:r>
              <a:rPr lang="en-US" dirty="0" err="1" smtClean="0"/>
              <a:t>allons</a:t>
            </a:r>
            <a:r>
              <a:rPr lang="en-US" dirty="0" smtClean="0"/>
              <a:t> ________________.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/>
              <a:t>Qu’est-ce</a:t>
            </a:r>
            <a:r>
              <a:rPr lang="en-US" dirty="0"/>
              <a:t> que nous </a:t>
            </a:r>
            <a:r>
              <a:rPr lang="en-US" dirty="0" err="1"/>
              <a:t>allons</a:t>
            </a:r>
            <a:r>
              <a:rPr lang="en-US" dirty="0"/>
              <a:t> porter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Nous </a:t>
            </a:r>
            <a:r>
              <a:rPr lang="en-US" dirty="0" err="1"/>
              <a:t>allons</a:t>
            </a:r>
            <a:r>
              <a:rPr lang="en-US" dirty="0"/>
              <a:t> porter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algn="r"/>
            <a:r>
              <a:rPr lang="en-US" altLang="en-US" dirty="0" smtClean="0"/>
              <a:t>_____</a:t>
            </a:r>
            <a:r>
              <a:rPr lang="en-US" altLang="en-US" dirty="0" err="1" smtClean="0"/>
              <a:t>est-ce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préfères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Je </a:t>
            </a:r>
            <a:r>
              <a:rPr lang="en-US" altLang="en-US" dirty="0" err="1" smtClean="0"/>
              <a:t>préfère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 err="1" smtClean="0"/>
              <a:t>ce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 err="1" smtClean="0"/>
              <a:t>cet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 err="1" smtClean="0"/>
              <a:t>cette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 err="1" smtClean="0"/>
              <a:t>ces</a:t>
            </a:r>
            <a:endParaRPr lang="en-US" altLang="en-US" dirty="0" smtClean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868" y="1236401"/>
            <a:ext cx="5488496" cy="519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048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Quel</a:t>
            </a:r>
            <a:endParaRPr lang="en-US" sz="2400" dirty="0" smtClean="0"/>
          </a:p>
          <a:p>
            <a:r>
              <a:rPr lang="en-US" sz="2400" dirty="0" err="1" smtClean="0"/>
              <a:t>Quels</a:t>
            </a:r>
            <a:endParaRPr lang="en-US" sz="2400" dirty="0" smtClean="0"/>
          </a:p>
          <a:p>
            <a:r>
              <a:rPr lang="en-US" sz="2400" dirty="0" err="1" smtClean="0"/>
              <a:t>Quelle</a:t>
            </a:r>
            <a:endParaRPr lang="en-US" sz="2400" dirty="0" smtClean="0"/>
          </a:p>
          <a:p>
            <a:r>
              <a:rPr lang="en-US" sz="2400" dirty="0" err="1" smtClean="0"/>
              <a:t>Quelles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3647645"/>
            <a:ext cx="15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___________.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4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algn="r"/>
            <a:r>
              <a:rPr lang="en-US" altLang="en-US" dirty="0" smtClean="0"/>
              <a:t>_____</a:t>
            </a:r>
            <a:r>
              <a:rPr lang="en-US" altLang="en-US" dirty="0" err="1" smtClean="0"/>
              <a:t>est-ce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préfères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Je </a:t>
            </a:r>
            <a:r>
              <a:rPr lang="en-US" altLang="en-US" dirty="0" err="1" smtClean="0"/>
              <a:t>préfère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err="1" smtClean="0"/>
              <a:t>ce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err="1" smtClean="0"/>
              <a:t>cet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err="1" smtClean="0"/>
              <a:t>cette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err="1" smtClean="0"/>
              <a:t>ces</a:t>
            </a:r>
            <a:endParaRPr lang="en-US" altLang="en-US" dirty="0" smtClean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964" y="2784224"/>
            <a:ext cx="5488496" cy="232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048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Quel</a:t>
            </a:r>
            <a:endParaRPr lang="en-US" sz="2400" dirty="0" smtClean="0"/>
          </a:p>
          <a:p>
            <a:r>
              <a:rPr lang="en-US" sz="2400" dirty="0" err="1" smtClean="0"/>
              <a:t>Quels</a:t>
            </a:r>
            <a:endParaRPr lang="en-US" sz="2400" dirty="0" smtClean="0"/>
          </a:p>
          <a:p>
            <a:r>
              <a:rPr lang="en-US" sz="2400" dirty="0" err="1" smtClean="0"/>
              <a:t>Quelle</a:t>
            </a:r>
            <a:endParaRPr lang="en-US" sz="2400" dirty="0" smtClean="0"/>
          </a:p>
          <a:p>
            <a:r>
              <a:rPr lang="en-US" sz="2400" dirty="0" err="1" smtClean="0"/>
              <a:t>Quelles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3665399"/>
            <a:ext cx="15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___________.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36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 adjectifs interrogatifs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1034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quel	(m.)	</a:t>
            </a:r>
          </a:p>
          <a:p>
            <a:pPr>
              <a:buFontTx/>
              <a:buNone/>
            </a:pPr>
            <a:r>
              <a:rPr lang="en-US" altLang="en-US"/>
              <a:t>quels (m.pl.)</a:t>
            </a:r>
          </a:p>
          <a:p>
            <a:pPr>
              <a:buFontTx/>
              <a:buNone/>
            </a:pPr>
            <a:r>
              <a:rPr lang="en-US" altLang="en-US"/>
              <a:t>quelle (f.)</a:t>
            </a:r>
          </a:p>
          <a:p>
            <a:pPr>
              <a:buFontTx/>
              <a:buNone/>
            </a:pPr>
            <a:r>
              <a:rPr lang="en-US" altLang="en-US"/>
              <a:t>quelles (f.pl.)</a:t>
            </a:r>
          </a:p>
          <a:p>
            <a:pPr>
              <a:buFontTx/>
              <a:buNone/>
            </a:pPr>
            <a:r>
              <a:rPr lang="en-US" altLang="en-US"/>
              <a:t>	</a:t>
            </a:r>
          </a:p>
          <a:p>
            <a:pPr>
              <a:buFontTx/>
              <a:buNone/>
            </a:pPr>
            <a:r>
              <a:rPr lang="en-US" altLang="en-US" b="1"/>
              <a:t>(what/which)</a:t>
            </a:r>
            <a:r>
              <a:rPr lang="en-US" altLang="en-US"/>
              <a:t>	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724400" y="2103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 err="1" smtClean="0">
                <a:solidFill>
                  <a:srgbClr val="FF0066"/>
                </a:solidFill>
              </a:rPr>
              <a:t>ce</a:t>
            </a:r>
            <a:r>
              <a:rPr lang="en-US" altLang="en-US" dirty="0" smtClean="0">
                <a:solidFill>
                  <a:srgbClr val="FF0066"/>
                </a:solidFill>
              </a:rPr>
              <a:t>/</a:t>
            </a:r>
            <a:r>
              <a:rPr lang="en-US" altLang="en-US" dirty="0" err="1" smtClean="0">
                <a:solidFill>
                  <a:srgbClr val="FF0066"/>
                </a:solidFill>
              </a:rPr>
              <a:t>cet</a:t>
            </a:r>
            <a:r>
              <a:rPr lang="en-US" altLang="en-US" dirty="0" smtClean="0">
                <a:solidFill>
                  <a:srgbClr val="FF0066"/>
                </a:solidFill>
              </a:rPr>
              <a:t>  (m</a:t>
            </a:r>
            <a:r>
              <a:rPr lang="en-US" altLang="en-US" dirty="0">
                <a:solidFill>
                  <a:srgbClr val="FF0066"/>
                </a:solidFill>
              </a:rPr>
              <a:t>.)	</a:t>
            </a:r>
          </a:p>
          <a:p>
            <a:pPr>
              <a:buFontTx/>
              <a:buNone/>
            </a:pPr>
            <a:r>
              <a:rPr lang="en-US" altLang="en-US" dirty="0" err="1">
                <a:solidFill>
                  <a:srgbClr val="FF0066"/>
                </a:solidFill>
              </a:rPr>
              <a:t>ces</a:t>
            </a:r>
            <a:r>
              <a:rPr lang="en-US" altLang="en-US" dirty="0">
                <a:solidFill>
                  <a:srgbClr val="FF0066"/>
                </a:solidFill>
              </a:rPr>
              <a:t> (m.pl.)</a:t>
            </a:r>
          </a:p>
          <a:p>
            <a:pPr>
              <a:buFontTx/>
              <a:buNone/>
            </a:pPr>
            <a:r>
              <a:rPr lang="en-US" altLang="en-US" dirty="0" err="1">
                <a:solidFill>
                  <a:srgbClr val="FF0066"/>
                </a:solidFill>
              </a:rPr>
              <a:t>cette</a:t>
            </a:r>
            <a:r>
              <a:rPr lang="en-US" altLang="en-US" dirty="0">
                <a:solidFill>
                  <a:srgbClr val="FF0066"/>
                </a:solidFill>
              </a:rPr>
              <a:t> (f.)</a:t>
            </a:r>
          </a:p>
          <a:p>
            <a:pPr>
              <a:buFontTx/>
              <a:buNone/>
            </a:pPr>
            <a:r>
              <a:rPr lang="en-US" altLang="en-US" dirty="0" err="1">
                <a:solidFill>
                  <a:srgbClr val="FF0066"/>
                </a:solidFill>
              </a:rPr>
              <a:t>ces</a:t>
            </a:r>
            <a:r>
              <a:rPr lang="en-US" altLang="en-US" dirty="0">
                <a:solidFill>
                  <a:srgbClr val="FF0066"/>
                </a:solidFill>
              </a:rPr>
              <a:t> (f.pl.)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FF0066"/>
              </a:solidFill>
            </a:endParaRP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</a:rPr>
              <a:t>(this/that)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FF0066"/>
                </a:solidFill>
              </a:rPr>
              <a:t>		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solidFill>
                  <a:srgbClr val="FF0066"/>
                </a:solidFill>
              </a:rPr>
              <a:t>Les adjectifs demonstratifs</a:t>
            </a:r>
          </a:p>
        </p:txBody>
      </p:sp>
    </p:spTree>
    <p:extLst>
      <p:ext uri="{BB962C8B-B14F-4D97-AF65-F5344CB8AC3E}">
        <p14:creationId xmlns:p14="http://schemas.microsoft.com/office/powerpoint/2010/main" val="4860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algn="r"/>
            <a:r>
              <a:rPr lang="en-US" altLang="en-US" dirty="0" smtClean="0"/>
              <a:t>_____</a:t>
            </a:r>
            <a:r>
              <a:rPr lang="en-US" altLang="en-US" dirty="0" err="1" smtClean="0"/>
              <a:t>est-ce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préfères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Je </a:t>
            </a:r>
            <a:r>
              <a:rPr lang="en-US" altLang="en-US" dirty="0" err="1" smtClean="0"/>
              <a:t>préfère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déteste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err="1" smtClean="0"/>
              <a:t>ce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err="1" smtClean="0"/>
              <a:t>cet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err="1" smtClean="0"/>
              <a:t>cette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err="1" smtClean="0"/>
              <a:t>ces</a:t>
            </a:r>
            <a:endParaRPr lang="en-US" altLang="en-US" dirty="0" smtClean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2971800"/>
            <a:ext cx="5045904" cy="31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048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Quel</a:t>
            </a:r>
            <a:endParaRPr lang="en-US" sz="2400" dirty="0" smtClean="0"/>
          </a:p>
          <a:p>
            <a:r>
              <a:rPr lang="en-US" sz="2400" dirty="0" err="1" smtClean="0"/>
              <a:t>Quels</a:t>
            </a:r>
            <a:endParaRPr lang="en-US" sz="2400" dirty="0" smtClean="0"/>
          </a:p>
          <a:p>
            <a:r>
              <a:rPr lang="en-US" sz="2400" dirty="0" err="1" smtClean="0"/>
              <a:t>Quelle</a:t>
            </a:r>
            <a:endParaRPr lang="en-US" sz="2400" dirty="0" smtClean="0"/>
          </a:p>
          <a:p>
            <a:r>
              <a:rPr lang="en-US" sz="2400" dirty="0" err="1" smtClean="0"/>
              <a:t>Quelles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370090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_________ + description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93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algn="r"/>
            <a:r>
              <a:rPr lang="en-US" altLang="en-US" dirty="0" smtClean="0"/>
              <a:t>_____</a:t>
            </a:r>
            <a:r>
              <a:rPr lang="en-US" altLang="en-US" dirty="0" err="1" smtClean="0"/>
              <a:t>est-ce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préfères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Je </a:t>
            </a:r>
            <a:r>
              <a:rPr lang="en-US" altLang="en-US" dirty="0" err="1" smtClean="0"/>
              <a:t>préfère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déteste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err="1" smtClean="0"/>
              <a:t>ce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err="1" smtClean="0"/>
              <a:t>cet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err="1" smtClean="0"/>
              <a:t>cette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err="1" smtClean="0"/>
              <a:t>ces</a:t>
            </a:r>
            <a:endParaRPr lang="en-US" altLang="en-US" dirty="0" smtClean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671" y="2971800"/>
            <a:ext cx="4469361" cy="31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048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Quel</a:t>
            </a:r>
            <a:endParaRPr lang="en-US" sz="2400" dirty="0" smtClean="0"/>
          </a:p>
          <a:p>
            <a:r>
              <a:rPr lang="en-US" sz="2400" dirty="0" err="1" smtClean="0"/>
              <a:t>Quels</a:t>
            </a:r>
            <a:endParaRPr lang="en-US" sz="2400" dirty="0" smtClean="0"/>
          </a:p>
          <a:p>
            <a:r>
              <a:rPr lang="en-US" sz="2400" dirty="0" err="1" smtClean="0"/>
              <a:t>Quelle</a:t>
            </a:r>
            <a:endParaRPr lang="en-US" sz="2400" dirty="0" smtClean="0"/>
          </a:p>
          <a:p>
            <a:r>
              <a:rPr lang="en-US" sz="2400" dirty="0" err="1" smtClean="0"/>
              <a:t>Quelles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370090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_________ + description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31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algn="r"/>
            <a:r>
              <a:rPr lang="en-US" altLang="en-US" dirty="0" smtClean="0"/>
              <a:t>_____</a:t>
            </a:r>
            <a:r>
              <a:rPr lang="en-US" altLang="en-US" dirty="0" err="1" smtClean="0"/>
              <a:t>est-ce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préfères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Je </a:t>
            </a:r>
            <a:r>
              <a:rPr lang="en-US" altLang="en-US" dirty="0" err="1" smtClean="0"/>
              <a:t>préfère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déteste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err="1" smtClean="0"/>
              <a:t>ce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err="1" smtClean="0"/>
              <a:t>cet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err="1" smtClean="0"/>
              <a:t>cette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err="1" smtClean="0"/>
              <a:t>ces</a:t>
            </a:r>
            <a:endParaRPr lang="en-US" altLang="en-US" dirty="0" smtClean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569254"/>
            <a:ext cx="3733800" cy="482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048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Quel</a:t>
            </a:r>
            <a:endParaRPr lang="en-US" sz="2400" dirty="0" smtClean="0"/>
          </a:p>
          <a:p>
            <a:r>
              <a:rPr lang="en-US" sz="2400" dirty="0" err="1" smtClean="0"/>
              <a:t>Quels</a:t>
            </a:r>
            <a:endParaRPr lang="en-US" sz="2400" dirty="0" smtClean="0"/>
          </a:p>
          <a:p>
            <a:r>
              <a:rPr lang="en-US" sz="2400" dirty="0" err="1" smtClean="0"/>
              <a:t>Quelle</a:t>
            </a:r>
            <a:endParaRPr lang="en-US" sz="2400" dirty="0" smtClean="0"/>
          </a:p>
          <a:p>
            <a:r>
              <a:rPr lang="en-US" sz="2400" dirty="0" err="1" smtClean="0"/>
              <a:t>Quelles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370090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_________ + description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64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853</Words>
  <Application>Microsoft Office PowerPoint</Application>
  <PresentationFormat>On-screen Show (4:3)</PresentationFormat>
  <Paragraphs>267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Office Theme</vt:lpstr>
      <vt:lpstr>Leçon 1.2</vt:lpstr>
      <vt:lpstr>Le Code Vestimentaire</vt:lpstr>
      <vt:lpstr>Qu’est-ce qu’il/elle porte?</vt:lpstr>
      <vt:lpstr>_____est-ce que tu préfères?</vt:lpstr>
      <vt:lpstr>_____est-ce que tu préfères?</vt:lpstr>
      <vt:lpstr>Les adjectifs interrogatifs</vt:lpstr>
      <vt:lpstr>_____est-ce que tu préfères?</vt:lpstr>
      <vt:lpstr>_____est-ce que tu préfères?</vt:lpstr>
      <vt:lpstr>_____est-ce que tu préfères?</vt:lpstr>
      <vt:lpstr>Activité de Classe</vt:lpstr>
      <vt:lpstr>Qu’est-ce qu’on vend au magasin?</vt:lpstr>
      <vt:lpstr>Qu’est-ce qu’on vend au magasin?</vt:lpstr>
      <vt:lpstr>Les verbes 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4</vt:lpstr>
      <vt:lpstr>La Pratique!</vt:lpstr>
      <vt:lpstr>Qu’est-ce qu’on vend au magasin?</vt:lpstr>
      <vt:lpstr>Combien ça coûte?</vt:lpstr>
      <vt:lpstr>Pourquoi portes-tu …?</vt:lpstr>
      <vt:lpstr>Combien ça coûte?</vt:lpstr>
      <vt:lpstr>Pourquoi portes-tu…?</vt:lpstr>
      <vt:lpstr>PowerPoint Presentation</vt:lpstr>
      <vt:lpstr>PowerPoint Presentation</vt:lpstr>
      <vt:lpstr>Le Vocabulaire 1.2</vt:lpstr>
      <vt:lpstr>Au magasin</vt:lpstr>
      <vt:lpstr>A l’oral: Au magasin</vt:lpstr>
      <vt:lpstr>Le Journal: Au magasin</vt:lpstr>
      <vt:lpstr>Day 5</vt:lpstr>
      <vt:lpstr>Bell Ringer</vt:lpstr>
      <vt:lpstr>Le Futur</vt:lpstr>
    </vt:vector>
  </TitlesOfParts>
  <Company>Alpine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Leçon 1.2</dc:title>
  <dc:creator>asduser</dc:creator>
  <cp:lastModifiedBy>Rachel McFarland</cp:lastModifiedBy>
  <cp:revision>42</cp:revision>
  <dcterms:created xsi:type="dcterms:W3CDTF">2014-08-12T00:42:54Z</dcterms:created>
  <dcterms:modified xsi:type="dcterms:W3CDTF">2016-09-16T22:52:07Z</dcterms:modified>
</cp:coreProperties>
</file>