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sldIdLst>
    <p:sldId id="297" r:id="rId5"/>
    <p:sldId id="302" r:id="rId6"/>
    <p:sldId id="303" r:id="rId7"/>
    <p:sldId id="298" r:id="rId8"/>
    <p:sldId id="299" r:id="rId9"/>
    <p:sldId id="278" r:id="rId10"/>
    <p:sldId id="290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267" r:id="rId22"/>
    <p:sldId id="268" r:id="rId23"/>
    <p:sldId id="269" r:id="rId24"/>
    <p:sldId id="296" r:id="rId25"/>
    <p:sldId id="300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0" d="100"/>
          <a:sy n="70" d="100"/>
        </p:scale>
        <p:origin x="5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9/12/2017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9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C02C-E184-41EF-8BC3-E44AB91124C8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9/12/2017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0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669649-EF2B-4C7C-89E0-F2D31A7D5502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3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2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3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9/12/2017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8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4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C02C-E184-41EF-8BC3-E44AB91124C8}" type="slidenum">
              <a:rPr lang="en-US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46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3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38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08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19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7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669649-EF2B-4C7C-89E0-F2D31A7D5502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98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63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53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79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9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19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3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25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70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5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16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02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43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98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34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03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1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0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16AB16-DF40-4C22-924D-46CF79EEB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649-EF2B-4C7C-89E0-F2D31A7D5502}" type="datetimeFigureOut">
              <a:rPr lang="en-US" smtClean="0">
                <a:solidFill>
                  <a:srgbClr val="CCD1B9"/>
                </a:solidFill>
              </a:rPr>
              <a:pPr/>
              <a:t>9/12/2017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AB16-DF40-4C22-924D-46CF79EEB5F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8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669649-EF2B-4C7C-89E0-F2D31A7D5502}" type="datetimeFigureOut">
              <a:rPr lang="en-US" smtClean="0">
                <a:solidFill>
                  <a:srgbClr val="534949"/>
                </a:solidFill>
              </a:rPr>
              <a:pPr/>
              <a:t>9/12/2017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C16AB16-DF40-4C22-924D-46CF79EEB5F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7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7AC7-537F-4AA8-A10F-1E7EDED69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417B-8FDF-4D00-A9B6-B96D0A36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gi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gif"/><Relationship Id="rId28" Type="http://schemas.openxmlformats.org/officeDocument/2006/relationships/image" Target="../media/image31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gif"/><Relationship Id="rId27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1.2.3</a:t>
            </a:r>
            <a:br>
              <a:rPr lang="en-US" dirty="0" smtClean="0"/>
            </a:br>
            <a:r>
              <a:rPr lang="en-US" dirty="0" smtClean="0"/>
              <a:t>I can use the </a:t>
            </a:r>
            <a:r>
              <a:rPr lang="en-US" dirty="0" err="1" smtClean="0"/>
              <a:t>imparfait</a:t>
            </a:r>
            <a:r>
              <a:rPr lang="en-US" dirty="0" smtClean="0"/>
              <a:t> and passé </a:t>
            </a:r>
            <a:r>
              <a:rPr lang="en-US" dirty="0" err="1" smtClean="0"/>
              <a:t>composé</a:t>
            </a:r>
            <a:r>
              <a:rPr lang="en-US" dirty="0" smtClean="0"/>
              <a:t> to talk about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</a:t>
            </a:r>
            <a:r>
              <a:rPr lang="en-US" sz="4000" dirty="0" err="1" smtClean="0"/>
              <a:t>passÉ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Picture 6" descr="https://healthy.kaiserpermanente.org/static/health-encyclopedia/en-us/pi/media/medical/hw/pi_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3327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2578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Je 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..(</a:t>
            </a:r>
            <a:r>
              <a:rPr lang="en-US" sz="4000" dirty="0" err="1" smtClean="0">
                <a:solidFill>
                  <a:prstClr val="black"/>
                </a:solidFill>
              </a:rPr>
              <a:t>imparfait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</a:t>
            </a:r>
            <a:r>
              <a:rPr lang="en-US" sz="4000" dirty="0" err="1" smtClean="0">
                <a:solidFill>
                  <a:prstClr val="black"/>
                </a:solidFill>
              </a:rPr>
              <a:t>uand</a:t>
            </a:r>
            <a:r>
              <a:rPr lang="en-US" sz="4000" dirty="0" smtClean="0">
                <a:solidFill>
                  <a:prstClr val="black"/>
                </a:solidFill>
              </a:rPr>
              <a:t> ….(passé </a:t>
            </a:r>
            <a:r>
              <a:rPr lang="en-US" sz="4000" dirty="0" err="1" smtClean="0">
                <a:solidFill>
                  <a:prstClr val="black"/>
                </a:solidFill>
              </a:rPr>
              <a:t>composé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 quoi </a:t>
            </a:r>
            <a:r>
              <a:rPr lang="en-US" sz="4000" dirty="0" err="1" smtClean="0"/>
              <a:t>avez-vous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" name="Picture 6" descr="https://healthy.kaiserpermanente.org/static/health-encyclopedia/en-us/pi/media/medical/hw/pi_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94164"/>
            <a:ext cx="4759036" cy="47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3111853"/>
            <a:ext cx="198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J’ai</a:t>
            </a:r>
            <a:r>
              <a:rPr lang="en-US" sz="4400" dirty="0" smtClean="0"/>
              <a:t>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1" y="2843842"/>
            <a:ext cx="2614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J’ai</a:t>
            </a:r>
            <a:r>
              <a:rPr lang="en-US" sz="4400" dirty="0" smtClean="0"/>
              <a:t>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20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</a:t>
            </a:r>
            <a:r>
              <a:rPr lang="en-US" sz="4000" dirty="0" err="1" smtClean="0"/>
              <a:t>passÉ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122" name="Picture 2" descr="http://media.townhall.com/Townhall/reu/d/2011%5C138%5C2011-05-18T190610Z_01_DUB108_RTRIDSP_0_SOCCER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51057" cy="29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66" y="5056817"/>
            <a:ext cx="9123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Il 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..(</a:t>
            </a:r>
            <a:r>
              <a:rPr lang="en-US" sz="4000" dirty="0" err="1" smtClean="0">
                <a:solidFill>
                  <a:prstClr val="black"/>
                </a:solidFill>
              </a:rPr>
              <a:t>imparfait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</a:t>
            </a:r>
            <a:r>
              <a:rPr lang="en-US" sz="4000" dirty="0" err="1" smtClean="0">
                <a:solidFill>
                  <a:prstClr val="black"/>
                </a:solidFill>
              </a:rPr>
              <a:t>uand</a:t>
            </a:r>
            <a:r>
              <a:rPr lang="en-US" sz="4000" dirty="0" smtClean="0">
                <a:solidFill>
                  <a:prstClr val="black"/>
                </a:solidFill>
              </a:rPr>
              <a:t> ….(passé </a:t>
            </a:r>
            <a:r>
              <a:rPr lang="en-US" sz="4000" dirty="0" err="1" smtClean="0">
                <a:solidFill>
                  <a:prstClr val="black"/>
                </a:solidFill>
              </a:rPr>
              <a:t>composé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 quoi a-t-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122" name="Picture 2" descr="http://media.townhall.com/Townhall/reu/d/2011%5C138%5C2011-05-18T190610Z_01_DUB108_RTRIDSP_0_SOCCER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543800" cy="43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4495800"/>
            <a:ext cx="1981200" cy="21236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Il a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832122"/>
            <a:ext cx="2614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Il a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633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</a:t>
            </a:r>
            <a:r>
              <a:rPr lang="en-US" sz="4000" dirty="0" err="1" smtClean="0"/>
              <a:t>passÉ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6146" name="Picture 2" descr="http://www.dailygossip.org/media/posts/4521-600x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7823"/>
            <a:ext cx="5435600" cy="39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5638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Elle 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  <a:r>
              <a:rPr lang="en-US" sz="3600" dirty="0" smtClean="0">
                <a:solidFill>
                  <a:prstClr val="black"/>
                </a:solidFill>
              </a:rPr>
              <a:t>..(</a:t>
            </a:r>
            <a:r>
              <a:rPr lang="en-US" sz="3600" dirty="0" err="1" smtClean="0">
                <a:solidFill>
                  <a:prstClr val="black"/>
                </a:solidFill>
              </a:rPr>
              <a:t>imparfait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q</a:t>
            </a:r>
            <a:r>
              <a:rPr lang="en-US" sz="3600" dirty="0" err="1" smtClean="0">
                <a:solidFill>
                  <a:prstClr val="black"/>
                </a:solidFill>
              </a:rPr>
              <a:t>uand</a:t>
            </a:r>
            <a:r>
              <a:rPr lang="en-US" sz="3600" dirty="0" smtClean="0">
                <a:solidFill>
                  <a:prstClr val="black"/>
                </a:solidFill>
              </a:rPr>
              <a:t> ….(passé </a:t>
            </a:r>
            <a:r>
              <a:rPr lang="en-US" sz="3600" dirty="0" err="1" smtClean="0">
                <a:solidFill>
                  <a:prstClr val="black"/>
                </a:solidFill>
              </a:rPr>
              <a:t>composé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 quoi a-t-</a:t>
            </a:r>
            <a:r>
              <a:rPr lang="en-US" sz="4000" dirty="0" err="1" smtClean="0"/>
              <a:t>elle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6146" name="Picture 2" descr="http://www.dailygossip.org/media/posts/4521-600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752600"/>
            <a:ext cx="6705600" cy="48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4343400"/>
            <a:ext cx="1981200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Elle a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766794"/>
            <a:ext cx="2614978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Elle </a:t>
            </a:r>
            <a:r>
              <a:rPr lang="en-US" sz="4400" dirty="0"/>
              <a:t>a</a:t>
            </a:r>
            <a:r>
              <a:rPr lang="en-US" sz="4400" dirty="0" smtClean="0"/>
              <a:t>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89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</a:t>
            </a:r>
            <a:r>
              <a:rPr lang="en-US" sz="4000" dirty="0" err="1" smtClean="0"/>
              <a:t>passÉ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7170" name="Picture 2" descr="http://www.favimwalls.com/wp-content/uploads/2014/04/Funny-Pictures-Of-People-Getting-Hur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604085" cy="37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4894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Je 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..(</a:t>
            </a:r>
            <a:r>
              <a:rPr lang="en-US" sz="4000" dirty="0" err="1" smtClean="0">
                <a:solidFill>
                  <a:prstClr val="black"/>
                </a:solidFill>
              </a:rPr>
              <a:t>imparfait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quand</a:t>
            </a:r>
            <a:r>
              <a:rPr lang="en-US" sz="4000" smtClean="0">
                <a:solidFill>
                  <a:prstClr val="black"/>
                </a:solidFill>
              </a:rPr>
              <a:t>...(</a:t>
            </a:r>
            <a:r>
              <a:rPr lang="en-US" sz="4000" dirty="0" smtClean="0">
                <a:solidFill>
                  <a:prstClr val="black"/>
                </a:solidFill>
              </a:rPr>
              <a:t>passé </a:t>
            </a:r>
            <a:r>
              <a:rPr lang="en-US" sz="4000" dirty="0" err="1" smtClean="0">
                <a:solidFill>
                  <a:prstClr val="black"/>
                </a:solidFill>
              </a:rPr>
              <a:t>composé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 quoi </a:t>
            </a:r>
            <a:r>
              <a:rPr lang="en-US" sz="4000" dirty="0" err="1" smtClean="0"/>
              <a:t>avez-vous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7170" name="Picture 2" descr="http://www.favimwalls.com/wp-content/uploads/2014/04/Funny-Pictures-Of-People-Getting-Hur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35538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9727" y="3500229"/>
            <a:ext cx="198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J’ai</a:t>
            </a:r>
            <a:r>
              <a:rPr lang="en-US" sz="4400" dirty="0" smtClean="0"/>
              <a:t>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1" y="2843842"/>
            <a:ext cx="1600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J’ai</a:t>
            </a:r>
            <a:r>
              <a:rPr lang="en-US" sz="4400" dirty="0" smtClean="0"/>
              <a:t>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45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629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/>
              <a:t>A </a:t>
            </a:r>
            <a:r>
              <a:rPr lang="en-US" sz="9600" dirty="0" err="1" smtClean="0"/>
              <a:t>votre</a:t>
            </a:r>
            <a:r>
              <a:rPr lang="en-US" sz="9600" dirty="0" smtClean="0"/>
              <a:t> tour!</a:t>
            </a:r>
            <a:endParaRPr lang="en-US" sz="9600" dirty="0"/>
          </a:p>
        </p:txBody>
      </p:sp>
      <p:pic>
        <p:nvPicPr>
          <p:cNvPr id="9218" name="Picture 2" descr="http://www.arthursclipart.org/accidents/accidents/skateboard%2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199"/>
            <a:ext cx="6435520" cy="4495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763000" cy="426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</a:t>
            </a:r>
            <a:br>
              <a:rPr lang="en-US" dirty="0" smtClean="0"/>
            </a:br>
            <a:r>
              <a:rPr lang="en-US" sz="2700" dirty="0" err="1" smtClean="0">
                <a:latin typeface="Bookman Old Style" panose="02050604050505020204" pitchFamily="18" charset="0"/>
              </a:rPr>
              <a:t>Regardez</a:t>
            </a:r>
            <a:r>
              <a:rPr lang="en-US" sz="2700" dirty="0" smtClean="0">
                <a:latin typeface="Bookman Old Style" panose="02050604050505020204" pitchFamily="18" charset="0"/>
              </a:rPr>
              <a:t> la photo </a:t>
            </a:r>
            <a:r>
              <a:rPr lang="en-US" sz="2700" dirty="0" err="1" smtClean="0">
                <a:latin typeface="Bookman Old Style" panose="02050604050505020204" pitchFamily="18" charset="0"/>
              </a:rPr>
              <a:t>suivante</a:t>
            </a:r>
            <a:r>
              <a:rPr lang="en-US" sz="2700" dirty="0" smtClean="0">
                <a:latin typeface="Bookman Old Style" panose="02050604050505020204" pitchFamily="18" charset="0"/>
              </a:rPr>
              <a:t>:</a:t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 smtClean="0">
                <a:latin typeface="Bookman Old Style" panose="02050604050505020204" pitchFamily="18" charset="0"/>
              </a:rPr>
              <a:t/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 smtClean="0">
                <a:latin typeface="Bookman Old Style" panose="02050604050505020204" pitchFamily="18" charset="0"/>
              </a:rPr>
              <a:t>1. </a:t>
            </a:r>
            <a:r>
              <a:rPr lang="en-US" sz="2700" dirty="0" err="1" smtClean="0">
                <a:latin typeface="Bookman Old Style" panose="02050604050505020204" pitchFamily="18" charset="0"/>
              </a:rPr>
              <a:t>Qu’est-ce</a:t>
            </a:r>
            <a:r>
              <a:rPr lang="en-US" sz="2700" dirty="0" smtClean="0">
                <a:latin typeface="Bookman Old Style" panose="02050604050505020204" pitchFamily="18" charset="0"/>
              </a:rPr>
              <a:t> </a:t>
            </a:r>
            <a:r>
              <a:rPr lang="en-US" sz="2700" dirty="0" err="1" smtClean="0">
                <a:latin typeface="Bookman Old Style" panose="02050604050505020204" pitchFamily="18" charset="0"/>
              </a:rPr>
              <a:t>qu’il</a:t>
            </a:r>
            <a:r>
              <a:rPr lang="en-US" sz="2700" dirty="0" smtClean="0">
                <a:latin typeface="Bookman Old Style" panose="02050604050505020204" pitchFamily="18" charset="0"/>
              </a:rPr>
              <a:t>/</a:t>
            </a:r>
            <a:r>
              <a:rPr lang="en-US" sz="2700" dirty="0" err="1" smtClean="0">
                <a:latin typeface="Bookman Old Style" panose="02050604050505020204" pitchFamily="18" charset="0"/>
              </a:rPr>
              <a:t>elle</a:t>
            </a:r>
            <a:r>
              <a:rPr lang="en-US" sz="2700" dirty="0" smtClean="0">
                <a:latin typeface="Bookman Old Style" panose="02050604050505020204" pitchFamily="18" charset="0"/>
              </a:rPr>
              <a:t> </a:t>
            </a:r>
            <a:r>
              <a:rPr lang="en-US" sz="2700" dirty="0" err="1" smtClean="0">
                <a:latin typeface="Bookman Old Style" panose="02050604050505020204" pitchFamily="18" charset="0"/>
              </a:rPr>
              <a:t>faisait</a:t>
            </a:r>
            <a:r>
              <a:rPr lang="en-US" sz="2700" dirty="0" smtClean="0">
                <a:latin typeface="Bookman Old Style" panose="02050604050505020204" pitchFamily="18" charset="0"/>
              </a:rPr>
              <a:t>?  </a:t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>
                <a:latin typeface="Bookman Old Style" panose="02050604050505020204" pitchFamily="18" charset="0"/>
              </a:rPr>
              <a:t>	</a:t>
            </a:r>
            <a:r>
              <a:rPr lang="en-US" sz="2700" dirty="0" smtClean="0">
                <a:latin typeface="Bookman Old Style" panose="02050604050505020204" pitchFamily="18" charset="0"/>
              </a:rPr>
              <a:t>(</a:t>
            </a:r>
            <a:r>
              <a:rPr lang="en-US" sz="2700" dirty="0" err="1" smtClean="0">
                <a:latin typeface="Bookman Old Style" panose="02050604050505020204" pitchFamily="18" charset="0"/>
              </a:rPr>
              <a:t>décrivez</a:t>
            </a:r>
            <a:r>
              <a:rPr lang="en-US" sz="2700" dirty="0" smtClean="0">
                <a:latin typeface="Bookman Old Style" panose="02050604050505020204" pitchFamily="18" charset="0"/>
              </a:rPr>
              <a:t> la situation - </a:t>
            </a:r>
            <a:r>
              <a:rPr lang="en-US" sz="2700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imparfait</a:t>
            </a:r>
            <a:r>
              <a:rPr lang="en-US" sz="2700" dirty="0" smtClean="0">
                <a:latin typeface="Bookman Old Style" panose="02050604050505020204" pitchFamily="18" charset="0"/>
              </a:rPr>
              <a:t>)</a:t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 smtClean="0">
                <a:latin typeface="Bookman Old Style" panose="02050604050505020204" pitchFamily="18" charset="0"/>
              </a:rPr>
              <a:t>2. </a:t>
            </a:r>
            <a:r>
              <a:rPr lang="en-US" sz="2700" dirty="0" err="1" smtClean="0">
                <a:latin typeface="Bookman Old Style" panose="02050604050505020204" pitchFamily="18" charset="0"/>
              </a:rPr>
              <a:t>Qu’est-ce</a:t>
            </a:r>
            <a:r>
              <a:rPr lang="en-US" sz="2700" dirty="0" smtClean="0">
                <a:latin typeface="Bookman Old Style" panose="02050604050505020204" pitchFamily="18" charset="0"/>
              </a:rPr>
              <a:t> qui </a:t>
            </a:r>
            <a:r>
              <a:rPr lang="en-US" sz="2700" dirty="0" err="1">
                <a:latin typeface="Bookman Old Style" panose="02050604050505020204" pitchFamily="18" charset="0"/>
              </a:rPr>
              <a:t>s</a:t>
            </a:r>
            <a:r>
              <a:rPr lang="en-US" sz="2700" dirty="0" err="1" smtClean="0">
                <a:latin typeface="Bookman Old Style" panose="02050604050505020204" pitchFamily="18" charset="0"/>
              </a:rPr>
              <a:t>’est</a:t>
            </a:r>
            <a:r>
              <a:rPr lang="en-US" sz="2700" dirty="0" smtClean="0">
                <a:latin typeface="Bookman Old Style" panose="02050604050505020204" pitchFamily="18" charset="0"/>
              </a:rPr>
              <a:t> passé? </a:t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 smtClean="0">
                <a:latin typeface="Bookman Old Style" panose="02050604050505020204" pitchFamily="18" charset="0"/>
              </a:rPr>
              <a:t>	(le </a:t>
            </a:r>
            <a:r>
              <a:rPr lang="en-US" sz="2700" dirty="0" err="1" smtClean="0">
                <a:latin typeface="Bookman Old Style" panose="02050604050505020204" pitchFamily="18" charset="0"/>
              </a:rPr>
              <a:t>résultat</a:t>
            </a:r>
            <a:r>
              <a:rPr lang="en-US" sz="2700" dirty="0" smtClean="0">
                <a:latin typeface="Bookman Old Style" panose="02050604050505020204" pitchFamily="18" charset="0"/>
              </a:rPr>
              <a:t> -  </a:t>
            </a:r>
            <a:r>
              <a:rPr lang="en-US" sz="27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passé </a:t>
            </a:r>
            <a:r>
              <a:rPr lang="en-US" sz="27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composé</a:t>
            </a:r>
            <a:r>
              <a:rPr lang="en-US" sz="2700" dirty="0" smtClean="0">
                <a:latin typeface="Bookman Old Style" panose="02050604050505020204" pitchFamily="18" charset="0"/>
              </a:rPr>
              <a:t>)</a:t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 smtClean="0">
                <a:latin typeface="Bookman Old Style" panose="02050604050505020204" pitchFamily="18" charset="0"/>
              </a:rPr>
              <a:t>3. </a:t>
            </a:r>
            <a:r>
              <a:rPr lang="en-US" sz="2700" dirty="0" err="1" smtClean="0">
                <a:latin typeface="Bookman Old Style" panose="02050604050505020204" pitchFamily="18" charset="0"/>
              </a:rPr>
              <a:t>Quel</a:t>
            </a:r>
            <a:r>
              <a:rPr lang="en-US" sz="2700" dirty="0" smtClean="0">
                <a:latin typeface="Bookman Old Style" panose="02050604050505020204" pitchFamily="18" charset="0"/>
              </a:rPr>
              <a:t> </a:t>
            </a:r>
            <a:r>
              <a:rPr lang="en-US" sz="2700" dirty="0" err="1" smtClean="0">
                <a:latin typeface="Bookman Old Style" panose="02050604050505020204" pitchFamily="18" charset="0"/>
              </a:rPr>
              <a:t>est</a:t>
            </a:r>
            <a:r>
              <a:rPr lang="en-US" sz="2700" dirty="0" smtClean="0">
                <a:latin typeface="Bookman Old Style" panose="02050604050505020204" pitchFamily="18" charset="0"/>
              </a:rPr>
              <a:t> le </a:t>
            </a:r>
            <a:r>
              <a:rPr lang="en-US" sz="2700" dirty="0" err="1" smtClean="0">
                <a:latin typeface="Bookman Old Style" panose="02050604050505020204" pitchFamily="18" charset="0"/>
              </a:rPr>
              <a:t>problème</a:t>
            </a:r>
            <a:r>
              <a:rPr lang="en-US" sz="2700" dirty="0" smtClean="0">
                <a:latin typeface="Bookman Old Style" panose="02050604050505020204" pitchFamily="18" charset="0"/>
              </a:rPr>
              <a:t>?</a:t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 smtClean="0">
                <a:latin typeface="Bookman Old Style" panose="02050604050505020204" pitchFamily="18" charset="0"/>
              </a:rPr>
              <a:t>	(</a:t>
            </a:r>
            <a:r>
              <a:rPr lang="en-US" sz="2700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avoir</a:t>
            </a:r>
            <a:r>
              <a:rPr lang="en-US" sz="27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mal au/a la…</a:t>
            </a:r>
            <a:r>
              <a:rPr lang="en-US" sz="2700" dirty="0" smtClean="0">
                <a:latin typeface="Bookman Old Style" panose="02050604050505020204" pitchFamily="18" charset="0"/>
              </a:rPr>
              <a:t>)</a:t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 smtClean="0">
                <a:latin typeface="Bookman Old Style" panose="02050604050505020204" pitchFamily="18" charset="0"/>
              </a:rPr>
              <a:t>4. De quoi a-t-</a:t>
            </a:r>
            <a:r>
              <a:rPr lang="en-US" sz="2700" dirty="0" err="1" smtClean="0">
                <a:latin typeface="Bookman Old Style" panose="02050604050505020204" pitchFamily="18" charset="0"/>
              </a:rPr>
              <a:t>il</a:t>
            </a:r>
            <a:r>
              <a:rPr lang="en-US" sz="2700" dirty="0" smtClean="0">
                <a:latin typeface="Bookman Old Style" panose="02050604050505020204" pitchFamily="18" charset="0"/>
              </a:rPr>
              <a:t>/</a:t>
            </a:r>
            <a:r>
              <a:rPr lang="en-US" sz="2700" dirty="0" err="1" smtClean="0">
                <a:latin typeface="Bookman Old Style" panose="02050604050505020204" pitchFamily="18" charset="0"/>
              </a:rPr>
              <a:t>elle</a:t>
            </a:r>
            <a:r>
              <a:rPr lang="en-US" sz="2700" dirty="0" smtClean="0">
                <a:latin typeface="Bookman Old Style" panose="02050604050505020204" pitchFamily="18" charset="0"/>
              </a:rPr>
              <a:t> </a:t>
            </a:r>
            <a:r>
              <a:rPr lang="en-US" sz="2700" dirty="0" err="1" smtClean="0">
                <a:latin typeface="Bookman Old Style" panose="02050604050505020204" pitchFamily="18" charset="0"/>
              </a:rPr>
              <a:t>besoin</a:t>
            </a:r>
            <a:r>
              <a:rPr lang="en-US" sz="2700" dirty="0" smtClean="0">
                <a:latin typeface="Bookman Old Style" panose="02050604050505020204" pitchFamily="18" charset="0"/>
              </a:rPr>
              <a:t>?</a:t>
            </a:r>
            <a:br>
              <a:rPr lang="en-US" sz="2700" dirty="0" smtClean="0">
                <a:latin typeface="Bookman Old Style" panose="02050604050505020204" pitchFamily="18" charset="0"/>
              </a:rPr>
            </a:br>
            <a:r>
              <a:rPr lang="en-US" sz="2700" dirty="0">
                <a:latin typeface="Bookman Old Style" panose="02050604050505020204" pitchFamily="18" charset="0"/>
              </a:rPr>
              <a:t>	</a:t>
            </a:r>
            <a:r>
              <a:rPr lang="en-US" sz="2700" dirty="0" smtClean="0">
                <a:latin typeface="Bookman Old Style" panose="02050604050505020204" pitchFamily="18" charset="0"/>
              </a:rPr>
              <a:t>(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avoir</a:t>
            </a:r>
            <a:r>
              <a:rPr lang="en-US" sz="27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besoin</a:t>
            </a:r>
            <a:r>
              <a:rPr lang="en-US" sz="27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de</a:t>
            </a:r>
            <a:r>
              <a:rPr lang="en-US" sz="2700" dirty="0" smtClean="0">
                <a:latin typeface="Bookman Old Style" panose="02050604050505020204" pitchFamily="18" charset="0"/>
              </a:rPr>
              <a:t>)</a:t>
            </a:r>
            <a:r>
              <a:rPr lang="en-US" sz="2700" dirty="0" smtClean="0">
                <a:latin typeface="Impact" pitchFamily="34" charset="0"/>
              </a:rPr>
              <a:t/>
            </a:r>
            <a:br>
              <a:rPr lang="en-US" sz="2700" dirty="0" smtClean="0">
                <a:latin typeface="Impact" pitchFamily="34" charset="0"/>
              </a:rPr>
            </a:br>
            <a:r>
              <a:rPr lang="en-US" sz="2700" dirty="0" smtClean="0">
                <a:latin typeface="Impact" pitchFamily="34" charset="0"/>
              </a:rPr>
              <a:t/>
            </a:r>
            <a:br>
              <a:rPr lang="en-US" sz="2700" dirty="0" smtClean="0">
                <a:latin typeface="Impact" pitchFamily="34" charset="0"/>
              </a:rPr>
            </a:br>
            <a:endParaRPr lang="en-US" sz="2700" dirty="0"/>
          </a:p>
        </p:txBody>
      </p:sp>
      <p:sp>
        <p:nvSpPr>
          <p:cNvPr id="3" name="Snip Single Corner Rectangle 2"/>
          <p:cNvSpPr/>
          <p:nvPr/>
        </p:nvSpPr>
        <p:spPr>
          <a:xfrm>
            <a:off x="-3124200" y="1524000"/>
            <a:ext cx="45719" cy="76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0230" y="457200"/>
            <a:ext cx="3538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Avec un </a:t>
            </a:r>
            <a:r>
              <a:rPr lang="en-US" sz="3200" dirty="0" err="1">
                <a:solidFill>
                  <a:schemeClr val="bg1"/>
                </a:solidFill>
              </a:rPr>
              <a:t>partenaire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9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816" y="-10352763"/>
            <a:ext cx="11336055" cy="1873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9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495800"/>
            <a:ext cx="9296400" cy="250164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Elle </a:t>
            </a:r>
            <a:r>
              <a:rPr lang="en-US" dirty="0" err="1" smtClean="0">
                <a:solidFill>
                  <a:srgbClr val="7030A0"/>
                </a:solidFill>
                <a:latin typeface="Bernard MT Condensed"/>
              </a:rPr>
              <a:t>était</a:t>
            </a:r>
            <a:r>
              <a:rPr lang="en-US" dirty="0" smtClean="0">
                <a:solidFill>
                  <a:srgbClr val="7030A0"/>
                </a:solidFill>
                <a:latin typeface="Bernard MT Condensed"/>
              </a:rPr>
              <a:t> </a:t>
            </a:r>
            <a:r>
              <a:rPr lang="en-US" dirty="0" smtClean="0">
                <a:latin typeface="Bernard MT Condensed"/>
              </a:rPr>
              <a:t>au </a:t>
            </a:r>
            <a:r>
              <a:rPr lang="en-US" dirty="0" err="1" smtClean="0">
                <a:latin typeface="Bernard MT Condensed"/>
              </a:rPr>
              <a:t>parc</a:t>
            </a:r>
            <a:r>
              <a:rPr lang="en-US" dirty="0" smtClean="0">
                <a:latin typeface="Bernard MT Condensed"/>
              </a:rPr>
              <a:t> avec des </a:t>
            </a:r>
            <a:r>
              <a:rPr lang="en-US" dirty="0" err="1" smtClean="0">
                <a:latin typeface="Bernard MT Condensed"/>
              </a:rPr>
              <a:t>amis</a:t>
            </a:r>
            <a:r>
              <a:rPr lang="en-US" dirty="0" smtClean="0">
                <a:latin typeface="Bernard MT Condensed"/>
              </a:rPr>
              <a:t>.  Elle </a:t>
            </a:r>
            <a:r>
              <a:rPr lang="en-US" dirty="0" err="1" smtClean="0">
                <a:solidFill>
                  <a:srgbClr val="7030A0"/>
                </a:solidFill>
                <a:latin typeface="Bernard MT Condensed"/>
              </a:rPr>
              <a:t>faisait</a:t>
            </a:r>
            <a:r>
              <a:rPr lang="en-US" dirty="0" smtClean="0">
                <a:solidFill>
                  <a:srgbClr val="7030A0"/>
                </a:solidFill>
                <a:latin typeface="Bernard MT Condensed"/>
              </a:rPr>
              <a:t> </a:t>
            </a:r>
            <a:r>
              <a:rPr lang="en-US" dirty="0" smtClean="0">
                <a:latin typeface="Bernard MT Condensed"/>
              </a:rPr>
              <a:t>du skateboard </a:t>
            </a:r>
            <a:r>
              <a:rPr lang="en-US" dirty="0" err="1" smtClean="0">
                <a:latin typeface="Bernard MT Condensed"/>
              </a:rPr>
              <a:t>quand</a:t>
            </a:r>
            <a:r>
              <a:rPr lang="en-US" dirty="0" smtClean="0">
                <a:latin typeface="Bernard MT Condensed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Bernard MT Condensed"/>
              </a:rPr>
              <a:t>elle</a:t>
            </a:r>
            <a:r>
              <a:rPr lang="en-US" dirty="0" smtClean="0">
                <a:solidFill>
                  <a:srgbClr val="0070C0"/>
                </a:solidFill>
                <a:latin typeface="Bernard MT Condensed"/>
              </a:rPr>
              <a:t> a </a:t>
            </a:r>
            <a:r>
              <a:rPr lang="en-US" dirty="0" err="1" smtClean="0">
                <a:solidFill>
                  <a:srgbClr val="0070C0"/>
                </a:solidFill>
                <a:latin typeface="Bernard MT Condensed"/>
              </a:rPr>
              <a:t>glissé</a:t>
            </a:r>
            <a:r>
              <a:rPr lang="en-US" dirty="0" smtClean="0">
                <a:solidFill>
                  <a:srgbClr val="0070C0"/>
                </a:solidFill>
                <a:latin typeface="Bernard MT Condensed"/>
              </a:rPr>
              <a:t> </a:t>
            </a:r>
            <a:r>
              <a:rPr lang="en-US" dirty="0" smtClean="0">
                <a:latin typeface="Bernard MT Condensed"/>
              </a:rPr>
              <a:t>et </a:t>
            </a:r>
            <a:r>
              <a:rPr lang="en-US" dirty="0" err="1" smtClean="0">
                <a:latin typeface="Bernard MT Condensed"/>
              </a:rPr>
              <a:t>elle</a:t>
            </a:r>
            <a:r>
              <a:rPr lang="en-US" dirty="0" smtClean="0">
                <a:latin typeface="Bernard MT Condensed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Bernard MT Condensed"/>
              </a:rPr>
              <a:t>est</a:t>
            </a:r>
            <a:r>
              <a:rPr lang="en-US" dirty="0" smtClean="0">
                <a:solidFill>
                  <a:srgbClr val="0070C0"/>
                </a:solidFill>
                <a:latin typeface="Bernard MT Condensed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Bernard MT Condensed"/>
              </a:rPr>
              <a:t>tombée</a:t>
            </a:r>
            <a:r>
              <a:rPr lang="en-US" dirty="0" smtClean="0">
                <a:latin typeface="Bernard MT Condensed"/>
              </a:rPr>
              <a:t>.  </a:t>
            </a:r>
            <a:r>
              <a:rPr lang="en-US" dirty="0" err="1" smtClean="0">
                <a:latin typeface="Bernard MT Condensed"/>
              </a:rPr>
              <a:t>Maintenant</a:t>
            </a:r>
            <a:r>
              <a:rPr lang="en-US" dirty="0" smtClean="0">
                <a:latin typeface="Bernard MT Condensed"/>
              </a:rPr>
              <a:t> Elle </a:t>
            </a:r>
            <a:r>
              <a:rPr lang="en-US" dirty="0" smtClean="0">
                <a:solidFill>
                  <a:srgbClr val="00B050"/>
                </a:solidFill>
                <a:latin typeface="Bernard MT Condensed"/>
              </a:rPr>
              <a:t>a mal à la </a:t>
            </a:r>
            <a:r>
              <a:rPr lang="en-US" dirty="0" smtClean="0">
                <a:latin typeface="Bernard MT Condensed"/>
              </a:rPr>
              <a:t>tête et </a:t>
            </a:r>
            <a:r>
              <a:rPr lang="en-US" dirty="0" smtClean="0">
                <a:solidFill>
                  <a:srgbClr val="00B050"/>
                </a:solidFill>
                <a:latin typeface="Bernard MT Condensed"/>
              </a:rPr>
              <a:t>au</a:t>
            </a:r>
            <a:r>
              <a:rPr lang="en-US" dirty="0" smtClean="0">
                <a:latin typeface="Bernard MT Condensed"/>
              </a:rPr>
              <a:t> dos. Elle </a:t>
            </a:r>
            <a:r>
              <a:rPr lang="en-US" dirty="0" smtClean="0">
                <a:solidFill>
                  <a:srgbClr val="FF0000"/>
                </a:solidFill>
                <a:latin typeface="Bernard MT Condensed"/>
              </a:rPr>
              <a:t>a </a:t>
            </a:r>
            <a:r>
              <a:rPr lang="en-US" dirty="0" err="1" smtClean="0">
                <a:solidFill>
                  <a:srgbClr val="FF0000"/>
                </a:solidFill>
                <a:latin typeface="Bernard MT Condensed"/>
              </a:rPr>
              <a:t>besoin</a:t>
            </a:r>
            <a:r>
              <a:rPr lang="en-US" dirty="0" smtClean="0">
                <a:solidFill>
                  <a:srgbClr val="FF0000"/>
                </a:solidFill>
                <a:latin typeface="Bernard MT Condensed"/>
              </a:rPr>
              <a:t> de </a:t>
            </a:r>
            <a:r>
              <a:rPr lang="en-US" dirty="0" err="1" smtClean="0">
                <a:latin typeface="Bernard MT Condensed"/>
              </a:rPr>
              <a:t>médicaments</a:t>
            </a:r>
            <a:r>
              <a:rPr lang="en-US" dirty="0" smtClean="0">
                <a:latin typeface="Bernard MT Condensed"/>
              </a:rPr>
              <a:t>!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10242" name="Picture 2" descr="http://1.bp.blogspot.com/_uuOo8x3WXWE/SkEY2lojucI/AAAAAAAAitk/KUj2AaiPXKU/s400/falling-off-a-skateboar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9" b="5818"/>
          <a:stretch/>
        </p:blipFill>
        <p:spPr bwMode="auto">
          <a:xfrm>
            <a:off x="3769342" y="1052945"/>
            <a:ext cx="5146058" cy="3442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ras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1818" y="152400"/>
            <a:ext cx="609600" cy="609600"/>
          </a:xfrm>
          <a:prstGeom prst="rect">
            <a:avLst/>
          </a:prstGeom>
        </p:spPr>
      </p:pic>
      <p:pic>
        <p:nvPicPr>
          <p:cNvPr id="4" name="pain soun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3326" y="1052945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18" y="115019"/>
            <a:ext cx="489758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1. </a:t>
            </a:r>
            <a:r>
              <a:rPr lang="en-US" dirty="0" err="1">
                <a:latin typeface="Bookman Old Style" panose="02050604050505020204" pitchFamily="18" charset="0"/>
              </a:rPr>
              <a:t>Qu’est-ce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qu’il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elle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faisait</a:t>
            </a:r>
            <a:r>
              <a:rPr lang="en-US" dirty="0">
                <a:latin typeface="Bookman Old Style" panose="02050604050505020204" pitchFamily="18" charset="0"/>
              </a:rPr>
              <a:t>?  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(</a:t>
            </a:r>
            <a:r>
              <a:rPr lang="en-US" dirty="0" err="1">
                <a:latin typeface="Bookman Old Style" panose="02050604050505020204" pitchFamily="18" charset="0"/>
              </a:rPr>
              <a:t>décrivez</a:t>
            </a:r>
            <a:r>
              <a:rPr lang="en-US" dirty="0">
                <a:latin typeface="Bookman Old Style" panose="02050604050505020204" pitchFamily="18" charset="0"/>
              </a:rPr>
              <a:t> la situation -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imparfait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2. </a:t>
            </a:r>
            <a:r>
              <a:rPr lang="en-US" dirty="0" err="1">
                <a:latin typeface="Bookman Old Style" panose="02050604050505020204" pitchFamily="18" charset="0"/>
              </a:rPr>
              <a:t>Qu’est-ce</a:t>
            </a:r>
            <a:r>
              <a:rPr lang="en-US" dirty="0">
                <a:latin typeface="Bookman Old Style" panose="02050604050505020204" pitchFamily="18" charset="0"/>
              </a:rPr>
              <a:t> qui </a:t>
            </a:r>
            <a:r>
              <a:rPr lang="en-US" dirty="0" err="1">
                <a:latin typeface="Bookman Old Style" panose="02050604050505020204" pitchFamily="18" charset="0"/>
              </a:rPr>
              <a:t>s’est</a:t>
            </a:r>
            <a:r>
              <a:rPr lang="en-US" dirty="0">
                <a:latin typeface="Bookman Old Style" panose="02050604050505020204" pitchFamily="18" charset="0"/>
              </a:rPr>
              <a:t> passé? 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(le </a:t>
            </a:r>
            <a:r>
              <a:rPr lang="en-US" dirty="0" err="1">
                <a:latin typeface="Bookman Old Style" panose="02050604050505020204" pitchFamily="18" charset="0"/>
              </a:rPr>
              <a:t>résultat</a:t>
            </a:r>
            <a:r>
              <a:rPr lang="en-US" dirty="0">
                <a:latin typeface="Bookman Old Style" panose="02050604050505020204" pitchFamily="18" charset="0"/>
              </a:rPr>
              <a:t> -  </a:t>
            </a:r>
            <a:r>
              <a:rPr lang="en-US" dirty="0">
                <a:solidFill>
                  <a:srgbClr val="0070C0"/>
                </a:solidFill>
                <a:latin typeface="Bookman Old Style" panose="02050604050505020204" pitchFamily="18" charset="0"/>
              </a:rPr>
              <a:t>passé </a:t>
            </a:r>
            <a:r>
              <a:rPr lang="en-US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composé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3. </a:t>
            </a:r>
            <a:r>
              <a:rPr lang="en-US" dirty="0" err="1">
                <a:latin typeface="Bookman Old Style" panose="02050604050505020204" pitchFamily="18" charset="0"/>
              </a:rPr>
              <a:t>Quel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est</a:t>
            </a:r>
            <a:r>
              <a:rPr lang="en-US" dirty="0">
                <a:latin typeface="Bookman Old Style" panose="02050604050505020204" pitchFamily="18" charset="0"/>
              </a:rPr>
              <a:t> le </a:t>
            </a:r>
            <a:r>
              <a:rPr lang="en-US" dirty="0" err="1">
                <a:latin typeface="Bookman Old Style" panose="02050604050505020204" pitchFamily="18" charset="0"/>
              </a:rPr>
              <a:t>problème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(</a:t>
            </a:r>
            <a:r>
              <a:rPr lang="en-US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avoir</a:t>
            </a:r>
            <a:r>
              <a:rPr lang="en-US" dirty="0">
                <a:solidFill>
                  <a:srgbClr val="00B050"/>
                </a:solidFill>
                <a:latin typeface="Bookman Old Style" panose="02050604050505020204" pitchFamily="18" charset="0"/>
              </a:rPr>
              <a:t> mal au/a la…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4. De quoi a-t-</a:t>
            </a:r>
            <a:r>
              <a:rPr lang="en-US" dirty="0" err="1">
                <a:latin typeface="Bookman Old Style" panose="02050604050505020204" pitchFamily="18" charset="0"/>
              </a:rPr>
              <a:t>il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elle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besoin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(</a:t>
            </a:r>
            <a:r>
              <a:rPr lang="en-US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avoir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besoin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de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http://t0.gstatic.com/images?q=tbn:ANd9GcRNkEBND_-eskNoADqssJeVRlhmkCnSrmwTj68bZAUN8lF2xU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162801" cy="45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66" y="4555427"/>
            <a:ext cx="5092456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1. </a:t>
            </a:r>
            <a:r>
              <a:rPr lang="en-US" dirty="0" err="1">
                <a:latin typeface="Bookman Old Style" panose="02050604050505020204" pitchFamily="18" charset="0"/>
              </a:rPr>
              <a:t>Qu’est-ce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qu’il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elle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faisait</a:t>
            </a:r>
            <a:r>
              <a:rPr lang="en-US" dirty="0">
                <a:latin typeface="Bookman Old Style" panose="02050604050505020204" pitchFamily="18" charset="0"/>
              </a:rPr>
              <a:t>?  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(</a:t>
            </a:r>
            <a:r>
              <a:rPr lang="en-US" dirty="0" err="1">
                <a:latin typeface="Bookman Old Style" panose="02050604050505020204" pitchFamily="18" charset="0"/>
              </a:rPr>
              <a:t>décrivez</a:t>
            </a:r>
            <a:r>
              <a:rPr lang="en-US" dirty="0">
                <a:latin typeface="Bookman Old Style" panose="02050604050505020204" pitchFamily="18" charset="0"/>
              </a:rPr>
              <a:t> la situation - </a:t>
            </a:r>
            <a:r>
              <a:rPr lang="en-US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imparfait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2. </a:t>
            </a:r>
            <a:r>
              <a:rPr lang="en-US" dirty="0" err="1">
                <a:latin typeface="Bookman Old Style" panose="02050604050505020204" pitchFamily="18" charset="0"/>
              </a:rPr>
              <a:t>Qu’est-ce</a:t>
            </a:r>
            <a:r>
              <a:rPr lang="en-US" dirty="0">
                <a:latin typeface="Bookman Old Style" panose="02050604050505020204" pitchFamily="18" charset="0"/>
              </a:rPr>
              <a:t> qui </a:t>
            </a:r>
            <a:r>
              <a:rPr lang="en-US" dirty="0" err="1">
                <a:latin typeface="Bookman Old Style" panose="02050604050505020204" pitchFamily="18" charset="0"/>
              </a:rPr>
              <a:t>s’est</a:t>
            </a:r>
            <a:r>
              <a:rPr lang="en-US" dirty="0">
                <a:latin typeface="Bookman Old Style" panose="02050604050505020204" pitchFamily="18" charset="0"/>
              </a:rPr>
              <a:t> passé? 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(le </a:t>
            </a:r>
            <a:r>
              <a:rPr lang="en-US" dirty="0" err="1">
                <a:latin typeface="Bookman Old Style" panose="02050604050505020204" pitchFamily="18" charset="0"/>
              </a:rPr>
              <a:t>résultat</a:t>
            </a:r>
            <a:r>
              <a:rPr lang="en-US" dirty="0">
                <a:latin typeface="Bookman Old Style" panose="02050604050505020204" pitchFamily="18" charset="0"/>
              </a:rPr>
              <a:t> -  </a:t>
            </a:r>
            <a:r>
              <a:rPr lang="en-US" dirty="0">
                <a:solidFill>
                  <a:srgbClr val="0070C0"/>
                </a:solidFill>
                <a:latin typeface="Bookman Old Style" panose="02050604050505020204" pitchFamily="18" charset="0"/>
              </a:rPr>
              <a:t>passé </a:t>
            </a:r>
            <a:r>
              <a:rPr lang="en-US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composé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3. </a:t>
            </a:r>
            <a:r>
              <a:rPr lang="en-US" dirty="0" err="1">
                <a:latin typeface="Bookman Old Style" panose="02050604050505020204" pitchFamily="18" charset="0"/>
              </a:rPr>
              <a:t>Quel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est</a:t>
            </a:r>
            <a:r>
              <a:rPr lang="en-US" dirty="0">
                <a:latin typeface="Bookman Old Style" panose="02050604050505020204" pitchFamily="18" charset="0"/>
              </a:rPr>
              <a:t> le </a:t>
            </a:r>
            <a:r>
              <a:rPr lang="en-US" dirty="0" err="1">
                <a:latin typeface="Bookman Old Style" panose="02050604050505020204" pitchFamily="18" charset="0"/>
              </a:rPr>
              <a:t>problème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(</a:t>
            </a:r>
            <a:r>
              <a:rPr lang="en-US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avoir</a:t>
            </a:r>
            <a:r>
              <a:rPr lang="en-US" dirty="0">
                <a:solidFill>
                  <a:srgbClr val="00B050"/>
                </a:solidFill>
                <a:latin typeface="Bookman Old Style" panose="02050604050505020204" pitchFamily="18" charset="0"/>
              </a:rPr>
              <a:t> mal au/a la…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4. De quoi a-t-</a:t>
            </a:r>
            <a:r>
              <a:rPr lang="en-US" dirty="0" err="1">
                <a:latin typeface="Bookman Old Style" panose="02050604050505020204" pitchFamily="18" charset="0"/>
              </a:rPr>
              <a:t>il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elle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besoin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	(</a:t>
            </a:r>
            <a:r>
              <a:rPr lang="en-US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avoir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besoin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de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151948"/>
            <a:ext cx="5257800" cy="54403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Regardez</a:t>
            </a:r>
            <a:r>
              <a:rPr lang="en-US" dirty="0">
                <a:latin typeface="Bookman Old Style" panose="02050604050505020204" pitchFamily="18" charset="0"/>
              </a:rPr>
              <a:t> la photo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/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1. </a:t>
            </a:r>
            <a:r>
              <a:rPr lang="en-US" dirty="0" err="1">
                <a:latin typeface="Bookman Old Style" panose="02050604050505020204" pitchFamily="18" charset="0"/>
              </a:rPr>
              <a:t>Qu’est-ce</a:t>
            </a:r>
            <a:r>
              <a:rPr lang="en-US" dirty="0">
                <a:latin typeface="Bookman Old Style" panose="02050604050505020204" pitchFamily="18" charset="0"/>
              </a:rPr>
              <a:t> que </a:t>
            </a:r>
            <a:r>
              <a:rPr lang="en-US" dirty="0" err="1">
                <a:latin typeface="Bookman Old Style" panose="02050604050505020204" pitchFamily="18" charset="0"/>
              </a:rPr>
              <a:t>il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elle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faisait</a:t>
            </a:r>
            <a:r>
              <a:rPr lang="en-US" dirty="0">
                <a:latin typeface="Bookman Old Style" panose="02050604050505020204" pitchFamily="18" charset="0"/>
              </a:rPr>
              <a:t>?  </a:t>
            </a: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/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n-US" dirty="0" err="1">
                <a:latin typeface="Bookman Old Style" panose="02050604050505020204" pitchFamily="18" charset="0"/>
              </a:rPr>
              <a:t>décrivez</a:t>
            </a:r>
            <a:r>
              <a:rPr lang="en-US" dirty="0">
                <a:latin typeface="Bookman Old Style" panose="02050604050505020204" pitchFamily="18" charset="0"/>
              </a:rPr>
              <a:t> la </a:t>
            </a:r>
            <a:r>
              <a:rPr lang="en-US" dirty="0" smtClean="0">
                <a:latin typeface="Bookman Old Style" panose="02050604050505020204" pitchFamily="18" charset="0"/>
              </a:rPr>
              <a:t>situation - </a:t>
            </a:r>
            <a:r>
              <a:rPr lang="en-US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imparfait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2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  <a:r>
              <a:rPr lang="en-US" dirty="0" err="1">
                <a:latin typeface="Bookman Old Style" panose="02050604050505020204" pitchFamily="18" charset="0"/>
              </a:rPr>
              <a:t>Qu’est-ce</a:t>
            </a:r>
            <a:r>
              <a:rPr lang="en-US" dirty="0">
                <a:latin typeface="Bookman Old Style" panose="02050604050505020204" pitchFamily="18" charset="0"/>
              </a:rPr>
              <a:t> qui </a:t>
            </a:r>
            <a:r>
              <a:rPr lang="en-US" dirty="0" err="1">
                <a:latin typeface="Bookman Old Style" panose="02050604050505020204" pitchFamily="18" charset="0"/>
              </a:rPr>
              <a:t>s’est</a:t>
            </a:r>
            <a:r>
              <a:rPr lang="en-US" dirty="0">
                <a:latin typeface="Bookman Old Style" panose="02050604050505020204" pitchFamily="18" charset="0"/>
              </a:rPr>
              <a:t> passé? 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n-US" dirty="0">
                <a:latin typeface="Bookman Old Style" panose="02050604050505020204" pitchFamily="18" charset="0"/>
              </a:rPr>
              <a:t>le </a:t>
            </a:r>
            <a:r>
              <a:rPr lang="en-US" dirty="0" err="1">
                <a:latin typeface="Bookman Old Style" panose="02050604050505020204" pitchFamily="18" charset="0"/>
              </a:rPr>
              <a:t>résultat</a:t>
            </a:r>
            <a:r>
              <a:rPr lang="en-US" dirty="0">
                <a:latin typeface="Bookman Old Style" panose="02050604050505020204" pitchFamily="18" charset="0"/>
              </a:rPr>
              <a:t> -  </a:t>
            </a:r>
            <a:r>
              <a:rPr lang="en-US" dirty="0">
                <a:solidFill>
                  <a:srgbClr val="0070C0"/>
                </a:solidFill>
                <a:latin typeface="Bookman Old Style" panose="02050604050505020204" pitchFamily="18" charset="0"/>
              </a:rPr>
              <a:t>passé </a:t>
            </a:r>
            <a:r>
              <a:rPr lang="en-US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composé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3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  <a:r>
              <a:rPr lang="en-US" dirty="0" err="1">
                <a:latin typeface="Bookman Old Style" panose="02050604050505020204" pitchFamily="18" charset="0"/>
              </a:rPr>
              <a:t>Quel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est</a:t>
            </a:r>
            <a:r>
              <a:rPr lang="en-US" dirty="0">
                <a:latin typeface="Bookman Old Style" panose="02050604050505020204" pitchFamily="18" charset="0"/>
              </a:rPr>
              <a:t> le </a:t>
            </a:r>
            <a:r>
              <a:rPr lang="en-US" dirty="0" err="1">
                <a:latin typeface="Bookman Old Style" panose="02050604050505020204" pitchFamily="18" charset="0"/>
              </a:rPr>
              <a:t>problème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avoir</a:t>
            </a:r>
            <a:r>
              <a:rPr lang="en-US" dirty="0">
                <a:solidFill>
                  <a:srgbClr val="00B050"/>
                </a:solidFill>
                <a:latin typeface="Bookman Old Style" panose="02050604050505020204" pitchFamily="18" charset="0"/>
              </a:rPr>
              <a:t> mal </a:t>
            </a:r>
            <a:r>
              <a:rPr lang="en-US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au/à </a:t>
            </a:r>
            <a:r>
              <a:rPr lang="en-US" dirty="0">
                <a:solidFill>
                  <a:srgbClr val="00B050"/>
                </a:solidFill>
                <a:latin typeface="Bookman Old Style" panose="02050604050505020204" pitchFamily="18" charset="0"/>
              </a:rPr>
              <a:t>la…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4</a:t>
            </a:r>
            <a:r>
              <a:rPr lang="en-US" dirty="0">
                <a:latin typeface="Bookman Old Style" panose="02050604050505020204" pitchFamily="18" charset="0"/>
              </a:rPr>
              <a:t>. De quoi a-t-</a:t>
            </a:r>
            <a:r>
              <a:rPr lang="en-US" dirty="0" err="1">
                <a:latin typeface="Bookman Old Style" panose="02050604050505020204" pitchFamily="18" charset="0"/>
              </a:rPr>
              <a:t>il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elle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besoin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avoir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besoin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de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r>
              <a:rPr lang="en-US" dirty="0">
                <a:latin typeface="Impact" pitchFamily="34" charset="0"/>
              </a:rPr>
              <a:t/>
            </a:r>
            <a:br>
              <a:rPr lang="en-US" dirty="0">
                <a:latin typeface="Impact" pitchFamily="34" charset="0"/>
              </a:rPr>
            </a:br>
            <a:endParaRPr lang="en-US" dirty="0"/>
          </a:p>
        </p:txBody>
      </p:sp>
      <p:pic>
        <p:nvPicPr>
          <p:cNvPr id="4098" name="Picture 2" descr="Funny Stuff #funny, #humor, #pinsland, https://itunes.apple.com/us/app/id5087603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8" b="4707"/>
          <a:stretch/>
        </p:blipFill>
        <p:spPr bwMode="auto">
          <a:xfrm>
            <a:off x="0" y="274638"/>
            <a:ext cx="4294598" cy="63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151948"/>
            <a:ext cx="5257800" cy="54403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Regardez</a:t>
            </a:r>
            <a:r>
              <a:rPr lang="en-US" dirty="0">
                <a:latin typeface="Bookman Old Style" panose="02050604050505020204" pitchFamily="18" charset="0"/>
              </a:rPr>
              <a:t> la photo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/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1. </a:t>
            </a:r>
            <a:r>
              <a:rPr lang="en-US" dirty="0" err="1">
                <a:latin typeface="Bookman Old Style" panose="02050604050505020204" pitchFamily="18" charset="0"/>
              </a:rPr>
              <a:t>Qu’est-ce</a:t>
            </a:r>
            <a:r>
              <a:rPr lang="en-US" dirty="0">
                <a:latin typeface="Bookman Old Style" panose="02050604050505020204" pitchFamily="18" charset="0"/>
              </a:rPr>
              <a:t> que </a:t>
            </a:r>
            <a:r>
              <a:rPr lang="en-US" dirty="0" err="1">
                <a:latin typeface="Bookman Old Style" panose="02050604050505020204" pitchFamily="18" charset="0"/>
              </a:rPr>
              <a:t>il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elle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faisait</a:t>
            </a:r>
            <a:r>
              <a:rPr lang="en-US" dirty="0">
                <a:latin typeface="Bookman Old Style" panose="02050604050505020204" pitchFamily="18" charset="0"/>
              </a:rPr>
              <a:t>?  </a:t>
            </a: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/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n-US" dirty="0" err="1">
                <a:latin typeface="Bookman Old Style" panose="02050604050505020204" pitchFamily="18" charset="0"/>
              </a:rPr>
              <a:t>décrivez</a:t>
            </a:r>
            <a:r>
              <a:rPr lang="en-US" dirty="0">
                <a:latin typeface="Bookman Old Style" panose="02050604050505020204" pitchFamily="18" charset="0"/>
              </a:rPr>
              <a:t> la </a:t>
            </a:r>
            <a:r>
              <a:rPr lang="en-US" dirty="0" smtClean="0">
                <a:latin typeface="Bookman Old Style" panose="02050604050505020204" pitchFamily="18" charset="0"/>
              </a:rPr>
              <a:t>situation - </a:t>
            </a:r>
            <a:r>
              <a:rPr lang="en-US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imparfait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2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  <a:r>
              <a:rPr lang="en-US" dirty="0" err="1">
                <a:latin typeface="Bookman Old Style" panose="02050604050505020204" pitchFamily="18" charset="0"/>
              </a:rPr>
              <a:t>Qu’est-ce</a:t>
            </a:r>
            <a:r>
              <a:rPr lang="en-US" dirty="0">
                <a:latin typeface="Bookman Old Style" panose="02050604050505020204" pitchFamily="18" charset="0"/>
              </a:rPr>
              <a:t> qui </a:t>
            </a:r>
            <a:r>
              <a:rPr lang="en-US" dirty="0" err="1">
                <a:latin typeface="Bookman Old Style" panose="02050604050505020204" pitchFamily="18" charset="0"/>
              </a:rPr>
              <a:t>s’est</a:t>
            </a:r>
            <a:r>
              <a:rPr lang="en-US" dirty="0">
                <a:latin typeface="Bookman Old Style" panose="02050604050505020204" pitchFamily="18" charset="0"/>
              </a:rPr>
              <a:t> passé? 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n-US" dirty="0">
                <a:latin typeface="Bookman Old Style" panose="02050604050505020204" pitchFamily="18" charset="0"/>
              </a:rPr>
              <a:t>le </a:t>
            </a:r>
            <a:r>
              <a:rPr lang="en-US" dirty="0" err="1">
                <a:latin typeface="Bookman Old Style" panose="02050604050505020204" pitchFamily="18" charset="0"/>
              </a:rPr>
              <a:t>résultat</a:t>
            </a:r>
            <a:r>
              <a:rPr lang="en-US" dirty="0">
                <a:latin typeface="Bookman Old Style" panose="02050604050505020204" pitchFamily="18" charset="0"/>
              </a:rPr>
              <a:t> -  </a:t>
            </a:r>
            <a:r>
              <a:rPr lang="en-US" dirty="0">
                <a:solidFill>
                  <a:srgbClr val="0070C0"/>
                </a:solidFill>
                <a:latin typeface="Bookman Old Style" panose="02050604050505020204" pitchFamily="18" charset="0"/>
              </a:rPr>
              <a:t>passé </a:t>
            </a:r>
            <a:r>
              <a:rPr lang="en-US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composé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3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  <a:r>
              <a:rPr lang="en-US" dirty="0" err="1">
                <a:latin typeface="Bookman Old Style" panose="02050604050505020204" pitchFamily="18" charset="0"/>
              </a:rPr>
              <a:t>Quel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est</a:t>
            </a:r>
            <a:r>
              <a:rPr lang="en-US" dirty="0">
                <a:latin typeface="Bookman Old Style" panose="02050604050505020204" pitchFamily="18" charset="0"/>
              </a:rPr>
              <a:t> le </a:t>
            </a:r>
            <a:r>
              <a:rPr lang="en-US" dirty="0" err="1">
                <a:latin typeface="Bookman Old Style" panose="02050604050505020204" pitchFamily="18" charset="0"/>
              </a:rPr>
              <a:t>problème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avoir</a:t>
            </a:r>
            <a:r>
              <a:rPr lang="en-US" dirty="0">
                <a:solidFill>
                  <a:srgbClr val="00B050"/>
                </a:solidFill>
                <a:latin typeface="Bookman Old Style" panose="02050604050505020204" pitchFamily="18" charset="0"/>
              </a:rPr>
              <a:t> mal </a:t>
            </a:r>
            <a:r>
              <a:rPr lang="en-US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au/à </a:t>
            </a:r>
            <a:r>
              <a:rPr lang="en-US" dirty="0">
                <a:solidFill>
                  <a:srgbClr val="00B050"/>
                </a:solidFill>
                <a:latin typeface="Bookman Old Style" panose="02050604050505020204" pitchFamily="18" charset="0"/>
              </a:rPr>
              <a:t>la…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4</a:t>
            </a:r>
            <a:r>
              <a:rPr lang="en-US" dirty="0">
                <a:latin typeface="Bookman Old Style" panose="02050604050505020204" pitchFamily="18" charset="0"/>
              </a:rPr>
              <a:t>. De quoi a-t-</a:t>
            </a:r>
            <a:r>
              <a:rPr lang="en-US" dirty="0" err="1">
                <a:latin typeface="Bookman Old Style" panose="02050604050505020204" pitchFamily="18" charset="0"/>
              </a:rPr>
              <a:t>il</a:t>
            </a:r>
            <a:r>
              <a:rPr lang="en-US" dirty="0">
                <a:latin typeface="Bookman Old Style" panose="02050604050505020204" pitchFamily="18" charset="0"/>
              </a:rPr>
              <a:t>/</a:t>
            </a:r>
            <a:r>
              <a:rPr lang="en-US" dirty="0" err="1">
                <a:latin typeface="Bookman Old Style" panose="02050604050505020204" pitchFamily="18" charset="0"/>
              </a:rPr>
              <a:t>elle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besoin</a:t>
            </a:r>
            <a:r>
              <a:rPr lang="en-US" dirty="0">
                <a:latin typeface="Bookman Old Style" panose="02050604050505020204" pitchFamily="18" charset="0"/>
              </a:rPr>
              <a:t>?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avoir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besoin</a:t>
            </a:r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de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r>
              <a:rPr lang="en-US" dirty="0">
                <a:latin typeface="Impact" pitchFamily="34" charset="0"/>
              </a:rPr>
              <a:t/>
            </a:r>
            <a:br>
              <a:rPr lang="en-US" dirty="0">
                <a:latin typeface="Impact" pitchFamily="34" charset="0"/>
              </a:rPr>
            </a:br>
            <a:endParaRPr lang="en-US" dirty="0"/>
          </a:p>
        </p:txBody>
      </p:sp>
      <p:pic>
        <p:nvPicPr>
          <p:cNvPr id="5" name="Picture 2" descr="More parenth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r="11091"/>
          <a:stretch/>
        </p:blipFill>
        <p:spPr bwMode="auto">
          <a:xfrm>
            <a:off x="152400" y="415960"/>
            <a:ext cx="4267200" cy="64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67977" cy="11920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910" y="1954157"/>
            <a:ext cx="2672964" cy="3454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071" y="423367"/>
            <a:ext cx="50962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Paul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est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tombé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vélo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mais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ce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n’est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pas grave. 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Mettez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les 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choses </a:t>
            </a:r>
            <a:r>
              <a:rPr lang="en-US" sz="24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qu’il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faut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faire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dans</a:t>
            </a:r>
            <a:r>
              <a:rPr lang="en-US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l’ordre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correct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88" y="2567140"/>
            <a:ext cx="306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prendre</a:t>
            </a:r>
            <a:r>
              <a:rPr lang="en-US" dirty="0" smtClean="0">
                <a:solidFill>
                  <a:prstClr val="black"/>
                </a:solidFill>
              </a:rPr>
              <a:t> un </a:t>
            </a:r>
            <a:r>
              <a:rPr lang="en-US" dirty="0" err="1" smtClean="0">
                <a:solidFill>
                  <a:prstClr val="black"/>
                </a:solidFill>
              </a:rPr>
              <a:t>rendez-vous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80" y="3007233"/>
            <a:ext cx="238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visiter</a:t>
            </a:r>
            <a:r>
              <a:rPr lang="en-US" dirty="0" smtClean="0">
                <a:solidFill>
                  <a:prstClr val="black"/>
                </a:solidFill>
              </a:rPr>
              <a:t> le </a:t>
            </a:r>
            <a:r>
              <a:rPr lang="en-US" dirty="0" err="1" smtClean="0">
                <a:solidFill>
                  <a:prstClr val="black"/>
                </a:solidFill>
              </a:rPr>
              <a:t>docteur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05" y="3376565"/>
            <a:ext cx="294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prendre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une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pommade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66" y="3803128"/>
            <a:ext cx="281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utiliser</a:t>
            </a:r>
            <a:r>
              <a:rPr lang="en-US" dirty="0" smtClean="0">
                <a:solidFill>
                  <a:prstClr val="black"/>
                </a:solidFill>
              </a:rPr>
              <a:t> un </a:t>
            </a:r>
            <a:r>
              <a:rPr lang="en-US" dirty="0" err="1" smtClean="0">
                <a:solidFill>
                  <a:prstClr val="black"/>
                </a:solidFill>
              </a:rPr>
              <a:t>pansement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105" y="4257114"/>
            <a:ext cx="178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se </a:t>
            </a:r>
            <a:r>
              <a:rPr lang="en-US" dirty="0" err="1" smtClean="0">
                <a:solidFill>
                  <a:prstClr val="black"/>
                </a:solidFill>
              </a:rPr>
              <a:t>reposer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667" y="4709090"/>
            <a:ext cx="218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faire attention!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5214" y="2013142"/>
            <a:ext cx="306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prendre</a:t>
            </a:r>
            <a:r>
              <a:rPr lang="en-US" dirty="0" smtClean="0">
                <a:solidFill>
                  <a:prstClr val="black"/>
                </a:solidFill>
              </a:rPr>
              <a:t> un </a:t>
            </a:r>
            <a:r>
              <a:rPr lang="en-US" dirty="0" err="1" smtClean="0">
                <a:solidFill>
                  <a:prstClr val="black"/>
                </a:solidFill>
              </a:rPr>
              <a:t>rendez-vous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352" y="4338390"/>
            <a:ext cx="238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visiter</a:t>
            </a:r>
            <a:r>
              <a:rPr lang="en-US" dirty="0" smtClean="0">
                <a:solidFill>
                  <a:prstClr val="black"/>
                </a:solidFill>
              </a:rPr>
              <a:t> le </a:t>
            </a:r>
            <a:r>
              <a:rPr lang="en-US" dirty="0" err="1" smtClean="0">
                <a:solidFill>
                  <a:prstClr val="black"/>
                </a:solidFill>
              </a:rPr>
              <a:t>docteur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7619" y="2751806"/>
            <a:ext cx="294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prendre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une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pommade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5214" y="1172400"/>
            <a:ext cx="281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utiliser</a:t>
            </a:r>
            <a:r>
              <a:rPr lang="en-US" dirty="0" smtClean="0">
                <a:solidFill>
                  <a:prstClr val="black"/>
                </a:solidFill>
              </a:rPr>
              <a:t> un </a:t>
            </a:r>
            <a:r>
              <a:rPr lang="en-US" dirty="0" err="1" smtClean="0">
                <a:solidFill>
                  <a:prstClr val="black"/>
                </a:solidFill>
              </a:rPr>
              <a:t>pansement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4285" y="423367"/>
            <a:ext cx="178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se </a:t>
            </a:r>
            <a:r>
              <a:rPr lang="en-US" dirty="0" err="1" smtClean="0">
                <a:solidFill>
                  <a:prstClr val="black"/>
                </a:solidFill>
              </a:rPr>
              <a:t>reposer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4285" y="3599726"/>
            <a:ext cx="218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Il </a:t>
            </a:r>
            <a:r>
              <a:rPr lang="en-US" dirty="0" err="1" smtClean="0">
                <a:solidFill>
                  <a:prstClr val="black"/>
                </a:solidFill>
              </a:rPr>
              <a:t>faut</a:t>
            </a:r>
            <a:r>
              <a:rPr lang="en-US" dirty="0" smtClean="0">
                <a:solidFill>
                  <a:prstClr val="black"/>
                </a:solidFill>
              </a:rPr>
              <a:t> faire attention!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305" y="226316"/>
            <a:ext cx="182689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47405" y="226316"/>
            <a:ext cx="6163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Voici</a:t>
            </a:r>
            <a:r>
              <a:rPr lang="en-US" dirty="0"/>
              <a:t> Sophie.  Elle a </a:t>
            </a:r>
            <a:r>
              <a:rPr lang="en-US" dirty="0" err="1"/>
              <a:t>eu</a:t>
            </a:r>
            <a:r>
              <a:rPr lang="en-US" dirty="0"/>
              <a:t> un accident!  </a:t>
            </a: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 smtClean="0"/>
              <a:t>qu’elle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faire?</a:t>
            </a:r>
          </a:p>
          <a:p>
            <a:pPr algn="ctr"/>
            <a:r>
              <a:rPr lang="en-US" i="1" dirty="0" smtClean="0"/>
              <a:t>Elle </a:t>
            </a:r>
            <a:r>
              <a:rPr lang="en-US" i="1" dirty="0" err="1" smtClean="0"/>
              <a:t>doit</a:t>
            </a:r>
            <a:r>
              <a:rPr lang="en-US" i="1" dirty="0" smtClean="0"/>
              <a:t>…                            Elle ne </a:t>
            </a:r>
            <a:r>
              <a:rPr lang="en-US" i="1" dirty="0" err="1" smtClean="0"/>
              <a:t>doit</a:t>
            </a:r>
            <a:r>
              <a:rPr lang="en-US" i="1" dirty="0" smtClean="0"/>
              <a:t> pas…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6585" y="3074612"/>
            <a:ext cx="1882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doctor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 </a:t>
            </a:r>
            <a:r>
              <a:rPr lang="en-US" dirty="0"/>
              <a:t>nurse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 </a:t>
            </a:r>
            <a:r>
              <a:rPr lang="en-US" dirty="0" err="1"/>
              <a:t>pharmasist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 dentist</a:t>
            </a:r>
          </a:p>
          <a:p>
            <a:pPr algn="ctr"/>
            <a:r>
              <a:rPr lang="en-US" dirty="0" smtClean="0"/>
              <a:t>a </a:t>
            </a:r>
            <a:r>
              <a:rPr lang="en-US" dirty="0" err="1" smtClean="0"/>
              <a:t>paitent</a:t>
            </a:r>
            <a:endParaRPr lang="en-US" dirty="0" smtClean="0"/>
          </a:p>
          <a:p>
            <a:pPr algn="ctr"/>
            <a:r>
              <a:rPr lang="en-US" dirty="0" smtClean="0"/>
              <a:t>a </a:t>
            </a:r>
            <a:r>
              <a:rPr lang="en-US" dirty="0"/>
              <a:t>hospital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0404" y="890423"/>
            <a:ext cx="2497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 need an appointment </a:t>
            </a:r>
          </a:p>
          <a:p>
            <a:pPr algn="ctr"/>
            <a:r>
              <a:rPr lang="en-US" dirty="0" smtClean="0"/>
              <a:t>to make an appointment </a:t>
            </a:r>
          </a:p>
          <a:p>
            <a:pPr algn="ctr"/>
            <a:r>
              <a:rPr lang="en-US" dirty="0" smtClean="0"/>
              <a:t>to stay in bed </a:t>
            </a:r>
          </a:p>
          <a:p>
            <a:pPr algn="ctr"/>
            <a:r>
              <a:rPr lang="en-US" dirty="0" smtClean="0"/>
              <a:t>to be careful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9000" y="3074612"/>
            <a:ext cx="2286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the emergencies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err="1">
                <a:solidFill>
                  <a:prstClr val="black"/>
                </a:solidFill>
              </a:rPr>
              <a:t>bandaid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an ambulance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some cough syrup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an ointment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a pill some aspirin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0239" y="864213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to rest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to take care of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to take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to bandage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 to put in a cast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7859" y="2398016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 quoi a-</a:t>
            </a:r>
            <a:r>
              <a:rPr lang="en-US" dirty="0" err="1" smtClean="0"/>
              <a:t>t-elle</a:t>
            </a:r>
            <a:r>
              <a:rPr lang="en-US" dirty="0" smtClean="0"/>
              <a:t> </a:t>
            </a:r>
            <a:r>
              <a:rPr lang="en-US" dirty="0" err="1" smtClean="0"/>
              <a:t>besoin</a:t>
            </a:r>
            <a:r>
              <a:rPr lang="en-US" dirty="0" smtClean="0"/>
              <a:t>?</a:t>
            </a:r>
          </a:p>
          <a:p>
            <a:pPr algn="ctr"/>
            <a:r>
              <a:rPr lang="en-US" i="1" dirty="0" smtClean="0"/>
              <a:t>Elle a </a:t>
            </a:r>
            <a:r>
              <a:rPr lang="en-US" i="1" dirty="0" err="1" smtClean="0"/>
              <a:t>besoin</a:t>
            </a:r>
            <a:r>
              <a:rPr lang="en-US" i="1" dirty="0" smtClean="0"/>
              <a:t> de…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4239" y="3085798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the doctor's office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a pharmacy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medicine</a:t>
            </a:r>
          </a:p>
          <a:p>
            <a:pPr algn="ctr"/>
            <a:r>
              <a:rPr lang="en-US" dirty="0" smtClean="0"/>
              <a:t>a clinic 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2718" y="3096938"/>
            <a:ext cx="2286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some crutches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some ice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err="1">
                <a:solidFill>
                  <a:prstClr val="black"/>
                </a:solidFill>
              </a:rPr>
              <a:t>perscription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an operation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a cast </a:t>
            </a:r>
          </a:p>
          <a:p>
            <a:pPr lvl="0"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13855"/>
            <a:ext cx="6675109" cy="1054394"/>
          </a:xfrm>
        </p:spPr>
        <p:txBody>
          <a:bodyPr/>
          <a:lstStyle/>
          <a:p>
            <a:r>
              <a:rPr lang="en-US" sz="6000" dirty="0" smtClean="0"/>
              <a:t>Fly swatter</a:t>
            </a:r>
            <a:endParaRPr lang="en-US" sz="6000" dirty="0"/>
          </a:p>
        </p:txBody>
      </p:sp>
      <p:pic>
        <p:nvPicPr>
          <p:cNvPr id="5" name="Picture 7" descr="http://static1.7sur7.be/static/photo/2012/2/11/9/20121229180215/media_xll_54314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r="18921"/>
          <a:stretch/>
        </p:blipFill>
        <p:spPr bwMode="auto">
          <a:xfrm>
            <a:off x="378161" y="1077605"/>
            <a:ext cx="1363951" cy="13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logs.independent.co.uk/wp-content/uploads/2011/09/crutch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3994"/>
            <a:ext cx="1233721" cy="22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33916"/>
          <a:stretch/>
        </p:blipFill>
        <p:spPr bwMode="auto">
          <a:xfrm>
            <a:off x="2014437" y="1077606"/>
            <a:ext cx="1234585" cy="82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768" y="5247051"/>
            <a:ext cx="1272283" cy="129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5"/>
          <a:stretch/>
        </p:blipFill>
        <p:spPr bwMode="auto">
          <a:xfrm>
            <a:off x="5105400" y="1077606"/>
            <a:ext cx="1430728" cy="169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53" y="4095007"/>
            <a:ext cx="1119421" cy="16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519542"/>
            <a:ext cx="1226031" cy="163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2" y="2484705"/>
            <a:ext cx="1231314" cy="92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49481"/>
            <a:ext cx="1318435" cy="131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33" y="1077605"/>
            <a:ext cx="900448" cy="14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 descr="ey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8205" y="2693638"/>
            <a:ext cx="1551716" cy="6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4" descr="http://ewpopwatch.files.wordpress.com/2009/06/nurse_jackie_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88" y="2123185"/>
            <a:ext cx="13715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terredalice.com/shop/img/p/953-120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58880" r="5524"/>
          <a:stretch/>
        </p:blipFill>
        <p:spPr bwMode="auto">
          <a:xfrm>
            <a:off x="5349522" y="2944905"/>
            <a:ext cx="1953491" cy="5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01" y="2380185"/>
            <a:ext cx="1018357" cy="11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58" y="5893941"/>
            <a:ext cx="811254" cy="811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6"/>
          <a:stretch/>
        </p:blipFill>
        <p:spPr bwMode="auto">
          <a:xfrm>
            <a:off x="7610927" y="3635316"/>
            <a:ext cx="1228273" cy="143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teeth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3" b="4913"/>
          <a:stretch/>
        </p:blipFill>
        <p:spPr>
          <a:xfrm>
            <a:off x="6158013" y="3547324"/>
            <a:ext cx="1364339" cy="8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5" descr="muscl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7592" y="3633782"/>
            <a:ext cx="1194243" cy="11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" t="3573" r="657"/>
          <a:stretch/>
        </p:blipFill>
        <p:spPr bwMode="auto">
          <a:xfrm>
            <a:off x="7738096" y="5257395"/>
            <a:ext cx="133643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englishexercises.org/makeagame/my_documents/my_pictures/2009/jul/C4A_Body-Shoulders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17" y="5626797"/>
            <a:ext cx="1356385" cy="10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ljunction.com/esl-efl-flashcards/body-flashcards/free-toe-flashcard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2528" y="4349028"/>
            <a:ext cx="882782" cy="117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glishexercises.org/makeagame/my_documents/my_pictures/2009/jul/343_Body-Wrist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17" y="2376920"/>
            <a:ext cx="1094378" cy="11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tatic.learning-english-online.net/img/health-care/backache__big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55" y="4936678"/>
            <a:ext cx="1384658" cy="173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12" y="3410621"/>
            <a:ext cx="1505491" cy="128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http://t0.gstatic.com/images?q=tbn:ANd9GcQu2QwbzA3p3q3y0TtaiblYBIC2RDglcUCfqqv1V3jUCJ6R6Icy4w:hidesertnaturemuseum.org/wp-content/uploads/2013/03/nose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50" y="4159535"/>
            <a:ext cx="1208492" cy="121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3.bp.blogspot.com/__QLQ_8gu-5g/TJaoBmxIk8I/AAAAAAAALFs/xi7AdVbnmT4/s1600/getty_rm_photo_of_man_with_sore_throat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81" y="5448849"/>
            <a:ext cx="1901166" cy="12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blog.coghillcartooning.com/wp-content/uploads/2014/01/fly-cartoon-clip-art-coghill-540px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4272"/>
          <a:stretch/>
        </p:blipFill>
        <p:spPr bwMode="auto">
          <a:xfrm>
            <a:off x="6393563" y="144944"/>
            <a:ext cx="1040712" cy="80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" name="Picture 2" descr="http://blog.coghillcartooning.com/wp-content/uploads/2014/01/fly-cartoon-clip-art-coghill-540px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4272"/>
          <a:stretch/>
        </p:blipFill>
        <p:spPr bwMode="auto">
          <a:xfrm flipH="1">
            <a:off x="107611" y="144944"/>
            <a:ext cx="1080080" cy="80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41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84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PRACTICE WITH WHITE BOARDS!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143000"/>
            <a:ext cx="349967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</a:rPr>
              <a:t>avoir</a:t>
            </a:r>
            <a:r>
              <a:rPr lang="en-US" sz="3200" dirty="0" smtClean="0">
                <a:solidFill>
                  <a:prstClr val="black"/>
                </a:solidFill>
              </a:rPr>
              <a:t> un </a:t>
            </a:r>
            <a:r>
              <a:rPr lang="en-US" sz="3200" dirty="0" err="1" smtClean="0">
                <a:solidFill>
                  <a:prstClr val="black"/>
                </a:solidFill>
              </a:rPr>
              <a:t>rhume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il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se </a:t>
            </a:r>
            <a:r>
              <a:rPr lang="en-US" sz="3200" dirty="0" err="1" smtClean="0">
                <a:solidFill>
                  <a:prstClr val="black"/>
                </a:solidFill>
              </a:rPr>
              <a:t>sentir</a:t>
            </a:r>
            <a:r>
              <a:rPr lang="en-US" sz="3200" dirty="0" smtClean="0">
                <a:solidFill>
                  <a:prstClr val="black"/>
                </a:solidFill>
              </a:rPr>
              <a:t> - nous</a:t>
            </a:r>
          </a:p>
          <a:p>
            <a:r>
              <a:rPr lang="en-US" sz="3200" dirty="0" err="1" smtClean="0">
                <a:solidFill>
                  <a:prstClr val="black"/>
                </a:solidFill>
              </a:rPr>
              <a:t>Vomir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vous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err="1" smtClean="0">
                <a:solidFill>
                  <a:prstClr val="black"/>
                </a:solidFill>
              </a:rPr>
              <a:t>Être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ils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se </a:t>
            </a:r>
            <a:r>
              <a:rPr lang="en-US" sz="3200" dirty="0" err="1" smtClean="0">
                <a:solidFill>
                  <a:prstClr val="black"/>
                </a:solidFill>
              </a:rPr>
              <a:t>couper</a:t>
            </a:r>
            <a:r>
              <a:rPr lang="en-US" sz="3200" dirty="0" smtClean="0">
                <a:solidFill>
                  <a:prstClr val="black"/>
                </a:solidFill>
              </a:rPr>
              <a:t> - je</a:t>
            </a:r>
          </a:p>
          <a:p>
            <a:r>
              <a:rPr lang="en-US" sz="3200" dirty="0" err="1" smtClean="0">
                <a:solidFill>
                  <a:prstClr val="black"/>
                </a:solidFill>
              </a:rPr>
              <a:t>avoir</a:t>
            </a:r>
            <a:r>
              <a:rPr lang="en-US" sz="3200" dirty="0" smtClean="0">
                <a:solidFill>
                  <a:prstClr val="black"/>
                </a:solidFill>
              </a:rPr>
              <a:t> la </a:t>
            </a:r>
            <a:r>
              <a:rPr lang="en-US" sz="3200" dirty="0" err="1" smtClean="0">
                <a:solidFill>
                  <a:prstClr val="black"/>
                </a:solidFill>
              </a:rPr>
              <a:t>nausée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tu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se </a:t>
            </a:r>
            <a:r>
              <a:rPr lang="en-US" sz="3200" dirty="0" err="1" smtClean="0">
                <a:solidFill>
                  <a:prstClr val="black"/>
                </a:solidFill>
              </a:rPr>
              <a:t>tordre</a:t>
            </a:r>
            <a:r>
              <a:rPr lang="en-US" sz="3200" dirty="0" smtClean="0">
                <a:solidFill>
                  <a:prstClr val="black"/>
                </a:solidFill>
              </a:rPr>
              <a:t> - </a:t>
            </a:r>
            <a:r>
              <a:rPr lang="en-US" sz="3200" dirty="0" err="1" smtClean="0">
                <a:solidFill>
                  <a:prstClr val="black"/>
                </a:solidFill>
              </a:rPr>
              <a:t>elle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err="1" smtClean="0">
                <a:solidFill>
                  <a:prstClr val="black"/>
                </a:solidFill>
              </a:rPr>
              <a:t>être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malade</a:t>
            </a:r>
            <a:r>
              <a:rPr lang="en-US" sz="3200" dirty="0" smtClean="0">
                <a:solidFill>
                  <a:prstClr val="black"/>
                </a:solidFill>
              </a:rPr>
              <a:t> - je</a:t>
            </a:r>
          </a:p>
          <a:p>
            <a:r>
              <a:rPr lang="en-US" sz="3200" dirty="0" err="1" smtClean="0">
                <a:solidFill>
                  <a:prstClr val="black"/>
                </a:solidFill>
              </a:rPr>
              <a:t>Tousser</a:t>
            </a:r>
            <a:r>
              <a:rPr lang="en-US" sz="3200" dirty="0" smtClean="0">
                <a:solidFill>
                  <a:prstClr val="black"/>
                </a:solidFill>
              </a:rPr>
              <a:t> - nous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Qu’est-ce</a:t>
            </a:r>
            <a:r>
              <a:rPr lang="en-US" sz="4000" dirty="0" smtClean="0"/>
              <a:t> qui </a:t>
            </a:r>
            <a:r>
              <a:rPr lang="en-US" sz="4000" dirty="0" err="1" smtClean="0"/>
              <a:t>s’est</a:t>
            </a:r>
            <a:r>
              <a:rPr lang="en-US" sz="4000" dirty="0" smtClean="0"/>
              <a:t> passé?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2052" name="Picture 4" descr="http://t0.gstatic.com/images?q=tbn:ANd9GcTI__mR-rJGfBbGUy_s_8-Zf1cgEL33t4HAtmF3amXOa42yF_uS:www.braceability.com/media/catalog/product/cache/1/image/9df78eab33525d08d6e5fb8d27136e95/b/r/broken-arm-slin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82" y="1143000"/>
            <a:ext cx="2977101" cy="41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Il 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..(</a:t>
            </a:r>
            <a:r>
              <a:rPr lang="en-US" sz="4000" dirty="0" err="1" smtClean="0">
                <a:solidFill>
                  <a:prstClr val="black"/>
                </a:solidFill>
              </a:rPr>
              <a:t>imparfait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q</a:t>
            </a:r>
            <a:r>
              <a:rPr lang="en-US" sz="4000" dirty="0" err="1" smtClean="0">
                <a:solidFill>
                  <a:prstClr val="black"/>
                </a:solidFill>
              </a:rPr>
              <a:t>uand</a:t>
            </a:r>
            <a:r>
              <a:rPr lang="en-US" sz="4000" dirty="0" smtClean="0">
                <a:solidFill>
                  <a:prstClr val="black"/>
                </a:solidFill>
              </a:rPr>
              <a:t> ….(passé </a:t>
            </a:r>
            <a:r>
              <a:rPr lang="en-US" sz="4000" dirty="0" err="1" smtClean="0">
                <a:solidFill>
                  <a:prstClr val="black"/>
                </a:solidFill>
              </a:rPr>
              <a:t>composé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 quoi a-t-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err="1" smtClean="0"/>
              <a:t>besoin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2" name="Picture 4" descr="http://t0.gstatic.com/images?q=tbn:ANd9GcTI__mR-rJGfBbGUy_s_8-Zf1cgEL33t4HAtmF3amXOa42yF_uS:www.braceability.com/media/catalog/product/cache/1/image/9df78eab33525d08d6e5fb8d27136e95/b/r/broken-arm-slin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79" y="1828800"/>
            <a:ext cx="338730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2819400"/>
            <a:ext cx="198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Il a </a:t>
            </a:r>
            <a:r>
              <a:rPr lang="en-US" sz="4400" dirty="0" err="1" smtClean="0"/>
              <a:t>besoin</a:t>
            </a:r>
            <a:r>
              <a:rPr lang="en-US" sz="4400" dirty="0" smtClean="0"/>
              <a:t> de…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1" y="2843842"/>
            <a:ext cx="2614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Il a mal au /à la…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86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445</Words>
  <Application>Microsoft Office PowerPoint</Application>
  <PresentationFormat>On-screen Show (4:3)</PresentationFormat>
  <Paragraphs>112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Bernard MT Condensed</vt:lpstr>
      <vt:lpstr>Bookman Old Style</vt:lpstr>
      <vt:lpstr>Calibri</vt:lpstr>
      <vt:lpstr>Franklin Gothic Medium</vt:lpstr>
      <vt:lpstr>Impact</vt:lpstr>
      <vt:lpstr>Wingdings</vt:lpstr>
      <vt:lpstr>Wingdings 2</vt:lpstr>
      <vt:lpstr>Grid</vt:lpstr>
      <vt:lpstr>1_Grid</vt:lpstr>
      <vt:lpstr>Office Theme</vt:lpstr>
      <vt:lpstr>1_Office Theme</vt:lpstr>
      <vt:lpstr>1.2.3 I can use the imparfait and passé composé to talk about injuries</vt:lpstr>
      <vt:lpstr>PowerPoint Presentation</vt:lpstr>
      <vt:lpstr>PowerPoint Presentation</vt:lpstr>
      <vt:lpstr>PowerPoint Presentation</vt:lpstr>
      <vt:lpstr>PowerPoint Presentation</vt:lpstr>
      <vt:lpstr>Fly swatter</vt:lpstr>
      <vt:lpstr>PowerPoint Presentation</vt:lpstr>
      <vt:lpstr>Qu’est-ce qui s’est passé? </vt:lpstr>
      <vt:lpstr> De quoi a-t-il besoin?</vt:lpstr>
      <vt:lpstr>Qu’est-ce qui s’est passÉ? </vt:lpstr>
      <vt:lpstr>De quoi avez-vous besoin?</vt:lpstr>
      <vt:lpstr>Qu’est-ce qui s’est passÉ? </vt:lpstr>
      <vt:lpstr> De quoi a-t-il besoin?</vt:lpstr>
      <vt:lpstr>Qu’est-ce qui s’est passÉ? </vt:lpstr>
      <vt:lpstr> De quoi a-t-elle besoin?</vt:lpstr>
      <vt:lpstr>Qu’est-ce qui s’est passÉ? </vt:lpstr>
      <vt:lpstr>De quoi avez-vous besoin?</vt:lpstr>
      <vt:lpstr>A votre tour!</vt:lpstr>
      <vt:lpstr>   Regardez la photo suivante:  1. Qu’est-ce qu’il/elle faisait?    (décrivez la situation - imparfait) 2. Qu’est-ce qui s’est passé?   (le résultat -  passé composé) 3. Quel est le problème?  (avoir mal au/a la…) 4. De quoi a-t-il/elle besoin?  (avoir besoin de)  </vt:lpstr>
      <vt:lpstr>Elle était au parc avec des amis.  Elle faisait du skateboard quand elle a glissé et elle est tombée.  Maintenant Elle a mal à la tête et au dos. Elle a besoin de médicaments!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</dc:title>
  <dc:creator>asduser</dc:creator>
  <cp:lastModifiedBy>Rachel McFarland</cp:lastModifiedBy>
  <cp:revision>26</cp:revision>
  <dcterms:created xsi:type="dcterms:W3CDTF">2015-03-30T18:39:40Z</dcterms:created>
  <dcterms:modified xsi:type="dcterms:W3CDTF">2017-09-12T20:46:33Z</dcterms:modified>
</cp:coreProperties>
</file>