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10" r:id="rId5"/>
    <p:sldMasterId id="2147483722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0" r:id="rId18"/>
    <p:sldId id="271" r:id="rId19"/>
    <p:sldId id="272" r:id="rId20"/>
    <p:sldId id="292" r:id="rId21"/>
    <p:sldId id="293" r:id="rId22"/>
    <p:sldId id="291" r:id="rId23"/>
    <p:sldId id="278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70" d="100"/>
          <a:sy n="70" d="100"/>
        </p:scale>
        <p:origin x="5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8669649-EF2B-4C7C-89E0-F2D31A7D5502}" type="datetimeFigureOut">
              <a:rPr lang="en-US" smtClean="0">
                <a:solidFill>
                  <a:srgbClr val="CCD1B9"/>
                </a:solidFill>
              </a:rPr>
              <a:pPr/>
              <a:t>9/8/2017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16AB16-DF40-4C22-924D-46CF79EEB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1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9/8/2017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0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9/8/2017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16AB16-DF40-4C22-924D-46CF79EEB5F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9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6C02C-E184-41EF-8BC3-E44AB91124C8}" type="slidenum">
              <a:rPr lang="en-US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9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8669649-EF2B-4C7C-89E0-F2D31A7D5502}" type="datetimeFigureOut">
              <a:rPr lang="en-US" smtClean="0">
                <a:solidFill>
                  <a:srgbClr val="CCD1B9"/>
                </a:solidFill>
              </a:rPr>
              <a:pPr/>
              <a:t>9/8/2017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16AB16-DF40-4C22-924D-46CF79EEB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06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9/8/2017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26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669649-EF2B-4C7C-89E0-F2D31A7D5502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16AB16-DF40-4C22-924D-46CF79EEB5F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39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9/8/2017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9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9/8/2017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08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9/8/2017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20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9/8/2017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9/8/2017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23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9/8/2017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16AB16-DF40-4C22-924D-46CF79EEB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3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CCD1B9"/>
                </a:solidFill>
              </a:rPr>
              <a:pPr/>
              <a:t>9/8/2017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1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9/8/2017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81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9/8/2017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16AB16-DF40-4C22-924D-46CF79EEB5F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4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6C02C-E184-41EF-8BC3-E44AB91124C8}" type="slidenum">
              <a:rPr lang="en-US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46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5BFE1-AD66-4AEC-AFE5-084DA4356A9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B0CBB-6298-429E-82E1-9EF8E0516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5BFE1-AD66-4AEC-AFE5-084DA4356A9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B0CBB-6298-429E-82E1-9EF8E0516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5BFE1-AD66-4AEC-AFE5-084DA4356A9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B0CBB-6298-429E-82E1-9EF8E0516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5BFE1-AD66-4AEC-AFE5-084DA4356A9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B0CBB-6298-429E-82E1-9EF8E0516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5BFE1-AD66-4AEC-AFE5-084DA4356A9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B0CBB-6298-429E-82E1-9EF8E0516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669649-EF2B-4C7C-89E0-F2D31A7D5502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16AB16-DF40-4C22-924D-46CF79EEB5F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98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5BFE1-AD66-4AEC-AFE5-084DA4356A9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B0CBB-6298-429E-82E1-9EF8E0516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5BFE1-AD66-4AEC-AFE5-084DA4356A9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B0CBB-6298-429E-82E1-9EF8E0516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5BFE1-AD66-4AEC-AFE5-084DA4356A9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B0CBB-6298-429E-82E1-9EF8E0516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5BFE1-AD66-4AEC-AFE5-084DA4356A9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B0CBB-6298-429E-82E1-9EF8E0516EF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5BFE1-AD66-4AEC-AFE5-084DA4356A9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B0CBB-6298-429E-82E1-9EF8E0516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B5BFE1-AD66-4AEC-AFE5-084DA4356A9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B0CBB-6298-429E-82E1-9EF8E0516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2CF1-FA0E-6643-9F71-1E0627B23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0F41-22A4-6443-9019-BBA609EBF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86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2CF1-FA0E-6643-9F71-1E0627B23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0F41-22A4-6443-9019-BBA609EBF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58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2CF1-FA0E-6643-9F71-1E0627B23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0F41-22A4-6443-9019-BBA609EBF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32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2CF1-FA0E-6643-9F71-1E0627B23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0F41-22A4-6443-9019-BBA609EBF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0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9/8/2017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051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2CF1-FA0E-6643-9F71-1E0627B23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0F41-22A4-6443-9019-BBA609EBF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34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2CF1-FA0E-6643-9F71-1E0627B23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0F41-22A4-6443-9019-BBA609EBF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93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2CF1-FA0E-6643-9F71-1E0627B23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0F41-22A4-6443-9019-BBA609EBF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48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2CF1-FA0E-6643-9F71-1E0627B23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0F41-22A4-6443-9019-BBA609EBF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51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2CF1-FA0E-6643-9F71-1E0627B23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0F41-22A4-6443-9019-BBA609EBF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668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2CF1-FA0E-6643-9F71-1E0627B23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0F41-22A4-6443-9019-BBA609EBF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96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2CF1-FA0E-6643-9F71-1E0627B23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0F41-22A4-6443-9019-BBA609EBF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49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/>
              <a:pPr/>
              <a:t>September 8,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095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/>
              <a:pPr/>
              <a:t>September 8,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44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/>
              <a:pPr/>
              <a:t>September 8,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9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9/8/2017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52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/>
              <a:pPr/>
              <a:t>September 8,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747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/>
              <a:pPr/>
              <a:t>September 8, 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11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/>
              <a:pPr/>
              <a:t>September 8, 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5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/>
              <a:pPr/>
              <a:t>September 8, 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938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/>
              <a:pPr/>
              <a:t>September 8,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4212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/>
              <a:pPr/>
              <a:t>September 8,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318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/>
              <a:pPr/>
              <a:t>September 8,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861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/>
              <a:pPr/>
              <a:t>September 8,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215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D454B-8272-4837-8165-39561A63E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686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798B5-F3B7-450C-992C-4A9985318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5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9/8/2017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277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0259D-497E-4113-9689-2870073F3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310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A6A0-66CA-4BD9-BC94-0E6C1C9692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989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C83FE-DB8C-4F52-B068-5EBEBADA01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770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1922B-DB26-4DC9-BCFC-D40E68E1E3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135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8EB9-EC36-43D0-A9A6-6EB60976FE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634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E2E49-64BA-4E99-9777-EA13FD8E39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70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88D03-D7CE-4789-87A1-8938DDF854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858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8084F-CB14-4000-B904-18B15A156A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279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412DD-6C40-43C8-810A-D080C0D6C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4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9/8/2017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0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9/8/2017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16AB16-DF40-4C22-924D-46CF79EEB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12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CCD1B9"/>
                </a:solidFill>
              </a:rPr>
              <a:pPr/>
              <a:t>9/8/2017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81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9/8/2017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8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9/8/2017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7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4B5BFE1-AD66-4AEC-AFE5-084DA4356A9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61B0CBB-6298-429E-82E1-9EF8E0516E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A2F2CF1-FA0E-6643-9F71-1E0627B23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4000F41-22A4-6443-9019-BBA609EBF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9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/>
              <a:pPr/>
              <a:t>September 8, 2017</a:t>
            </a:fld>
            <a:endParaRPr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28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C8C001-70EA-402F-AEDA-B8BEAED2C10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1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.jpeg"/><Relationship Id="rId18" Type="http://schemas.openxmlformats.org/officeDocument/2006/relationships/image" Target="../media/image40.jpeg"/><Relationship Id="rId26" Type="http://schemas.openxmlformats.org/officeDocument/2006/relationships/image" Target="../media/image47.jpeg"/><Relationship Id="rId3" Type="http://schemas.openxmlformats.org/officeDocument/2006/relationships/image" Target="../media/image20.jpeg"/><Relationship Id="rId21" Type="http://schemas.openxmlformats.org/officeDocument/2006/relationships/image" Target="../media/image42.gif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image" Target="../media/image23.jpeg"/><Relationship Id="rId16" Type="http://schemas.openxmlformats.org/officeDocument/2006/relationships/image" Target="../media/image38.png"/><Relationship Id="rId20" Type="http://schemas.openxmlformats.org/officeDocument/2006/relationships/image" Target="../media/image19.png"/><Relationship Id="rId29" Type="http://schemas.openxmlformats.org/officeDocument/2006/relationships/image" Target="../media/image5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5.jpeg"/><Relationship Id="rId5" Type="http://schemas.openxmlformats.org/officeDocument/2006/relationships/image" Target="../media/image17.png"/><Relationship Id="rId15" Type="http://schemas.openxmlformats.org/officeDocument/2006/relationships/image" Target="../media/image37.png"/><Relationship Id="rId23" Type="http://schemas.openxmlformats.org/officeDocument/2006/relationships/image" Target="../media/image44.gif"/><Relationship Id="rId28" Type="http://schemas.openxmlformats.org/officeDocument/2006/relationships/image" Target="../media/image49.jpeg"/><Relationship Id="rId10" Type="http://schemas.openxmlformats.org/officeDocument/2006/relationships/image" Target="../media/image33.png"/><Relationship Id="rId19" Type="http://schemas.openxmlformats.org/officeDocument/2006/relationships/image" Target="../media/image41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Relationship Id="rId14" Type="http://schemas.openxmlformats.org/officeDocument/2006/relationships/image" Target="../media/image36.jpeg"/><Relationship Id="rId22" Type="http://schemas.openxmlformats.org/officeDocument/2006/relationships/image" Target="../media/image43.gif"/><Relationship Id="rId27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1.2.2</a:t>
            </a:r>
            <a:br>
              <a:rPr lang="en-US" dirty="0" smtClean="0"/>
            </a:br>
            <a:r>
              <a:rPr lang="en-US" dirty="0" smtClean="0"/>
              <a:t>I can make recommendations about medical services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6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32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0" y="251791"/>
            <a:ext cx="4267200" cy="2362200"/>
          </a:xfrm>
          <a:prstGeom prst="wedgeEllipseCallout">
            <a:avLst>
              <a:gd name="adj1" fmla="val 2708"/>
              <a:gd name="adj2" fmla="val 93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Franklin Gothic Medium Cond" pitchFamily="34" charset="0"/>
              </a:rPr>
              <a:t>1. Comment </a:t>
            </a:r>
            <a:r>
              <a:rPr lang="en-US" sz="4800" dirty="0" err="1">
                <a:solidFill>
                  <a:prstClr val="white"/>
                </a:solidFill>
                <a:latin typeface="Franklin Gothic Medium Cond" pitchFamily="34" charset="0"/>
              </a:rPr>
              <a:t>vous</a:t>
            </a:r>
            <a:r>
              <a:rPr lang="en-US" sz="4800" dirty="0">
                <a:solidFill>
                  <a:prstClr val="white"/>
                </a:solidFill>
                <a:latin typeface="Franklin Gothic Medium Con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Franklin Gothic Medium Cond" pitchFamily="34" charset="0"/>
              </a:rPr>
              <a:t>sentez-vous</a:t>
            </a:r>
            <a:r>
              <a:rPr lang="en-US" sz="4800" dirty="0">
                <a:solidFill>
                  <a:prstClr val="white"/>
                </a:solidFill>
                <a:latin typeface="Franklin Gothic Medium Cond" pitchFamily="34" charset="0"/>
              </a:rPr>
              <a:t>?</a:t>
            </a:r>
          </a:p>
        </p:txBody>
      </p:sp>
      <p:sp>
        <p:nvSpPr>
          <p:cNvPr id="5" name="Oval Callout 4"/>
          <p:cNvSpPr/>
          <p:nvPr/>
        </p:nvSpPr>
        <p:spPr>
          <a:xfrm flipH="1">
            <a:off x="2819400" y="2320636"/>
            <a:ext cx="3886200" cy="1958009"/>
          </a:xfrm>
          <a:prstGeom prst="wedgeEllipseCallout">
            <a:avLst>
              <a:gd name="adj1" fmla="val -25926"/>
              <a:gd name="adj2" fmla="val 6039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Franklin Gothic Medium Cond" pitchFamily="34" charset="0"/>
              </a:rPr>
              <a:t>2. Je me </a:t>
            </a:r>
            <a:r>
              <a:rPr lang="en-US" sz="4800" dirty="0" err="1">
                <a:solidFill>
                  <a:prstClr val="white"/>
                </a:solidFill>
                <a:latin typeface="Franklin Gothic Medium Cond" pitchFamily="34" charset="0"/>
              </a:rPr>
              <a:t>sens</a:t>
            </a:r>
            <a:r>
              <a:rPr lang="en-US" sz="4800" dirty="0">
                <a:solidFill>
                  <a:prstClr val="white"/>
                </a:solidFill>
                <a:latin typeface="Franklin Gothic Medium Cond" pitchFamily="34" charset="0"/>
              </a:rPr>
              <a:t> mal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790122" y="152400"/>
            <a:ext cx="4800600" cy="2133600"/>
          </a:xfrm>
          <a:prstGeom prst="wedgeEllipseCallout">
            <a:avLst>
              <a:gd name="adj1" fmla="val -75141"/>
              <a:gd name="adj2" fmla="val 117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Franklin Gothic Medium Cond" pitchFamily="34" charset="0"/>
              </a:rPr>
              <a:t>3. </a:t>
            </a:r>
            <a:r>
              <a:rPr lang="en-US" sz="4800" dirty="0" err="1">
                <a:solidFill>
                  <a:prstClr val="white"/>
                </a:solidFill>
                <a:latin typeface="Franklin Gothic Medium Cond" pitchFamily="34" charset="0"/>
              </a:rPr>
              <a:t>Qu’est-ce</a:t>
            </a:r>
            <a:r>
              <a:rPr lang="en-US" sz="4800" dirty="0">
                <a:solidFill>
                  <a:prstClr val="white"/>
                </a:solidFill>
                <a:latin typeface="Franklin Gothic Medium Cond" pitchFamily="34" charset="0"/>
              </a:rPr>
              <a:t> qui ne </a:t>
            </a:r>
            <a:r>
              <a:rPr lang="en-US" sz="4800" dirty="0" err="1">
                <a:solidFill>
                  <a:prstClr val="white"/>
                </a:solidFill>
                <a:latin typeface="Franklin Gothic Medium Cond" pitchFamily="34" charset="0"/>
              </a:rPr>
              <a:t>va</a:t>
            </a:r>
            <a:r>
              <a:rPr lang="en-US" sz="4800" dirty="0">
                <a:solidFill>
                  <a:prstClr val="white"/>
                </a:solidFill>
                <a:latin typeface="Franklin Gothic Medium Cond" pitchFamily="34" charset="0"/>
              </a:rPr>
              <a:t> pas?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638800" y="3028950"/>
            <a:ext cx="3708042" cy="1485900"/>
          </a:xfrm>
          <a:prstGeom prst="wedgeEllipseCallout">
            <a:avLst>
              <a:gd name="adj1" fmla="val -31262"/>
              <a:gd name="adj2" fmla="val 7608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Franklin Gothic Medium Cond" pitchFamily="34" charset="0"/>
              </a:rPr>
              <a:t>4. </a:t>
            </a:r>
            <a:r>
              <a:rPr lang="en-US" sz="4800" dirty="0" err="1">
                <a:solidFill>
                  <a:prstClr val="white"/>
                </a:solidFill>
                <a:latin typeface="Franklin Gothic Medium Cond" pitchFamily="34" charset="0"/>
              </a:rPr>
              <a:t>J’ai</a:t>
            </a:r>
            <a:r>
              <a:rPr lang="en-US" sz="4800" dirty="0">
                <a:solidFill>
                  <a:prstClr val="white"/>
                </a:solidFill>
                <a:latin typeface="Franklin Gothic Medium Cond" pitchFamily="34" charset="0"/>
              </a:rPr>
              <a:t> un </a:t>
            </a:r>
            <a:r>
              <a:rPr lang="en-US" sz="4800" dirty="0" err="1">
                <a:solidFill>
                  <a:prstClr val="white"/>
                </a:solidFill>
                <a:latin typeface="Franklin Gothic Medium Cond" pitchFamily="34" charset="0"/>
              </a:rPr>
              <a:t>rhume</a:t>
            </a:r>
            <a:endParaRPr lang="en-US" sz="4800" dirty="0">
              <a:solidFill>
                <a:prstClr val="white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3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orkerscompensationwatch.com/wp-content/uploads/2013/01/patient-do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09" y="-76200"/>
            <a:ext cx="6934200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562600" y="0"/>
            <a:ext cx="3276600" cy="1676400"/>
          </a:xfrm>
          <a:prstGeom prst="wedgeRoundRectCallout">
            <a:avLst>
              <a:gd name="adj1" fmla="val -53213"/>
              <a:gd name="adj2" fmla="val 724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white"/>
                </a:solidFill>
                <a:latin typeface="Bernard MT Condensed" pitchFamily="18" charset="0"/>
              </a:rPr>
              <a:t>Restez</a:t>
            </a:r>
            <a:r>
              <a:rPr lang="en-US" sz="4000" dirty="0">
                <a:solidFill>
                  <a:prstClr val="white"/>
                </a:solidFill>
                <a:latin typeface="Bernard MT Condensed" pitchFamily="18" charset="0"/>
              </a:rPr>
              <a:t> au lit!</a:t>
            </a:r>
          </a:p>
          <a:p>
            <a:pPr algn="ctr"/>
            <a:r>
              <a:rPr lang="en-US" sz="4000" dirty="0" err="1">
                <a:solidFill>
                  <a:prstClr val="white"/>
                </a:solidFill>
                <a:latin typeface="Bernard MT Condensed" pitchFamily="18" charset="0"/>
              </a:rPr>
              <a:t>Reposez-vous</a:t>
            </a:r>
            <a:r>
              <a:rPr lang="en-US" sz="4000" dirty="0">
                <a:solidFill>
                  <a:prstClr val="white"/>
                </a:solidFill>
                <a:latin typeface="Bernard MT Condensed" pitchFamily="18" charset="0"/>
              </a:rPr>
              <a:t>!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152400"/>
            <a:ext cx="2133600" cy="1676400"/>
          </a:xfrm>
          <a:prstGeom prst="wedgeRoundRectCallout">
            <a:avLst>
              <a:gd name="adj1" fmla="val 88464"/>
              <a:gd name="adj2" fmla="val 244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  <a:latin typeface="Bernard MT Condensed" pitchFamily="18" charset="0"/>
              </a:rPr>
              <a:t>Vous</a:t>
            </a:r>
            <a:r>
              <a:rPr lang="en-US" sz="3600" dirty="0">
                <a:solidFill>
                  <a:prstClr val="white"/>
                </a:solidFill>
                <a:latin typeface="Bernard MT Condensed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ernard MT Condensed" pitchFamily="18" charset="0"/>
              </a:rPr>
              <a:t>êtes</a:t>
            </a:r>
            <a:r>
              <a:rPr lang="en-US" sz="3600" dirty="0">
                <a:solidFill>
                  <a:prstClr val="white"/>
                </a:solidFill>
                <a:latin typeface="Bernard MT Condensed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ernard MT Condensed" pitchFamily="18" charset="0"/>
              </a:rPr>
              <a:t>malade</a:t>
            </a:r>
            <a:r>
              <a:rPr lang="en-US" sz="3600" dirty="0">
                <a:solidFill>
                  <a:prstClr val="white"/>
                </a:solidFill>
                <a:latin typeface="Bernard MT Condense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924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" b="33916"/>
          <a:stretch/>
        </p:blipFill>
        <p:spPr bwMode="auto">
          <a:xfrm>
            <a:off x="6084856" y="13004"/>
            <a:ext cx="3059144" cy="2044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099" y="-10339"/>
            <a:ext cx="3652226" cy="371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2181" y="92852"/>
            <a:ext cx="2352675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600" dirty="0" smtClean="0">
              <a:solidFill>
                <a:prstClr val="black"/>
              </a:solidFill>
            </a:endParaRPr>
          </a:p>
          <a:p>
            <a:endParaRPr lang="en-US" sz="9600" dirty="0">
              <a:solidFill>
                <a:prstClr val="black"/>
              </a:solidFill>
            </a:endParaRPr>
          </a:p>
          <a:p>
            <a:endParaRPr lang="en-US" sz="9600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404616"/>
            <a:ext cx="4419601" cy="326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7" t="3573" r="657"/>
          <a:stretch/>
        </p:blipFill>
        <p:spPr bwMode="auto">
          <a:xfrm>
            <a:off x="4572001" y="1905000"/>
            <a:ext cx="45719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321711"/>
            <a:ext cx="319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Bernard MT Condensed" pitchFamily="18" charset="0"/>
              </a:rPr>
              <a:t>Des </a:t>
            </a:r>
            <a:r>
              <a:rPr lang="en-US" sz="3600" dirty="0" err="1" smtClean="0">
                <a:solidFill>
                  <a:prstClr val="black"/>
                </a:solidFill>
                <a:latin typeface="Bernard MT Condensed" pitchFamily="18" charset="0"/>
              </a:rPr>
              <a:t>médicaments</a:t>
            </a:r>
            <a:endParaRPr lang="en-US" sz="3600" dirty="0">
              <a:solidFill>
                <a:prstClr val="black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91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Bernard MT Condensed" pitchFamily="18" charset="0"/>
              </a:rPr>
              <a:t>Un </a:t>
            </a:r>
            <a:r>
              <a:rPr lang="en-US" sz="3600" dirty="0" err="1" smtClean="0">
                <a:solidFill>
                  <a:prstClr val="black"/>
                </a:solidFill>
                <a:latin typeface="Bernard MT Condensed" pitchFamily="18" charset="0"/>
              </a:rPr>
              <a:t>comprimé</a:t>
            </a:r>
            <a:endParaRPr lang="en-US" sz="3600" dirty="0">
              <a:solidFill>
                <a:prstClr val="black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6045" y="599422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Bernard MT Condensed" pitchFamily="18" charset="0"/>
              </a:rPr>
              <a:t>Une</a:t>
            </a:r>
            <a:r>
              <a:rPr lang="en-US" sz="3600" dirty="0" smtClean="0">
                <a:solidFill>
                  <a:prstClr val="black"/>
                </a:solidFill>
                <a:latin typeface="Bernard MT Condensed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Bernard MT Condensed" pitchFamily="18" charset="0"/>
              </a:rPr>
              <a:t>ordonnance</a:t>
            </a:r>
            <a:endParaRPr lang="en-US" sz="3600" dirty="0">
              <a:solidFill>
                <a:prstClr val="black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7157" y="244703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Bernard MT Condensed" pitchFamily="18" charset="0"/>
              </a:rPr>
              <a:t>Un </a:t>
            </a:r>
            <a:r>
              <a:rPr lang="en-US" sz="3600" dirty="0" err="1" smtClean="0">
                <a:solidFill>
                  <a:prstClr val="black"/>
                </a:solidFill>
                <a:latin typeface="Bernard MT Condensed" pitchFamily="18" charset="0"/>
              </a:rPr>
              <a:t>pansement</a:t>
            </a:r>
            <a:endParaRPr lang="en-US" sz="3600" dirty="0">
              <a:solidFill>
                <a:prstClr val="black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627" y="2895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Bernard MT Condensed" pitchFamily="18" charset="0"/>
              </a:rPr>
              <a:t>l’aspirine</a:t>
            </a:r>
            <a:endParaRPr lang="en-US" sz="3600" dirty="0">
              <a:solidFill>
                <a:prstClr val="black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7727" y="591636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Bernard MT Condensed" pitchFamily="18" charset="0"/>
              </a:rPr>
              <a:t>Les </a:t>
            </a:r>
            <a:r>
              <a:rPr lang="en-US" sz="3600" dirty="0" err="1" smtClean="0">
                <a:solidFill>
                  <a:prstClr val="black"/>
                </a:solidFill>
                <a:latin typeface="Bernard MT Condensed" pitchFamily="18" charset="0"/>
              </a:rPr>
              <a:t>béquilles</a:t>
            </a:r>
            <a:endParaRPr lang="en-US" sz="3600" dirty="0">
              <a:solidFill>
                <a:prstClr val="black"/>
              </a:solidFill>
              <a:latin typeface="Bernard MT Condensed" pitchFamily="18" charset="0"/>
            </a:endParaRPr>
          </a:p>
        </p:txBody>
      </p:sp>
      <p:pic>
        <p:nvPicPr>
          <p:cNvPr id="1026" name="Picture 2" descr="http://blogs.independent.co.uk/wp-content/uploads/2011/09/cru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27" y="2127743"/>
            <a:ext cx="2025650" cy="376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erredalice.com/shop/img/p/953-12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t="58880" r="5524"/>
          <a:stretch/>
        </p:blipFill>
        <p:spPr bwMode="auto">
          <a:xfrm>
            <a:off x="3927764" y="336697"/>
            <a:ext cx="4959927" cy="145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29200" y="1465462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Bernard MT Condensed" pitchFamily="18" charset="0"/>
              </a:rPr>
              <a:t>la </a:t>
            </a:r>
            <a:r>
              <a:rPr lang="en-US" sz="3600" dirty="0" err="1" smtClean="0">
                <a:solidFill>
                  <a:prstClr val="black"/>
                </a:solidFill>
                <a:latin typeface="Bernard MT Condensed" pitchFamily="18" charset="0"/>
              </a:rPr>
              <a:t>pommade</a:t>
            </a:r>
            <a:endParaRPr lang="en-US" sz="3600" dirty="0">
              <a:solidFill>
                <a:prstClr val="black"/>
              </a:solidFill>
              <a:latin typeface="Bernard MT Condensed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2" y="168438"/>
            <a:ext cx="2815660" cy="2815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 descr="http://static1.7sur7.be/static/photo/2012/2/11/9/20121229180215/media_xll_543149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0"/>
          <a:stretch/>
        </p:blipFill>
        <p:spPr bwMode="auto">
          <a:xfrm>
            <a:off x="273627" y="4244420"/>
            <a:ext cx="3328555" cy="231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3627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Bernard MT Condensed" pitchFamily="18" charset="0"/>
              </a:rPr>
              <a:t>le </a:t>
            </a:r>
            <a:r>
              <a:rPr lang="en-US" sz="3600" dirty="0" err="1" smtClean="0">
                <a:solidFill>
                  <a:prstClr val="black"/>
                </a:solidFill>
                <a:latin typeface="Bernard MT Condensed" pitchFamily="18" charset="0"/>
              </a:rPr>
              <a:t>sirop</a:t>
            </a:r>
            <a:endParaRPr lang="en-US" sz="3600" dirty="0">
              <a:solidFill>
                <a:prstClr val="black"/>
              </a:solidFill>
              <a:latin typeface="Bernard MT Condensed" pitchFamily="18" charset="0"/>
            </a:endParaRPr>
          </a:p>
        </p:txBody>
      </p:sp>
      <p:pic>
        <p:nvPicPr>
          <p:cNvPr id="1033" name="Picture 9" descr="http://03.img.v4.skyrock.net/0691/83730691/pics/3126330505_1_4_k75fOiaj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18731"/>
            <a:ext cx="2286000" cy="2257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3800" y="2872400"/>
            <a:ext cx="228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Bernard MT Condensed" pitchFamily="18" charset="0"/>
              </a:rPr>
              <a:t>d</a:t>
            </a:r>
            <a:r>
              <a:rPr lang="en-US" sz="3600" dirty="0" smtClean="0">
                <a:solidFill>
                  <a:prstClr val="black"/>
                </a:solidFill>
                <a:latin typeface="Bernard MT Condensed" pitchFamily="18" charset="0"/>
              </a:rPr>
              <a:t>es </a:t>
            </a:r>
            <a:r>
              <a:rPr lang="en-US" sz="3600" dirty="0" err="1" smtClean="0">
                <a:solidFill>
                  <a:prstClr val="black"/>
                </a:solidFill>
                <a:latin typeface="Bernard MT Condensed" pitchFamily="18" charset="0"/>
              </a:rPr>
              <a:t>glaçons</a:t>
            </a:r>
            <a:endParaRPr lang="en-US" sz="3600" dirty="0">
              <a:solidFill>
                <a:prstClr val="black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2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aacs.org/laacswpste1/wp-content/uploads/2014/06/surger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399"/>
            <a:ext cx="8877300" cy="499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 smtClean="0"/>
              <a:t>J’ai</a:t>
            </a:r>
            <a:r>
              <a:rPr lang="en-US" sz="3600" dirty="0" smtClean="0"/>
              <a:t> </a:t>
            </a:r>
            <a:r>
              <a:rPr lang="en-US" sz="3600" dirty="0" err="1" smtClean="0"/>
              <a:t>besoin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err="1" smtClean="0"/>
              <a:t>d’une</a:t>
            </a:r>
            <a:r>
              <a:rPr lang="en-US" sz="3600" dirty="0" smtClean="0"/>
              <a:t> operation</a:t>
            </a:r>
            <a:endParaRPr lang="en-US" sz="3600" dirty="0"/>
          </a:p>
        </p:txBody>
      </p:sp>
      <p:pic>
        <p:nvPicPr>
          <p:cNvPr id="10244" name="Picture 4" descr="http://www.retroplanet.com/mm5/graphics/czms/29739_c_z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21818" r="7394" b="20000"/>
          <a:stretch/>
        </p:blipFill>
        <p:spPr bwMode="auto">
          <a:xfrm>
            <a:off x="5159086" y="20782"/>
            <a:ext cx="3905250" cy="26702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87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9358" y="1245365"/>
            <a:ext cx="189420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2231" y="1031278"/>
            <a:ext cx="85211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dirty="0" smtClean="0">
              <a:solidFill>
                <a:prstClr val="black"/>
              </a:solidFill>
            </a:endParaRPr>
          </a:p>
          <a:p>
            <a:pPr defTabSz="457200"/>
            <a:r>
              <a:rPr lang="en-US" dirty="0" err="1" smtClean="0">
                <a:solidFill>
                  <a:prstClr val="black"/>
                </a:solidFill>
              </a:rPr>
              <a:t>Voici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Jean-Claude.  Le week-end dernier, </a:t>
            </a:r>
            <a:r>
              <a:rPr lang="en-US" dirty="0" err="1">
                <a:solidFill>
                  <a:prstClr val="black"/>
                </a:solidFill>
              </a:rPr>
              <a:t>il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est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allé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à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une</a:t>
            </a:r>
            <a:r>
              <a:rPr lang="en-US" dirty="0">
                <a:solidFill>
                  <a:prstClr val="black"/>
                </a:solidFill>
              </a:rPr>
              <a:t> __________.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Il a </a:t>
            </a:r>
            <a:r>
              <a:rPr lang="en-US" dirty="0" err="1">
                <a:solidFill>
                  <a:prstClr val="black"/>
                </a:solidFill>
              </a:rPr>
              <a:t>parlé</a:t>
            </a:r>
            <a:r>
              <a:rPr lang="en-US" dirty="0">
                <a:solidFill>
                  <a:prstClr val="black"/>
                </a:solidFill>
              </a:rPr>
              <a:t> avec </a:t>
            </a:r>
            <a:r>
              <a:rPr lang="en-US" dirty="0" err="1">
                <a:solidFill>
                  <a:prstClr val="black"/>
                </a:solidFill>
              </a:rPr>
              <a:t>une</a:t>
            </a:r>
            <a:r>
              <a:rPr lang="en-US" dirty="0">
                <a:solidFill>
                  <a:prstClr val="black"/>
                </a:solidFill>
              </a:rPr>
              <a:t> ________________, </a:t>
            </a:r>
            <a:r>
              <a:rPr lang="en-US" dirty="0" err="1">
                <a:solidFill>
                  <a:prstClr val="black"/>
                </a:solidFill>
              </a:rPr>
              <a:t>parce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qu’il</a:t>
            </a:r>
            <a:r>
              <a:rPr lang="en-US" dirty="0">
                <a:solidFill>
                  <a:prstClr val="black"/>
                </a:solidFill>
              </a:rPr>
              <a:t> a mal à la </a:t>
            </a:r>
            <a:r>
              <a:rPr lang="en-US" dirty="0" err="1" smtClean="0">
                <a:solidFill>
                  <a:prstClr val="black"/>
                </a:solidFill>
              </a:rPr>
              <a:t>jambe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Elle a </a:t>
            </a:r>
            <a:r>
              <a:rPr lang="en-US" dirty="0">
                <a:solidFill>
                  <a:prstClr val="black"/>
                </a:solidFill>
              </a:rPr>
              <a:t>vu Jean-Claude et 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téléphoné</a:t>
            </a:r>
            <a:r>
              <a:rPr lang="en-US" dirty="0" smtClean="0">
                <a:solidFill>
                  <a:prstClr val="black"/>
                </a:solidFill>
              </a:rPr>
              <a:t> à un ______________.</a:t>
            </a:r>
            <a:endParaRPr lang="en-US" dirty="0">
              <a:solidFill>
                <a:prstClr val="black"/>
              </a:solidFill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Le _________________ a </a:t>
            </a:r>
            <a:r>
              <a:rPr lang="en-US" dirty="0" err="1">
                <a:solidFill>
                  <a:prstClr val="black"/>
                </a:solidFill>
              </a:rPr>
              <a:t>donné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à Jean </a:t>
            </a:r>
            <a:r>
              <a:rPr lang="en-US" dirty="0">
                <a:solidFill>
                  <a:prstClr val="black"/>
                </a:solidFill>
              </a:rPr>
              <a:t>Claude un ________________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et </a:t>
            </a:r>
            <a:r>
              <a:rPr lang="en-US" dirty="0" err="1">
                <a:solidFill>
                  <a:prstClr val="black"/>
                </a:solidFill>
              </a:rPr>
              <a:t>une</a:t>
            </a:r>
            <a:r>
              <a:rPr lang="en-US" dirty="0">
                <a:solidFill>
                  <a:prstClr val="black"/>
                </a:solidFill>
              </a:rPr>
              <a:t> _________________.  </a:t>
            </a:r>
            <a:r>
              <a:rPr lang="en-US" dirty="0" smtClean="0">
                <a:solidFill>
                  <a:prstClr val="black"/>
                </a:solidFill>
              </a:rPr>
              <a:t>Jean-Claude </a:t>
            </a:r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dirty="0" err="1">
                <a:solidFill>
                  <a:prstClr val="black"/>
                </a:solidFill>
              </a:rPr>
              <a:t>aussi</a:t>
            </a:r>
            <a:r>
              <a:rPr lang="en-US" dirty="0">
                <a:solidFill>
                  <a:prstClr val="black"/>
                </a:solidFill>
              </a:rPr>
              <a:t> des ___________________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 </a:t>
            </a:r>
            <a:endParaRPr lang="en-US" dirty="0" smtClean="0">
              <a:solidFill>
                <a:prstClr val="black"/>
              </a:solidFill>
            </a:endParaRPr>
          </a:p>
          <a:p>
            <a:pPr defTabSz="457200"/>
            <a:r>
              <a:rPr lang="en-US" dirty="0" err="1" smtClean="0">
                <a:solidFill>
                  <a:prstClr val="black"/>
                </a:solidFill>
              </a:rPr>
              <a:t>Heureusement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il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n’a</a:t>
            </a:r>
            <a:r>
              <a:rPr lang="en-US" dirty="0">
                <a:solidFill>
                  <a:prstClr val="black"/>
                </a:solidFill>
              </a:rPr>
              <a:t> pas </a:t>
            </a:r>
            <a:r>
              <a:rPr lang="en-US" dirty="0" err="1">
                <a:solidFill>
                  <a:prstClr val="black"/>
                </a:solidFill>
              </a:rPr>
              <a:t>eu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besoin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d’ </a:t>
            </a:r>
            <a:r>
              <a:rPr lang="en-US" dirty="0">
                <a:solidFill>
                  <a:prstClr val="black"/>
                </a:solidFill>
              </a:rPr>
              <a:t>_______________				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pPr defTabSz="457200"/>
            <a:r>
              <a:rPr lang="en-US" dirty="0" err="1">
                <a:solidFill>
                  <a:prstClr val="black"/>
                </a:solidFill>
              </a:rPr>
              <a:t>Maintenant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il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faut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______  </a:t>
            </a:r>
            <a:r>
              <a:rPr lang="en-US" dirty="0">
                <a:solidFill>
                  <a:prstClr val="black"/>
                </a:solidFill>
              </a:rPr>
              <a:t>______________ et</a:t>
            </a:r>
            <a:r>
              <a:rPr lang="en-US" dirty="0" smtClean="0">
                <a:solidFill>
                  <a:prstClr val="black"/>
                </a:solidFill>
              </a:rPr>
              <a:t> ______________ </a:t>
            </a:r>
            <a:r>
              <a:rPr lang="en-US" dirty="0">
                <a:solidFill>
                  <a:prstClr val="black"/>
                </a:solidFill>
              </a:rPr>
              <a:t>au lit.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231" y="162833"/>
            <a:ext cx="872133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un </a:t>
            </a:r>
            <a:r>
              <a:rPr lang="en-US" sz="1400" dirty="0" err="1">
                <a:solidFill>
                  <a:prstClr val="black"/>
                </a:solidFill>
              </a:rPr>
              <a:t>docteur</a:t>
            </a:r>
            <a:r>
              <a:rPr lang="en-US" sz="1400" dirty="0">
                <a:solidFill>
                  <a:prstClr val="black"/>
                </a:solidFill>
              </a:rPr>
              <a:t>      un </a:t>
            </a:r>
            <a:r>
              <a:rPr lang="en-US" sz="1400" dirty="0" err="1" smtClean="0">
                <a:solidFill>
                  <a:prstClr val="black"/>
                </a:solidFill>
              </a:rPr>
              <a:t>infirmier</a:t>
            </a:r>
            <a:r>
              <a:rPr lang="en-US" sz="1400" dirty="0" smtClean="0">
                <a:solidFill>
                  <a:prstClr val="black"/>
                </a:solidFill>
              </a:rPr>
              <a:t>      </a:t>
            </a:r>
            <a:r>
              <a:rPr lang="en-US" sz="1400" dirty="0" err="1">
                <a:solidFill>
                  <a:prstClr val="black"/>
                </a:solidFill>
              </a:rPr>
              <a:t>une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infirmière</a:t>
            </a:r>
            <a:r>
              <a:rPr lang="en-US" sz="1400" dirty="0">
                <a:solidFill>
                  <a:prstClr val="black"/>
                </a:solidFill>
              </a:rPr>
              <a:t>        </a:t>
            </a:r>
            <a:r>
              <a:rPr lang="en-US" sz="1400" dirty="0" err="1">
                <a:solidFill>
                  <a:prstClr val="black"/>
                </a:solidFill>
              </a:rPr>
              <a:t>une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dentiste</a:t>
            </a:r>
            <a:r>
              <a:rPr lang="en-US" sz="1400" dirty="0" smtClean="0">
                <a:solidFill>
                  <a:prstClr val="black"/>
                </a:solidFill>
              </a:rPr>
              <a:t>      un </a:t>
            </a:r>
            <a:r>
              <a:rPr lang="en-US" sz="1400" dirty="0" err="1">
                <a:solidFill>
                  <a:prstClr val="black"/>
                </a:solidFill>
              </a:rPr>
              <a:t>hôpital</a:t>
            </a:r>
            <a:r>
              <a:rPr lang="en-US" sz="1400" dirty="0">
                <a:solidFill>
                  <a:prstClr val="black"/>
                </a:solidFill>
              </a:rPr>
              <a:t>        </a:t>
            </a:r>
            <a:r>
              <a:rPr lang="en-US" sz="1400" dirty="0" err="1">
                <a:solidFill>
                  <a:prstClr val="black"/>
                </a:solidFill>
              </a:rPr>
              <a:t>une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clinique</a:t>
            </a:r>
            <a:r>
              <a:rPr lang="en-US" sz="1400" dirty="0" smtClean="0">
                <a:solidFill>
                  <a:prstClr val="black"/>
                </a:solidFill>
              </a:rPr>
              <a:t>     </a:t>
            </a:r>
            <a:r>
              <a:rPr lang="en-US" sz="1400" dirty="0">
                <a:solidFill>
                  <a:prstClr val="black"/>
                </a:solidFill>
              </a:rPr>
              <a:t>le bureau du </a:t>
            </a:r>
            <a:r>
              <a:rPr lang="en-US" sz="1400" dirty="0" err="1">
                <a:solidFill>
                  <a:prstClr val="black"/>
                </a:solidFill>
              </a:rPr>
              <a:t>docteur</a:t>
            </a:r>
            <a:r>
              <a:rPr lang="en-US" sz="1400" dirty="0">
                <a:solidFill>
                  <a:prstClr val="black"/>
                </a:solidFill>
              </a:rPr>
              <a:t>    </a:t>
            </a:r>
            <a:r>
              <a:rPr lang="en-US" sz="1400" dirty="0" err="1">
                <a:solidFill>
                  <a:prstClr val="black"/>
                </a:solidFill>
              </a:rPr>
              <a:t>une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pharmacie</a:t>
            </a:r>
            <a:r>
              <a:rPr lang="en-US" sz="1400" dirty="0" smtClean="0">
                <a:solidFill>
                  <a:prstClr val="black"/>
                </a:solidFill>
              </a:rPr>
              <a:t>    </a:t>
            </a:r>
            <a:r>
              <a:rPr lang="en-US" sz="1400" dirty="0" err="1" smtClean="0">
                <a:solidFill>
                  <a:prstClr val="black"/>
                </a:solidFill>
              </a:rPr>
              <a:t>une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pommade</a:t>
            </a:r>
            <a:r>
              <a:rPr lang="en-US" sz="1400" dirty="0">
                <a:solidFill>
                  <a:prstClr val="black"/>
                </a:solidFill>
              </a:rPr>
              <a:t>    </a:t>
            </a:r>
            <a:r>
              <a:rPr lang="en-US" sz="1400" dirty="0" err="1">
                <a:solidFill>
                  <a:prstClr val="black"/>
                </a:solidFill>
              </a:rPr>
              <a:t>une</a:t>
            </a:r>
            <a:r>
              <a:rPr lang="en-US" sz="1400" dirty="0">
                <a:solidFill>
                  <a:prstClr val="black"/>
                </a:solidFill>
              </a:rPr>
              <a:t> ordonnance     un </a:t>
            </a:r>
            <a:r>
              <a:rPr lang="en-US" sz="1400" dirty="0" err="1">
                <a:solidFill>
                  <a:prstClr val="black"/>
                </a:solidFill>
              </a:rPr>
              <a:t>comprimé</a:t>
            </a:r>
            <a:r>
              <a:rPr lang="en-US" sz="1400" dirty="0">
                <a:solidFill>
                  <a:prstClr val="black"/>
                </a:solidFill>
              </a:rPr>
              <a:t>      des </a:t>
            </a:r>
            <a:r>
              <a:rPr lang="en-US" sz="1400" dirty="0" err="1" smtClean="0">
                <a:solidFill>
                  <a:prstClr val="black"/>
                </a:solidFill>
              </a:rPr>
              <a:t>béquilles</a:t>
            </a:r>
            <a:r>
              <a:rPr lang="en-US" sz="1400" dirty="0" smtClean="0">
                <a:solidFill>
                  <a:prstClr val="black"/>
                </a:solidFill>
              </a:rPr>
              <a:t>   </a:t>
            </a:r>
            <a:r>
              <a:rPr lang="en-US" sz="1400" dirty="0" err="1" smtClean="0">
                <a:solidFill>
                  <a:prstClr val="black"/>
                </a:solidFill>
              </a:rPr>
              <a:t>rester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au </a:t>
            </a:r>
            <a:r>
              <a:rPr lang="en-US" sz="1400" dirty="0" smtClean="0">
                <a:solidFill>
                  <a:prstClr val="black"/>
                </a:solidFill>
              </a:rPr>
              <a:t>lit    faire </a:t>
            </a:r>
            <a:r>
              <a:rPr lang="en-US" sz="1400" dirty="0">
                <a:solidFill>
                  <a:prstClr val="black"/>
                </a:solidFill>
              </a:rPr>
              <a:t>attention	   </a:t>
            </a:r>
            <a:r>
              <a:rPr lang="en-US" sz="1400" dirty="0" err="1">
                <a:solidFill>
                  <a:prstClr val="black"/>
                </a:solidFill>
              </a:rPr>
              <a:t>s’occuper</a:t>
            </a:r>
            <a:r>
              <a:rPr lang="en-US" sz="1400" dirty="0">
                <a:solidFill>
                  <a:prstClr val="black"/>
                </a:solidFill>
              </a:rPr>
              <a:t> de son chat </a:t>
            </a:r>
            <a:r>
              <a:rPr lang="en-US" sz="1400" dirty="0" smtClean="0">
                <a:solidFill>
                  <a:prstClr val="black"/>
                </a:solidFill>
              </a:rPr>
              <a:t>        </a:t>
            </a:r>
            <a:r>
              <a:rPr lang="en-US" sz="1400" dirty="0" err="1" smtClean="0">
                <a:solidFill>
                  <a:prstClr val="black"/>
                </a:solidFill>
              </a:rPr>
              <a:t>prendre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un </a:t>
            </a:r>
            <a:r>
              <a:rPr lang="en-US" sz="1400" dirty="0" err="1" smtClean="0">
                <a:solidFill>
                  <a:prstClr val="black"/>
                </a:solidFill>
              </a:rPr>
              <a:t>rendez-vous</a:t>
            </a:r>
            <a:r>
              <a:rPr lang="en-US" sz="1400" dirty="0" smtClean="0">
                <a:solidFill>
                  <a:prstClr val="black"/>
                </a:solidFill>
              </a:rPr>
              <a:t> 	</a:t>
            </a:r>
            <a:r>
              <a:rPr lang="en-US" sz="1400" dirty="0" err="1" smtClean="0">
                <a:solidFill>
                  <a:prstClr val="black"/>
                </a:solidFill>
              </a:rPr>
              <a:t>une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opération</a:t>
            </a:r>
            <a:endParaRPr lang="en-US" sz="1400" dirty="0">
              <a:solidFill>
                <a:prstClr val="black"/>
              </a:solidFill>
            </a:endParaRPr>
          </a:p>
          <a:p>
            <a:pPr algn="ctr" defTabSz="457200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4611" y="124536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err="1" smtClean="0">
                <a:solidFill>
                  <a:srgbClr val="FF0000"/>
                </a:solidFill>
              </a:rPr>
              <a:t>clinique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5059" y="176709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err="1" smtClean="0">
                <a:solidFill>
                  <a:srgbClr val="FF0000"/>
                </a:solidFill>
              </a:rPr>
              <a:t>infirmière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2827" y="2333702"/>
            <a:ext cx="9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err="1" smtClean="0">
                <a:solidFill>
                  <a:srgbClr val="FF0000"/>
                </a:solidFill>
              </a:rPr>
              <a:t>docteur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3385" y="2898192"/>
            <a:ext cx="9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err="1" smtClean="0">
                <a:solidFill>
                  <a:srgbClr val="FF0000"/>
                </a:solidFill>
              </a:rPr>
              <a:t>docteur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8554" y="289819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err="1" smtClean="0">
                <a:solidFill>
                  <a:srgbClr val="FF0000"/>
                </a:solidFill>
              </a:rPr>
              <a:t>comprimé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1303" y="3430114"/>
            <a:ext cx="132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FF0000"/>
                </a:solidFill>
              </a:rPr>
              <a:t>ordonnance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7011" y="3430114"/>
            <a:ext cx="105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err="1" smtClean="0">
                <a:solidFill>
                  <a:srgbClr val="FF0000"/>
                </a:solidFill>
              </a:rPr>
              <a:t>béquilles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3812" y="4000189"/>
            <a:ext cx="153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err="1">
                <a:solidFill>
                  <a:srgbClr val="FF0000"/>
                </a:solidFill>
              </a:rPr>
              <a:t>u</a:t>
            </a:r>
            <a:r>
              <a:rPr lang="en-US" b="1" dirty="0" err="1" smtClean="0">
                <a:solidFill>
                  <a:srgbClr val="FF0000"/>
                </a:solidFill>
              </a:rPr>
              <a:t>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opération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1549" y="452652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FF0000"/>
                </a:solidFill>
              </a:rPr>
              <a:t>faire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4943" y="4526526"/>
            <a:ext cx="107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FF0000"/>
                </a:solidFill>
              </a:rPr>
              <a:t>attention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71965" y="4535643"/>
            <a:ext cx="74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err="1" smtClean="0">
                <a:solidFill>
                  <a:srgbClr val="FF0000"/>
                </a:solidFill>
              </a:rPr>
              <a:t>rester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7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4816" y="-10352763"/>
            <a:ext cx="11336055" cy="1873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3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767977" cy="11920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25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13855"/>
            <a:ext cx="6675109" cy="1054394"/>
          </a:xfrm>
        </p:spPr>
        <p:txBody>
          <a:bodyPr/>
          <a:lstStyle/>
          <a:p>
            <a:r>
              <a:rPr lang="en-US" sz="6000" dirty="0" smtClean="0"/>
              <a:t>Fly swatter</a:t>
            </a:r>
            <a:endParaRPr lang="en-US" sz="6000" dirty="0"/>
          </a:p>
        </p:txBody>
      </p:sp>
      <p:pic>
        <p:nvPicPr>
          <p:cNvPr id="5" name="Picture 7" descr="http://static1.7sur7.be/static/photo/2012/2/11/9/20121229180215/media_xll_54314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r="18921"/>
          <a:stretch/>
        </p:blipFill>
        <p:spPr bwMode="auto">
          <a:xfrm>
            <a:off x="378161" y="1077605"/>
            <a:ext cx="1363951" cy="13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logs.independent.co.uk/wp-content/uploads/2011/09/crutch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3994"/>
            <a:ext cx="1233721" cy="229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" b="33916"/>
          <a:stretch/>
        </p:blipFill>
        <p:spPr bwMode="auto">
          <a:xfrm>
            <a:off x="2014437" y="1077606"/>
            <a:ext cx="1234585" cy="82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768" y="5247051"/>
            <a:ext cx="1272283" cy="129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5"/>
          <a:stretch/>
        </p:blipFill>
        <p:spPr bwMode="auto">
          <a:xfrm>
            <a:off x="5105400" y="1077606"/>
            <a:ext cx="1430728" cy="169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53" y="4095007"/>
            <a:ext cx="1119421" cy="168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519542"/>
            <a:ext cx="1226031" cy="163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2" y="2484705"/>
            <a:ext cx="1231314" cy="92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49481"/>
            <a:ext cx="1318435" cy="131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33" y="1077605"/>
            <a:ext cx="900448" cy="149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 descr="ey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8205" y="2693638"/>
            <a:ext cx="1551716" cy="62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4" descr="http://ewpopwatch.files.wordpress.com/2009/06/nurse_jackie_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88" y="2123185"/>
            <a:ext cx="137159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terredalice.com/shop/img/p/953-1205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t="58880" r="5524"/>
          <a:stretch/>
        </p:blipFill>
        <p:spPr bwMode="auto">
          <a:xfrm>
            <a:off x="5349522" y="2944905"/>
            <a:ext cx="1953491" cy="5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101" y="2380185"/>
            <a:ext cx="1018357" cy="11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58" y="5893941"/>
            <a:ext cx="811254" cy="811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96"/>
          <a:stretch/>
        </p:blipFill>
        <p:spPr bwMode="auto">
          <a:xfrm>
            <a:off x="7610927" y="3635316"/>
            <a:ext cx="1228273" cy="143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teeth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3" b="4913"/>
          <a:stretch/>
        </p:blipFill>
        <p:spPr>
          <a:xfrm>
            <a:off x="6158013" y="3547324"/>
            <a:ext cx="1364339" cy="85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5" descr="muscl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7592" y="3633782"/>
            <a:ext cx="1194243" cy="119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7" t="3573" r="657"/>
          <a:stretch/>
        </p:blipFill>
        <p:spPr bwMode="auto">
          <a:xfrm>
            <a:off x="7738096" y="5257395"/>
            <a:ext cx="133643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englishexercises.org/makeagame/my_documents/my_pictures/2009/jul/C4A_Body-Shoulders.gi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17" y="5626797"/>
            <a:ext cx="1356385" cy="107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sljunction.com/esl-efl-flashcards/body-flashcards/free-toe-flashcard.g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2528" y="4349028"/>
            <a:ext cx="882782" cy="117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nglishexercises.org/makeagame/my_documents/my_pictures/2009/jul/343_Body-Wrist.gi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17" y="2376920"/>
            <a:ext cx="1094378" cy="114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static.learning-english-online.net/img/health-care/backache__big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55" y="4936678"/>
            <a:ext cx="1384658" cy="173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12" y="3410621"/>
            <a:ext cx="1505491" cy="1288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 descr="http://t0.gstatic.com/images?q=tbn:ANd9GcQu2QwbzA3p3q3y0TtaiblYBIC2RDglcUCfqqv1V3jUCJ6R6Icy4w:hidesertnaturemuseum.org/wp-content/uploads/2013/03/nose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50" y="4159535"/>
            <a:ext cx="1208492" cy="121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3.bp.blogspot.com/__QLQ_8gu-5g/TJaoBmxIk8I/AAAAAAAALFs/xi7AdVbnmT4/s1600/getty_rm_photo_of_man_with_sore_throat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81" y="5448849"/>
            <a:ext cx="1901166" cy="12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blog.coghillcartooning.com/wp-content/uploads/2014/01/fly-cartoon-clip-art-coghill-540px.jp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 b="4272"/>
          <a:stretch/>
        </p:blipFill>
        <p:spPr bwMode="auto">
          <a:xfrm>
            <a:off x="6393563" y="144944"/>
            <a:ext cx="1040712" cy="80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1" name="Picture 2" descr="http://blog.coghillcartooning.com/wp-content/uploads/2014/01/fly-cartoon-clip-art-coghill-540px.jp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 b="4272"/>
          <a:stretch/>
        </p:blipFill>
        <p:spPr bwMode="auto">
          <a:xfrm flipH="1">
            <a:off x="107611" y="144944"/>
            <a:ext cx="1080080" cy="80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74181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L’imparfait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dirty="0" err="1">
                <a:solidFill>
                  <a:srgbClr val="CC0066"/>
                </a:solidFill>
              </a:rPr>
              <a:t>v</a:t>
            </a:r>
            <a:r>
              <a:rPr lang="en-US" altLang="en-US" sz="3000" dirty="0" err="1" smtClean="0">
                <a:solidFill>
                  <a:srgbClr val="CC0066"/>
                </a:solidFill>
              </a:rPr>
              <a:t>erbe</a:t>
            </a:r>
            <a:r>
              <a:rPr lang="en-US" altLang="en-US" sz="3000" dirty="0" smtClean="0">
                <a:solidFill>
                  <a:srgbClr val="CC0066"/>
                </a:solidFill>
              </a:rPr>
              <a:t> (nous)</a:t>
            </a:r>
            <a:r>
              <a:rPr lang="en-US" altLang="en-US" sz="3000" dirty="0" smtClean="0"/>
              <a:t> – </a:t>
            </a:r>
            <a:r>
              <a:rPr lang="en-US" altLang="en-US" sz="3000" dirty="0" err="1" smtClean="0">
                <a:solidFill>
                  <a:schemeClr val="hlink"/>
                </a:solidFill>
              </a:rPr>
              <a:t>ons</a:t>
            </a:r>
            <a:r>
              <a:rPr lang="en-US" altLang="en-US" sz="3000" dirty="0" smtClean="0"/>
              <a:t> + </a:t>
            </a:r>
            <a:r>
              <a:rPr lang="en-US" altLang="en-US" sz="3000" dirty="0" err="1" smtClean="0">
                <a:solidFill>
                  <a:schemeClr val="folHlink"/>
                </a:solidFill>
              </a:rPr>
              <a:t>terminaison</a:t>
            </a:r>
            <a:r>
              <a:rPr lang="en-US" altLang="en-US" sz="3000" dirty="0" smtClean="0">
                <a:solidFill>
                  <a:schemeClr val="folHlink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folHlink"/>
                </a:solidFill>
              </a:rPr>
              <a:t>d’imparfait</a:t>
            </a:r>
            <a:endParaRPr lang="en-US" altLang="en-US" sz="3000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endParaRPr lang="en-US" altLang="en-US" sz="3000" dirty="0" smtClean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err="1">
                <a:solidFill>
                  <a:srgbClr val="CC0066"/>
                </a:solidFill>
              </a:rPr>
              <a:t>v</a:t>
            </a:r>
            <a:r>
              <a:rPr lang="en-US" altLang="en-US" sz="3000" dirty="0" err="1" smtClean="0">
                <a:solidFill>
                  <a:srgbClr val="CC0066"/>
                </a:solidFill>
              </a:rPr>
              <a:t>isitons</a:t>
            </a:r>
            <a:r>
              <a:rPr lang="en-US" altLang="en-US" sz="3000" dirty="0" smtClean="0">
                <a:solidFill>
                  <a:srgbClr val="CC0066"/>
                </a:solidFill>
              </a:rPr>
              <a:t> </a:t>
            </a:r>
            <a:r>
              <a:rPr lang="en-US" altLang="en-US" sz="3000" dirty="0" smtClean="0"/>
              <a:t>– </a:t>
            </a:r>
            <a:r>
              <a:rPr lang="en-US" altLang="en-US" sz="3000" dirty="0" err="1" smtClean="0">
                <a:solidFill>
                  <a:schemeClr val="hlink"/>
                </a:solidFill>
              </a:rPr>
              <a:t>ons</a:t>
            </a:r>
            <a:r>
              <a:rPr lang="en-US" altLang="en-US" sz="3000" dirty="0" smtClean="0"/>
              <a:t> +  </a:t>
            </a:r>
            <a:r>
              <a:rPr lang="en-US" altLang="en-US" sz="3000" dirty="0" err="1" smtClean="0">
                <a:solidFill>
                  <a:schemeClr val="folHlink"/>
                </a:solidFill>
              </a:rPr>
              <a:t>ais</a:t>
            </a:r>
            <a:r>
              <a:rPr lang="en-US" altLang="en-US" sz="3000" dirty="0" smtClean="0">
                <a:solidFill>
                  <a:schemeClr val="folHlink"/>
                </a:solidFill>
              </a:rPr>
              <a:t>		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solidFill>
                  <a:schemeClr val="folHlink"/>
                </a:solidFill>
              </a:rPr>
              <a:t>				  </a:t>
            </a:r>
            <a:r>
              <a:rPr lang="en-US" altLang="en-US" sz="3000" dirty="0" err="1" smtClean="0">
                <a:solidFill>
                  <a:schemeClr val="folHlink"/>
                </a:solidFill>
              </a:rPr>
              <a:t>ais</a:t>
            </a:r>
            <a:r>
              <a:rPr lang="en-US" altLang="en-US" sz="3000" dirty="0" smtClean="0">
                <a:solidFill>
                  <a:schemeClr val="folHlink"/>
                </a:solidFill>
              </a:rPr>
              <a:t>		</a:t>
            </a:r>
            <a:r>
              <a:rPr lang="en-US" altLang="en-US" sz="3000" dirty="0" err="1" smtClean="0">
                <a:solidFill>
                  <a:schemeClr val="folHlink"/>
                </a:solidFill>
              </a:rPr>
              <a:t>iez</a:t>
            </a:r>
            <a:endParaRPr lang="en-US" altLang="en-US" sz="3000" dirty="0" smtClean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solidFill>
                  <a:schemeClr val="folHlink"/>
                </a:solidFill>
              </a:rPr>
              <a:t>				  </a:t>
            </a:r>
            <a:r>
              <a:rPr lang="en-US" altLang="en-US" sz="3000" dirty="0" err="1" smtClean="0">
                <a:solidFill>
                  <a:schemeClr val="folHlink"/>
                </a:solidFill>
              </a:rPr>
              <a:t>ait</a:t>
            </a:r>
            <a:r>
              <a:rPr lang="en-US" altLang="en-US" sz="3000" dirty="0" smtClean="0">
                <a:solidFill>
                  <a:schemeClr val="folHlink"/>
                </a:solidFill>
              </a:rPr>
              <a:t>		</a:t>
            </a:r>
            <a:r>
              <a:rPr lang="en-US" altLang="en-US" sz="3000" dirty="0" err="1" smtClean="0">
                <a:solidFill>
                  <a:schemeClr val="folHlink"/>
                </a:solidFill>
              </a:rPr>
              <a:t>aient</a:t>
            </a:r>
            <a:endParaRPr lang="en-US" altLang="en-US" sz="3000" dirty="0" smtClean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dirty="0" smtClean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/>
              <a:t>Ex: je </a:t>
            </a:r>
            <a:r>
              <a:rPr lang="en-US" altLang="en-US" sz="3000" u="sng" dirty="0" err="1" smtClean="0">
                <a:solidFill>
                  <a:srgbClr val="CC0066"/>
                </a:solidFill>
              </a:rPr>
              <a:t>visitais</a:t>
            </a:r>
            <a:r>
              <a:rPr lang="en-US" altLang="en-US" sz="3000" u="sng" dirty="0" smtClean="0">
                <a:solidFill>
                  <a:srgbClr val="CC0066"/>
                </a:solidFill>
              </a:rPr>
              <a:t> </a:t>
            </a:r>
            <a:r>
              <a:rPr lang="en-US" altLang="en-US" sz="3000" dirty="0" err="1" smtClean="0"/>
              <a:t>souvent</a:t>
            </a:r>
            <a:r>
              <a:rPr lang="en-US" altLang="en-US" sz="3000" dirty="0" smtClean="0"/>
              <a:t> le </a:t>
            </a:r>
            <a:r>
              <a:rPr lang="en-US" altLang="en-US" sz="3000" dirty="0" err="1" smtClean="0"/>
              <a:t>medecin</a:t>
            </a:r>
            <a:r>
              <a:rPr lang="en-US" altLang="en-US" sz="3000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/>
              <a:t>UNE exception   </a:t>
            </a:r>
            <a:r>
              <a:rPr lang="en-US" altLang="en-US" sz="3000" dirty="0" err="1" smtClean="0"/>
              <a:t>être</a:t>
            </a:r>
            <a:r>
              <a:rPr lang="en-US" altLang="en-US" sz="3000" dirty="0" smtClean="0"/>
              <a:t> = </a:t>
            </a:r>
            <a:r>
              <a:rPr lang="en-US" altLang="en-US" sz="3000" dirty="0" err="1" smtClean="0"/>
              <a:t>ét</a:t>
            </a:r>
            <a:r>
              <a:rPr lang="en-US" altLang="en-US" sz="3000" dirty="0" smtClean="0"/>
              <a:t>…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381000" y="3429000"/>
            <a:ext cx="20574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 err="1" smtClean="0">
                <a:solidFill>
                  <a:srgbClr val="000000"/>
                </a:solidFill>
              </a:rPr>
              <a:t>Visiter</a:t>
            </a:r>
            <a:r>
              <a:rPr lang="en-US" altLang="en-US" sz="2600" dirty="0" smtClean="0">
                <a:solidFill>
                  <a:srgbClr val="000000"/>
                </a:solidFill>
              </a:rPr>
              <a:t> (je)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3886200" y="2590800"/>
            <a:ext cx="762000" cy="609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3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6324600" cy="1828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en-US" dirty="0" err="1" smtClean="0"/>
              <a:t>besoin</a:t>
            </a:r>
            <a:r>
              <a:rPr lang="en-US" dirty="0" smtClean="0"/>
              <a:t> d’un </a:t>
            </a:r>
            <a:r>
              <a:rPr lang="en-US" dirty="0" err="1" smtClean="0"/>
              <a:t>docteur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239037" cy="43970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07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Pratiquons!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229600" cy="5257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/>
              <a:t>Faire (je / nous)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err="1" smtClean="0"/>
              <a:t>Mettre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tu</a:t>
            </a:r>
            <a:r>
              <a:rPr lang="en-US" altLang="en-US" sz="2400" dirty="0" smtClean="0"/>
              <a:t> / </a:t>
            </a:r>
            <a:r>
              <a:rPr lang="en-US" altLang="en-US" sz="2400" dirty="0" err="1" smtClean="0"/>
              <a:t>vous</a:t>
            </a:r>
            <a:r>
              <a:rPr lang="en-US" altLang="en-US" sz="2400" dirty="0" smtClean="0"/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err="1" smtClean="0"/>
              <a:t>Rester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il</a:t>
            </a:r>
            <a:r>
              <a:rPr lang="en-US" altLang="en-US" sz="2400" dirty="0" smtClean="0"/>
              <a:t> / </a:t>
            </a:r>
            <a:r>
              <a:rPr lang="en-US" altLang="en-US" sz="2400" dirty="0" err="1" smtClean="0"/>
              <a:t>ils</a:t>
            </a:r>
            <a:r>
              <a:rPr lang="en-US" altLang="en-US" sz="2400" dirty="0" smtClean="0"/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/>
              <a:t>Se </a:t>
            </a:r>
            <a:r>
              <a:rPr lang="en-US" altLang="en-US" sz="2400" dirty="0" err="1" smtClean="0"/>
              <a:t>reposer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elle</a:t>
            </a:r>
            <a:r>
              <a:rPr lang="en-US" altLang="en-US" sz="2400" dirty="0" smtClean="0"/>
              <a:t> / nous)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err="1" smtClean="0"/>
              <a:t>Éternuer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tu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vous</a:t>
            </a:r>
            <a:r>
              <a:rPr lang="en-US" altLang="en-US" sz="2400" dirty="0" smtClean="0"/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286000" y="1570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n-US" altLang="en-US" sz="2800" smtClean="0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962400" y="914400"/>
            <a:ext cx="365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CC0066"/>
                </a:solidFill>
              </a:rPr>
              <a:t>Je </a:t>
            </a:r>
            <a:r>
              <a:rPr lang="en-US" altLang="en-US" sz="2400" dirty="0" err="1" smtClean="0">
                <a:solidFill>
                  <a:srgbClr val="CC0066"/>
                </a:solidFill>
              </a:rPr>
              <a:t>faisais</a:t>
            </a:r>
            <a:endParaRPr lang="en-US" altLang="en-US" sz="2400" dirty="0" smtClean="0">
              <a:solidFill>
                <a:srgbClr val="CC0066"/>
              </a:solidFill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99CC00"/>
                </a:solidFill>
              </a:rPr>
              <a:t>Nous </a:t>
            </a:r>
            <a:r>
              <a:rPr lang="en-US" altLang="en-US" sz="2400" dirty="0" err="1" smtClean="0">
                <a:solidFill>
                  <a:srgbClr val="99CC00"/>
                </a:solidFill>
              </a:rPr>
              <a:t>faisions</a:t>
            </a:r>
            <a:endParaRPr lang="en-US" altLang="en-US" sz="2400" dirty="0" smtClean="0">
              <a:solidFill>
                <a:srgbClr val="99CC00"/>
              </a:solidFill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n-US" altLang="en-US" sz="2400" dirty="0" smtClean="0">
              <a:solidFill>
                <a:srgbClr val="99CC00"/>
              </a:solidFill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 err="1" smtClean="0">
                <a:solidFill>
                  <a:srgbClr val="CC0066"/>
                </a:solidFill>
              </a:rPr>
              <a:t>Tu</a:t>
            </a:r>
            <a:r>
              <a:rPr lang="en-US" altLang="en-US" sz="2400" dirty="0" smtClean="0">
                <a:solidFill>
                  <a:srgbClr val="CC0066"/>
                </a:solidFill>
              </a:rPr>
              <a:t> </a:t>
            </a:r>
            <a:r>
              <a:rPr lang="en-US" altLang="en-US" sz="2400" dirty="0" err="1" smtClean="0">
                <a:solidFill>
                  <a:srgbClr val="CC0066"/>
                </a:solidFill>
              </a:rPr>
              <a:t>mettais</a:t>
            </a:r>
            <a:endParaRPr lang="en-US" altLang="en-US" sz="2400" dirty="0" smtClean="0">
              <a:solidFill>
                <a:srgbClr val="CC0066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 err="1" smtClean="0">
                <a:solidFill>
                  <a:srgbClr val="99CC00"/>
                </a:solidFill>
                <a:cs typeface="Arial" pitchFamily="34" charset="0"/>
              </a:rPr>
              <a:t>Vous</a:t>
            </a:r>
            <a:r>
              <a:rPr lang="en-US" altLang="en-US" sz="2400" dirty="0" smtClean="0">
                <a:solidFill>
                  <a:srgbClr val="99CC00"/>
                </a:solidFill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99CC00"/>
                </a:solidFill>
                <a:cs typeface="Arial" pitchFamily="34" charset="0"/>
              </a:rPr>
              <a:t>mettiez</a:t>
            </a:r>
            <a:endParaRPr lang="en-US" altLang="en-US" sz="2400" dirty="0" smtClean="0">
              <a:solidFill>
                <a:srgbClr val="99CC00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n-US" altLang="en-US" sz="2400" dirty="0" smtClean="0">
              <a:solidFill>
                <a:srgbClr val="99CC00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9999"/>
                </a:solidFill>
                <a:cs typeface="Arial" pitchFamily="34" charset="0"/>
              </a:rPr>
              <a:t>I</a:t>
            </a:r>
            <a:r>
              <a:rPr lang="en-US" altLang="en-US" sz="2400" dirty="0" smtClean="0">
                <a:solidFill>
                  <a:srgbClr val="009999"/>
                </a:solidFill>
                <a:cs typeface="Arial" pitchFamily="34" charset="0"/>
              </a:rPr>
              <a:t>l </a:t>
            </a:r>
            <a:r>
              <a:rPr lang="en-US" altLang="en-US" sz="2400" dirty="0" err="1" smtClean="0">
                <a:solidFill>
                  <a:srgbClr val="009999"/>
                </a:solidFill>
                <a:cs typeface="Arial" pitchFamily="34" charset="0"/>
              </a:rPr>
              <a:t>restait</a:t>
            </a:r>
            <a:endParaRPr lang="en-US" altLang="en-US" sz="2400" dirty="0" smtClean="0">
              <a:solidFill>
                <a:srgbClr val="009999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 err="1" smtClean="0">
                <a:solidFill>
                  <a:srgbClr val="333399"/>
                </a:solidFill>
                <a:cs typeface="Arial" pitchFamily="34" charset="0"/>
              </a:rPr>
              <a:t>Ils</a:t>
            </a:r>
            <a:r>
              <a:rPr lang="en-US" altLang="en-US" sz="2400" dirty="0" smtClean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  <a:cs typeface="Arial" pitchFamily="34" charset="0"/>
              </a:rPr>
              <a:t>restaient</a:t>
            </a:r>
            <a:endParaRPr lang="en-US" altLang="en-US" sz="2400" dirty="0" smtClean="0">
              <a:solidFill>
                <a:srgbClr val="333399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n-US" altLang="en-US" sz="2400" dirty="0" smtClean="0">
              <a:solidFill>
                <a:srgbClr val="333399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09999"/>
                </a:solidFill>
                <a:cs typeface="Arial" pitchFamily="34" charset="0"/>
              </a:rPr>
              <a:t>Elle se </a:t>
            </a:r>
            <a:r>
              <a:rPr lang="en-US" altLang="en-US" sz="2400" dirty="0" err="1" smtClean="0">
                <a:solidFill>
                  <a:srgbClr val="009999"/>
                </a:solidFill>
                <a:cs typeface="Arial" pitchFamily="34" charset="0"/>
              </a:rPr>
              <a:t>reposait</a:t>
            </a:r>
            <a:endParaRPr lang="en-US" altLang="en-US" sz="2400" dirty="0" smtClean="0">
              <a:solidFill>
                <a:srgbClr val="009999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99CC00"/>
                </a:solidFill>
                <a:cs typeface="Arial" pitchFamily="34" charset="0"/>
              </a:rPr>
              <a:t>Nous </a:t>
            </a:r>
            <a:r>
              <a:rPr lang="en-US" altLang="en-US" sz="2400" dirty="0" err="1" smtClean="0">
                <a:solidFill>
                  <a:srgbClr val="99CC00"/>
                </a:solidFill>
                <a:cs typeface="Arial" pitchFamily="34" charset="0"/>
              </a:rPr>
              <a:t>nous</a:t>
            </a:r>
            <a:r>
              <a:rPr lang="en-US" altLang="en-US" sz="2400" dirty="0" smtClean="0">
                <a:solidFill>
                  <a:srgbClr val="99CC00"/>
                </a:solidFill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99CC00"/>
                </a:solidFill>
                <a:cs typeface="Arial" pitchFamily="34" charset="0"/>
              </a:rPr>
              <a:t>reposions</a:t>
            </a:r>
            <a:endParaRPr lang="en-US" altLang="en-US" sz="2400" dirty="0" smtClean="0">
              <a:solidFill>
                <a:srgbClr val="99CC00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n-US" altLang="en-US" sz="2400" dirty="0" smtClean="0">
              <a:solidFill>
                <a:srgbClr val="99CC00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 err="1" smtClean="0">
                <a:solidFill>
                  <a:srgbClr val="FF0000"/>
                </a:solidFill>
                <a:cs typeface="Arial" pitchFamily="34" charset="0"/>
              </a:rPr>
              <a:t>Tu</a:t>
            </a:r>
            <a:r>
              <a:rPr lang="en-US" altLang="en-US" sz="24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cs typeface="Arial" pitchFamily="34" charset="0"/>
              </a:rPr>
              <a:t>éternuais</a:t>
            </a:r>
            <a:endParaRPr lang="en-US" altLang="en-US" sz="2400" dirty="0" smtClean="0">
              <a:solidFill>
                <a:srgbClr val="FF0000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 err="1" smtClean="0">
                <a:solidFill>
                  <a:srgbClr val="800080"/>
                </a:solidFill>
                <a:cs typeface="Arial" pitchFamily="34" charset="0"/>
              </a:rPr>
              <a:t>Vous</a:t>
            </a:r>
            <a:r>
              <a:rPr lang="en-US" altLang="en-US" sz="2400" dirty="0" smtClean="0">
                <a:solidFill>
                  <a:srgbClr val="800080"/>
                </a:solidFill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800080"/>
                </a:solidFill>
                <a:cs typeface="Arial" pitchFamily="34" charset="0"/>
              </a:rPr>
              <a:t>éternuiez</a:t>
            </a:r>
            <a:endParaRPr lang="en-US" altLang="en-US" sz="2400" dirty="0" smtClean="0">
              <a:solidFill>
                <a:srgbClr val="800080"/>
              </a:solidFill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934200" y="533400"/>
            <a:ext cx="1905000" cy="601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00"/>
                </a:solidFill>
              </a:rPr>
              <a:t>g + ___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CC0066"/>
                </a:solidFill>
              </a:rPr>
              <a:t> g + </a:t>
            </a:r>
            <a:r>
              <a:rPr lang="en-US" altLang="en-US" sz="1800" u="sng" dirty="0" smtClean="0">
                <a:solidFill>
                  <a:srgbClr val="CC0066"/>
                </a:solidFill>
              </a:rPr>
              <a:t>a</a:t>
            </a:r>
            <a:r>
              <a:rPr lang="en-US" altLang="en-US" sz="1800" dirty="0" smtClean="0">
                <a:solidFill>
                  <a:srgbClr val="CC0066"/>
                </a:solidFill>
              </a:rPr>
              <a:t> = </a:t>
            </a:r>
            <a:r>
              <a:rPr lang="en-US" altLang="en-US" sz="2200" b="1" dirty="0" err="1" smtClean="0">
                <a:solidFill>
                  <a:srgbClr val="CC0066"/>
                </a:solidFill>
              </a:rPr>
              <a:t>ge</a:t>
            </a:r>
            <a:r>
              <a:rPr lang="en-US" altLang="en-US" sz="1800" dirty="0" err="1" smtClean="0">
                <a:solidFill>
                  <a:srgbClr val="CC0066"/>
                </a:solidFill>
              </a:rPr>
              <a:t>a</a:t>
            </a:r>
            <a:endParaRPr lang="en-US" altLang="en-US" sz="1800" dirty="0" smtClean="0">
              <a:solidFill>
                <a:srgbClr val="CC0066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CC0066"/>
                </a:solidFill>
              </a:rPr>
              <a:t>(</a:t>
            </a:r>
            <a:r>
              <a:rPr lang="en-US" altLang="en-US" sz="1800" dirty="0" err="1" smtClean="0">
                <a:solidFill>
                  <a:srgbClr val="CC0066"/>
                </a:solidFill>
              </a:rPr>
              <a:t>voya</a:t>
            </a:r>
            <a:r>
              <a:rPr lang="en-US" altLang="en-US" sz="2200" b="1" dirty="0" err="1" smtClean="0">
                <a:solidFill>
                  <a:srgbClr val="CC0066"/>
                </a:solidFill>
              </a:rPr>
              <a:t>geo</a:t>
            </a:r>
            <a:r>
              <a:rPr lang="en-US" altLang="en-US" sz="1800" dirty="0" err="1" smtClean="0">
                <a:solidFill>
                  <a:srgbClr val="CC0066"/>
                </a:solidFill>
              </a:rPr>
              <a:t>ns</a:t>
            </a:r>
            <a:r>
              <a:rPr lang="en-US" altLang="en-US" sz="1800" dirty="0" smtClean="0">
                <a:solidFill>
                  <a:srgbClr val="CC0066"/>
                </a:solidFill>
              </a:rPr>
              <a:t>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CC0066"/>
                </a:solidFill>
              </a:rPr>
              <a:t> </a:t>
            </a:r>
            <a:r>
              <a:rPr lang="en-US" altLang="en-US" sz="1800" dirty="0" smtClean="0">
                <a:solidFill>
                  <a:srgbClr val="333399"/>
                </a:solidFill>
              </a:rPr>
              <a:t>g + </a:t>
            </a:r>
            <a:r>
              <a:rPr lang="en-US" altLang="en-US" sz="1800" u="sng" dirty="0" smtClean="0">
                <a:solidFill>
                  <a:srgbClr val="333399"/>
                </a:solidFill>
              </a:rPr>
              <a:t>o</a:t>
            </a:r>
            <a:r>
              <a:rPr lang="en-US" altLang="en-US" sz="1800" dirty="0" smtClean="0">
                <a:solidFill>
                  <a:srgbClr val="333399"/>
                </a:solidFill>
              </a:rPr>
              <a:t> = </a:t>
            </a:r>
            <a:r>
              <a:rPr lang="en-US" altLang="en-US" sz="2200" b="1" dirty="0" smtClean="0">
                <a:solidFill>
                  <a:srgbClr val="333399"/>
                </a:solidFill>
              </a:rPr>
              <a:t>ge</a:t>
            </a:r>
            <a:r>
              <a:rPr lang="en-US" altLang="en-US" sz="1800" dirty="0" smtClean="0">
                <a:solidFill>
                  <a:srgbClr val="333399"/>
                </a:solidFill>
              </a:rPr>
              <a:t>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333399"/>
                </a:solidFill>
              </a:rPr>
              <a:t>(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corri</a:t>
            </a:r>
            <a:r>
              <a:rPr lang="en-US" altLang="en-US" sz="2200" b="1" dirty="0" err="1" smtClean="0">
                <a:solidFill>
                  <a:srgbClr val="333399"/>
                </a:solidFill>
              </a:rPr>
              <a:t>geo</a:t>
            </a:r>
            <a:r>
              <a:rPr lang="en-US" altLang="en-US" sz="1800" dirty="0" err="1" smtClean="0">
                <a:solidFill>
                  <a:srgbClr val="333399"/>
                </a:solidFill>
              </a:rPr>
              <a:t>ns</a:t>
            </a:r>
            <a:r>
              <a:rPr lang="en-US" altLang="en-US" sz="1800" dirty="0" smtClean="0">
                <a:solidFill>
                  <a:srgbClr val="333399"/>
                </a:solidFill>
              </a:rPr>
              <a:t>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000000"/>
                </a:solidFill>
              </a:rPr>
              <a:t> g + </a:t>
            </a:r>
            <a:r>
              <a:rPr lang="en-US" altLang="en-US" sz="1800" u="sng" dirty="0" err="1" smtClean="0">
                <a:solidFill>
                  <a:srgbClr val="000000"/>
                </a:solidFill>
              </a:rPr>
              <a:t>i</a:t>
            </a:r>
            <a:r>
              <a:rPr lang="en-US" altLang="en-US" sz="1800" dirty="0" smtClean="0">
                <a:solidFill>
                  <a:srgbClr val="000000"/>
                </a:solidFill>
              </a:rPr>
              <a:t> = </a:t>
            </a:r>
            <a:r>
              <a:rPr lang="en-US" altLang="en-US" sz="1800" dirty="0" err="1" smtClean="0">
                <a:solidFill>
                  <a:srgbClr val="000000"/>
                </a:solidFill>
              </a:rPr>
              <a:t>gi</a:t>
            </a:r>
            <a:endParaRPr lang="en-US" altLang="en-US" sz="1800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(</a:t>
            </a:r>
            <a:r>
              <a:rPr lang="en-US" altLang="en-US" sz="1800" dirty="0" err="1" smtClean="0">
                <a:solidFill>
                  <a:srgbClr val="000000"/>
                </a:solidFill>
              </a:rPr>
              <a:t>voya</a:t>
            </a:r>
            <a:r>
              <a:rPr lang="en-US" altLang="en-US" sz="2200" b="1" dirty="0" err="1" smtClean="0">
                <a:solidFill>
                  <a:srgbClr val="000000"/>
                </a:solidFill>
              </a:rPr>
              <a:t>gi</a:t>
            </a:r>
            <a:r>
              <a:rPr lang="en-US" altLang="en-US" sz="1800" dirty="0" err="1" smtClean="0">
                <a:solidFill>
                  <a:srgbClr val="000000"/>
                </a:solidFill>
              </a:rPr>
              <a:t>ons</a:t>
            </a:r>
            <a:r>
              <a:rPr lang="en-US" altLang="en-US" sz="1800" dirty="0" smtClean="0">
                <a:solidFill>
                  <a:srgbClr val="000000"/>
                </a:solidFill>
              </a:rPr>
              <a:t>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00"/>
                </a:solidFill>
              </a:rPr>
              <a:t>c + ___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CC0066"/>
                </a:solidFill>
              </a:rPr>
              <a:t> c + </a:t>
            </a:r>
            <a:r>
              <a:rPr lang="en-US" altLang="en-US" sz="1800" u="sng" dirty="0" smtClean="0">
                <a:solidFill>
                  <a:srgbClr val="CC0066"/>
                </a:solidFill>
              </a:rPr>
              <a:t>a</a:t>
            </a:r>
            <a:r>
              <a:rPr lang="en-US" altLang="en-US" sz="1800" dirty="0" smtClean="0">
                <a:solidFill>
                  <a:srgbClr val="CC0066"/>
                </a:solidFill>
              </a:rPr>
              <a:t> = </a:t>
            </a:r>
            <a:r>
              <a:rPr lang="en-US" altLang="en-US" sz="2200" b="1" dirty="0" err="1" smtClean="0">
                <a:solidFill>
                  <a:srgbClr val="CC0066"/>
                </a:solidFill>
                <a:cs typeface="Arial" pitchFamily="34" charset="0"/>
              </a:rPr>
              <a:t>ç</a:t>
            </a:r>
            <a:r>
              <a:rPr lang="en-US" altLang="en-US" sz="1800" b="1" dirty="0" err="1" smtClean="0">
                <a:solidFill>
                  <a:srgbClr val="CC0066"/>
                </a:solidFill>
                <a:cs typeface="Arial" pitchFamily="34" charset="0"/>
              </a:rPr>
              <a:t>a</a:t>
            </a:r>
            <a:endParaRPr lang="en-US" altLang="en-US" sz="1800" b="1" dirty="0" smtClean="0">
              <a:solidFill>
                <a:srgbClr val="CC0066"/>
              </a:solidFill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CC0066"/>
                </a:solidFill>
                <a:cs typeface="Arial" pitchFamily="34" charset="0"/>
              </a:rPr>
              <a:t>(</a:t>
            </a:r>
            <a:r>
              <a:rPr lang="en-US" altLang="en-US" sz="1800" dirty="0" err="1" smtClean="0">
                <a:solidFill>
                  <a:srgbClr val="CC0066"/>
                </a:solidFill>
                <a:cs typeface="Arial" pitchFamily="34" charset="0"/>
              </a:rPr>
              <a:t>commen</a:t>
            </a:r>
            <a:r>
              <a:rPr lang="en-US" altLang="en-US" sz="2200" b="1" dirty="0" err="1" smtClean="0">
                <a:solidFill>
                  <a:srgbClr val="CC0066"/>
                </a:solidFill>
                <a:cs typeface="Arial" pitchFamily="34" charset="0"/>
              </a:rPr>
              <a:t>ça</a:t>
            </a:r>
            <a:r>
              <a:rPr lang="en-US" altLang="en-US" sz="1800" dirty="0" err="1" smtClean="0">
                <a:solidFill>
                  <a:srgbClr val="CC0066"/>
                </a:solidFill>
                <a:cs typeface="Arial" pitchFamily="34" charset="0"/>
              </a:rPr>
              <a:t>is</a:t>
            </a:r>
            <a:r>
              <a:rPr lang="en-US" altLang="en-US" sz="1800" dirty="0" smtClean="0">
                <a:solidFill>
                  <a:srgbClr val="CC0066"/>
                </a:solidFill>
                <a:cs typeface="Arial" pitchFamily="34" charset="0"/>
              </a:rPr>
              <a:t>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 c + </a:t>
            </a:r>
            <a:r>
              <a:rPr lang="en-US" altLang="en-US" sz="1800" u="sng" dirty="0" err="1" smtClean="0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 = ci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itchFamily="34" charset="0"/>
              </a:rPr>
              <a:t>commen</a:t>
            </a:r>
            <a:r>
              <a:rPr lang="en-US" altLang="en-US" sz="2200" b="1" dirty="0" err="1" smtClean="0">
                <a:solidFill>
                  <a:srgbClr val="000000"/>
                </a:solidFill>
                <a:cs typeface="Arial" pitchFamily="34" charset="0"/>
              </a:rPr>
              <a:t>ci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itchFamily="34" charset="0"/>
              </a:rPr>
              <a:t>ons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Ecrivez en francais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1. I was sick</a:t>
            </a:r>
          </a:p>
          <a:p>
            <a:pPr lvl="1"/>
            <a:r>
              <a:rPr lang="en-US" altLang="en-US" sz="3000" dirty="0" err="1" smtClean="0"/>
              <a:t>J’étais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malade</a:t>
            </a:r>
            <a:r>
              <a:rPr lang="en-US" altLang="en-US" sz="3000" dirty="0" smtClean="0"/>
              <a:t>.</a:t>
            </a:r>
            <a:endParaRPr lang="en-US" altLang="en-US" sz="3000" dirty="0"/>
          </a:p>
          <a:p>
            <a:pPr eaLnBrk="1" hangingPunct="1"/>
            <a:r>
              <a:rPr lang="en-US" altLang="en-US" sz="3200" dirty="0" smtClean="0"/>
              <a:t>2. They were playing</a:t>
            </a:r>
          </a:p>
          <a:p>
            <a:pPr lvl="1"/>
            <a:r>
              <a:rPr lang="en-US" altLang="en-US" sz="3000" dirty="0" err="1" smtClean="0"/>
              <a:t>Ils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jouaient</a:t>
            </a:r>
            <a:endParaRPr lang="en-US" altLang="en-US" sz="3000" dirty="0"/>
          </a:p>
          <a:p>
            <a:pPr eaLnBrk="1" hangingPunct="1"/>
            <a:r>
              <a:rPr lang="en-US" altLang="en-US" sz="3200" dirty="0" smtClean="0"/>
              <a:t>3. </a:t>
            </a:r>
            <a:r>
              <a:rPr lang="en-US" altLang="en-US" sz="3200" dirty="0" err="1" smtClean="0"/>
              <a:t>vomir</a:t>
            </a:r>
            <a:r>
              <a:rPr lang="en-US" altLang="en-US" sz="3200" dirty="0" smtClean="0"/>
              <a:t>– </a:t>
            </a:r>
            <a:r>
              <a:rPr lang="en-US" altLang="en-US" sz="3200" dirty="0" err="1" smtClean="0"/>
              <a:t>elle</a:t>
            </a:r>
            <a:endParaRPr lang="en-US" altLang="en-US" sz="3200" dirty="0"/>
          </a:p>
          <a:p>
            <a:pPr lvl="1"/>
            <a:r>
              <a:rPr lang="en-US" altLang="en-US" sz="3000" dirty="0" smtClean="0"/>
              <a:t>Elle </a:t>
            </a:r>
            <a:r>
              <a:rPr lang="en-US" altLang="en-US" sz="3000" dirty="0" err="1" smtClean="0"/>
              <a:t>vomissait</a:t>
            </a:r>
            <a:endParaRPr lang="en-US" altLang="en-US" sz="3000" dirty="0"/>
          </a:p>
          <a:p>
            <a:pPr eaLnBrk="1" hangingPunct="1"/>
            <a:r>
              <a:rPr lang="en-US" altLang="en-US" sz="3200" dirty="0" smtClean="0"/>
              <a:t>4. </a:t>
            </a:r>
            <a:r>
              <a:rPr lang="en-US" altLang="en-US" sz="3200" dirty="0" err="1" smtClean="0"/>
              <a:t>tomber</a:t>
            </a:r>
            <a:r>
              <a:rPr lang="en-US" altLang="en-US" sz="3200" dirty="0" smtClean="0"/>
              <a:t>– </a:t>
            </a:r>
            <a:r>
              <a:rPr lang="en-US" altLang="en-US" sz="3200" dirty="0" err="1" smtClean="0"/>
              <a:t>tu</a:t>
            </a:r>
            <a:endParaRPr lang="en-US" altLang="en-US" sz="3200" dirty="0"/>
          </a:p>
          <a:p>
            <a:pPr lvl="1"/>
            <a:r>
              <a:rPr lang="en-US" altLang="en-US" sz="3000" dirty="0" err="1" smtClean="0"/>
              <a:t>Tu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tombais</a:t>
            </a: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8203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5846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PRACTICE WITH WHITE BOARDS!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219200"/>
            <a:ext cx="419775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</a:rPr>
              <a:t>t</a:t>
            </a:r>
            <a:r>
              <a:rPr lang="en-US" sz="3200" dirty="0" err="1" smtClean="0">
                <a:solidFill>
                  <a:prstClr val="black"/>
                </a:solidFill>
              </a:rPr>
              <a:t>omber</a:t>
            </a:r>
            <a:r>
              <a:rPr lang="en-US" sz="3200" dirty="0" smtClean="0">
                <a:solidFill>
                  <a:prstClr val="black"/>
                </a:solidFill>
              </a:rPr>
              <a:t> -  je</a:t>
            </a:r>
          </a:p>
          <a:p>
            <a:r>
              <a:rPr lang="en-US" sz="3200" dirty="0" err="1" smtClean="0">
                <a:solidFill>
                  <a:prstClr val="black"/>
                </a:solidFill>
              </a:rPr>
              <a:t>avoir</a:t>
            </a:r>
            <a:r>
              <a:rPr lang="en-US" sz="3200" dirty="0" smtClean="0">
                <a:solidFill>
                  <a:prstClr val="black"/>
                </a:solidFill>
              </a:rPr>
              <a:t> la grippe - </a:t>
            </a:r>
            <a:r>
              <a:rPr lang="en-US" sz="3200" dirty="0" err="1" smtClean="0">
                <a:solidFill>
                  <a:prstClr val="black"/>
                </a:solidFill>
              </a:rPr>
              <a:t>tu</a:t>
            </a:r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err="1">
                <a:solidFill>
                  <a:prstClr val="black"/>
                </a:solidFill>
              </a:rPr>
              <a:t>é</a:t>
            </a:r>
            <a:r>
              <a:rPr lang="en-US" sz="3200" dirty="0" err="1" smtClean="0">
                <a:solidFill>
                  <a:prstClr val="black"/>
                </a:solidFill>
              </a:rPr>
              <a:t>ternuer</a:t>
            </a:r>
            <a:r>
              <a:rPr lang="en-US" sz="3200" dirty="0" smtClean="0">
                <a:solidFill>
                  <a:prstClr val="black"/>
                </a:solidFill>
              </a:rPr>
              <a:t> - </a:t>
            </a:r>
            <a:r>
              <a:rPr lang="en-US" sz="3200" dirty="0" err="1" smtClean="0">
                <a:solidFill>
                  <a:prstClr val="black"/>
                </a:solidFill>
              </a:rPr>
              <a:t>il</a:t>
            </a:r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err="1" smtClean="0">
                <a:solidFill>
                  <a:prstClr val="black"/>
                </a:solidFill>
              </a:rPr>
              <a:t>être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allergique</a:t>
            </a:r>
            <a:r>
              <a:rPr lang="en-US" sz="3200" dirty="0" smtClean="0">
                <a:solidFill>
                  <a:prstClr val="black"/>
                </a:solidFill>
              </a:rPr>
              <a:t> - nous</a:t>
            </a:r>
          </a:p>
          <a:p>
            <a:r>
              <a:rPr lang="en-US" sz="3200" dirty="0" err="1">
                <a:solidFill>
                  <a:prstClr val="black"/>
                </a:solidFill>
              </a:rPr>
              <a:t>g</a:t>
            </a:r>
            <a:r>
              <a:rPr lang="en-US" sz="3200" smtClean="0">
                <a:solidFill>
                  <a:prstClr val="black"/>
                </a:solidFill>
              </a:rPr>
              <a:t>lisser</a:t>
            </a:r>
            <a:r>
              <a:rPr lang="en-US" sz="3200" dirty="0" smtClean="0">
                <a:solidFill>
                  <a:prstClr val="black"/>
                </a:solidFill>
              </a:rPr>
              <a:t> - </a:t>
            </a:r>
            <a:r>
              <a:rPr lang="en-US" sz="3200" dirty="0" err="1" smtClean="0">
                <a:solidFill>
                  <a:prstClr val="black"/>
                </a:solidFill>
              </a:rPr>
              <a:t>vous</a:t>
            </a:r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se </a:t>
            </a:r>
            <a:r>
              <a:rPr lang="en-US" sz="3200" dirty="0" err="1" smtClean="0">
                <a:solidFill>
                  <a:prstClr val="black"/>
                </a:solidFill>
              </a:rPr>
              <a:t>blesser</a:t>
            </a:r>
            <a:r>
              <a:rPr lang="en-US" sz="3200" dirty="0" smtClean="0">
                <a:solidFill>
                  <a:prstClr val="black"/>
                </a:solidFill>
              </a:rPr>
              <a:t> - </a:t>
            </a:r>
            <a:r>
              <a:rPr lang="en-US" sz="3200" dirty="0" err="1" smtClean="0">
                <a:solidFill>
                  <a:prstClr val="black"/>
                </a:solidFill>
              </a:rPr>
              <a:t>ils</a:t>
            </a:r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err="1" smtClean="0">
                <a:solidFill>
                  <a:prstClr val="black"/>
                </a:solidFill>
              </a:rPr>
              <a:t>avoir</a:t>
            </a:r>
            <a:r>
              <a:rPr lang="en-US" sz="3200" dirty="0" smtClean="0">
                <a:solidFill>
                  <a:prstClr val="black"/>
                </a:solidFill>
              </a:rPr>
              <a:t> mal - nous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se </a:t>
            </a:r>
            <a:r>
              <a:rPr lang="en-US" sz="3200" dirty="0" err="1" smtClean="0">
                <a:solidFill>
                  <a:prstClr val="black"/>
                </a:solidFill>
              </a:rPr>
              <a:t>casser</a:t>
            </a:r>
            <a:r>
              <a:rPr lang="en-US" sz="3200" dirty="0" smtClean="0">
                <a:solidFill>
                  <a:prstClr val="black"/>
                </a:solidFill>
              </a:rPr>
              <a:t> - </a:t>
            </a:r>
            <a:r>
              <a:rPr lang="en-US" sz="3200" dirty="0" err="1" smtClean="0">
                <a:solidFill>
                  <a:prstClr val="black"/>
                </a:solidFill>
              </a:rPr>
              <a:t>tu</a:t>
            </a:r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err="1" smtClean="0">
                <a:solidFill>
                  <a:prstClr val="black"/>
                </a:solidFill>
              </a:rPr>
              <a:t>avoir</a:t>
            </a:r>
            <a:r>
              <a:rPr lang="en-US" sz="3200" dirty="0" smtClean="0">
                <a:solidFill>
                  <a:prstClr val="black"/>
                </a:solidFill>
              </a:rPr>
              <a:t> de la </a:t>
            </a:r>
            <a:r>
              <a:rPr lang="en-US" sz="3200" dirty="0" err="1" smtClean="0">
                <a:solidFill>
                  <a:prstClr val="black"/>
                </a:solidFill>
              </a:rPr>
              <a:t>fièvre</a:t>
            </a:r>
            <a:r>
              <a:rPr lang="en-US" sz="3200" dirty="0" smtClean="0">
                <a:solidFill>
                  <a:prstClr val="black"/>
                </a:solidFill>
              </a:rPr>
              <a:t> - </a:t>
            </a:r>
            <a:r>
              <a:rPr lang="en-US" sz="3200" dirty="0" err="1" smtClean="0">
                <a:solidFill>
                  <a:prstClr val="black"/>
                </a:solidFill>
              </a:rPr>
              <a:t>elles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Qu’est-ce</a:t>
            </a:r>
            <a:r>
              <a:rPr lang="en-US" sz="4000" dirty="0" smtClean="0"/>
              <a:t> qui </a:t>
            </a:r>
            <a:r>
              <a:rPr lang="en-US" sz="4000" dirty="0" err="1" smtClean="0"/>
              <a:t>s’est</a:t>
            </a:r>
            <a:r>
              <a:rPr lang="en-US" sz="4000" dirty="0" smtClean="0"/>
              <a:t> passé?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2052" name="Picture 4" descr="http://t0.gstatic.com/images?q=tbn:ANd9GcTI__mR-rJGfBbGUy_s_8-Zf1cgEL33t4HAtmF3amXOa42yF_uS:www.braceability.com/media/catalog/product/cache/1/image/9df78eab33525d08d6e5fb8d27136e95/b/r/broken-arm-slin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82" y="1143000"/>
            <a:ext cx="2977101" cy="415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562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Il </a:t>
            </a:r>
            <a:r>
              <a:rPr lang="en-US" sz="4000" dirty="0">
                <a:solidFill>
                  <a:prstClr val="black"/>
                </a:solidFill>
              </a:rPr>
              <a:t>.</a:t>
            </a:r>
            <a:r>
              <a:rPr lang="en-US" sz="4000" dirty="0" smtClean="0">
                <a:solidFill>
                  <a:prstClr val="black"/>
                </a:solidFill>
              </a:rPr>
              <a:t>..(</a:t>
            </a:r>
            <a:r>
              <a:rPr lang="en-US" sz="4000" dirty="0" err="1" smtClean="0">
                <a:solidFill>
                  <a:prstClr val="black"/>
                </a:solidFill>
              </a:rPr>
              <a:t>imparfait</a:t>
            </a:r>
            <a:r>
              <a:rPr lang="en-US" sz="4000" dirty="0">
                <a:solidFill>
                  <a:prstClr val="black"/>
                </a:solidFill>
              </a:rPr>
              <a:t>)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q</a:t>
            </a:r>
            <a:r>
              <a:rPr lang="en-US" sz="4000" dirty="0" err="1" smtClean="0">
                <a:solidFill>
                  <a:prstClr val="black"/>
                </a:solidFill>
              </a:rPr>
              <a:t>uand</a:t>
            </a:r>
            <a:r>
              <a:rPr lang="en-US" sz="4000" dirty="0" smtClean="0">
                <a:solidFill>
                  <a:prstClr val="black"/>
                </a:solidFill>
              </a:rPr>
              <a:t> ….(passé </a:t>
            </a:r>
            <a:r>
              <a:rPr lang="en-US" sz="4000" dirty="0" err="1" smtClean="0">
                <a:solidFill>
                  <a:prstClr val="black"/>
                </a:solidFill>
              </a:rPr>
              <a:t>composé</a:t>
            </a:r>
            <a:r>
              <a:rPr lang="en-US" sz="4000" dirty="0" smtClean="0">
                <a:solidFill>
                  <a:prstClr val="black"/>
                </a:solidFill>
              </a:rPr>
              <a:t>)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De quoi a-t-</a:t>
            </a:r>
            <a:r>
              <a:rPr lang="en-US" sz="4000" dirty="0" err="1" smtClean="0"/>
              <a:t>il</a:t>
            </a:r>
            <a:r>
              <a:rPr lang="en-US" sz="4000" dirty="0" smtClean="0"/>
              <a:t> </a:t>
            </a:r>
            <a:r>
              <a:rPr lang="en-US" sz="4000" dirty="0" err="1" smtClean="0"/>
              <a:t>besoin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2052" name="Picture 4" descr="http://t0.gstatic.com/images?q=tbn:ANd9GcTI__mR-rJGfBbGUy_s_8-Zf1cgEL33t4HAtmF3amXOa42yF_uS:www.braceability.com/media/catalog/product/cache/1/image/9df78eab33525d08d6e5fb8d27136e95/b/r/broken-arm-slin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9" y="1828800"/>
            <a:ext cx="338730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2819400"/>
            <a:ext cx="198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Il a </a:t>
            </a:r>
            <a:r>
              <a:rPr lang="en-US" sz="4400" dirty="0" err="1" smtClean="0"/>
              <a:t>besoin</a:t>
            </a:r>
            <a:r>
              <a:rPr lang="en-US" sz="4400" dirty="0" smtClean="0"/>
              <a:t> de…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1" y="2843842"/>
            <a:ext cx="2614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Il a mal au /à la…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597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Qu’est-ce</a:t>
            </a:r>
            <a:r>
              <a:rPr lang="en-US" sz="4000" dirty="0" smtClean="0"/>
              <a:t> qui </a:t>
            </a:r>
            <a:r>
              <a:rPr lang="en-US" sz="4000" dirty="0" err="1" smtClean="0"/>
              <a:t>s’est</a:t>
            </a:r>
            <a:r>
              <a:rPr lang="en-US" sz="4000" dirty="0" smtClean="0"/>
              <a:t> </a:t>
            </a:r>
            <a:r>
              <a:rPr lang="en-US" sz="4000" dirty="0" err="1" smtClean="0"/>
              <a:t>passÉ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5" name="Picture 6" descr="https://healthy.kaiserpermanente.org/static/health-encyclopedia/en-us/pi/media/medical/hw/pi_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3327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2578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Je </a:t>
            </a:r>
            <a:r>
              <a:rPr lang="en-US" sz="4000" dirty="0">
                <a:solidFill>
                  <a:prstClr val="black"/>
                </a:solidFill>
              </a:rPr>
              <a:t>.</a:t>
            </a:r>
            <a:r>
              <a:rPr lang="en-US" sz="4000" dirty="0" smtClean="0">
                <a:solidFill>
                  <a:prstClr val="black"/>
                </a:solidFill>
              </a:rPr>
              <a:t>..(</a:t>
            </a:r>
            <a:r>
              <a:rPr lang="en-US" sz="4000" dirty="0" err="1" smtClean="0">
                <a:solidFill>
                  <a:prstClr val="black"/>
                </a:solidFill>
              </a:rPr>
              <a:t>imparfait</a:t>
            </a:r>
            <a:r>
              <a:rPr lang="en-US" sz="4000" dirty="0">
                <a:solidFill>
                  <a:prstClr val="black"/>
                </a:solidFill>
              </a:rPr>
              <a:t>)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q</a:t>
            </a:r>
            <a:r>
              <a:rPr lang="en-US" sz="4000" dirty="0" err="1" smtClean="0">
                <a:solidFill>
                  <a:prstClr val="black"/>
                </a:solidFill>
              </a:rPr>
              <a:t>uand</a:t>
            </a:r>
            <a:r>
              <a:rPr lang="en-US" sz="4000" dirty="0" smtClean="0">
                <a:solidFill>
                  <a:prstClr val="black"/>
                </a:solidFill>
              </a:rPr>
              <a:t> ….(passé </a:t>
            </a:r>
            <a:r>
              <a:rPr lang="en-US" sz="4000" dirty="0" err="1" smtClean="0">
                <a:solidFill>
                  <a:prstClr val="black"/>
                </a:solidFill>
              </a:rPr>
              <a:t>composé</a:t>
            </a:r>
            <a:r>
              <a:rPr lang="en-US" sz="4000" dirty="0" smtClean="0">
                <a:solidFill>
                  <a:prstClr val="black"/>
                </a:solidFill>
              </a:rPr>
              <a:t>)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 quoi </a:t>
            </a:r>
            <a:r>
              <a:rPr lang="en-US" sz="4000" dirty="0" err="1" smtClean="0"/>
              <a:t>avez-vous</a:t>
            </a:r>
            <a:r>
              <a:rPr lang="en-US" sz="4000" dirty="0" smtClean="0"/>
              <a:t> </a:t>
            </a:r>
            <a:r>
              <a:rPr lang="en-US" sz="4000" dirty="0" err="1" smtClean="0"/>
              <a:t>besoin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5" name="Picture 6" descr="https://healthy.kaiserpermanente.org/static/health-encyclopedia/en-us/pi/media/medical/hw/pi_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94164"/>
            <a:ext cx="4759036" cy="47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0400" y="3111853"/>
            <a:ext cx="198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J’ai</a:t>
            </a:r>
            <a:r>
              <a:rPr lang="en-US" sz="4400" dirty="0" smtClean="0"/>
              <a:t> </a:t>
            </a:r>
            <a:r>
              <a:rPr lang="en-US" sz="4400" dirty="0" err="1" smtClean="0"/>
              <a:t>besoin</a:t>
            </a:r>
            <a:r>
              <a:rPr lang="en-US" sz="4400" dirty="0" smtClean="0"/>
              <a:t> de…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1" y="2843842"/>
            <a:ext cx="2614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J’ai</a:t>
            </a:r>
            <a:r>
              <a:rPr lang="en-US" sz="4400" dirty="0" smtClean="0"/>
              <a:t> mal au /à la…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274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Qu’est-ce</a:t>
            </a:r>
            <a:r>
              <a:rPr lang="en-US" sz="4000" dirty="0" smtClean="0"/>
              <a:t> qui </a:t>
            </a:r>
            <a:r>
              <a:rPr lang="en-US" sz="4000" dirty="0" err="1" smtClean="0"/>
              <a:t>s’est</a:t>
            </a:r>
            <a:r>
              <a:rPr lang="en-US" sz="4000" dirty="0" smtClean="0"/>
              <a:t> </a:t>
            </a:r>
            <a:r>
              <a:rPr lang="en-US" sz="4000" dirty="0" err="1" smtClean="0"/>
              <a:t>passÉ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5122" name="Picture 2" descr="http://media.townhall.com/Townhall/reu/d/2011%5C138%5C2011-05-18T190610Z_01_DUB108_RTRIDSP_0_SOCCER-E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151057" cy="296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366" y="5056817"/>
            <a:ext cx="9123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Il </a:t>
            </a:r>
            <a:r>
              <a:rPr lang="en-US" sz="4000" dirty="0">
                <a:solidFill>
                  <a:prstClr val="black"/>
                </a:solidFill>
              </a:rPr>
              <a:t>.</a:t>
            </a:r>
            <a:r>
              <a:rPr lang="en-US" sz="4000" dirty="0" smtClean="0">
                <a:solidFill>
                  <a:prstClr val="black"/>
                </a:solidFill>
              </a:rPr>
              <a:t>..(</a:t>
            </a:r>
            <a:r>
              <a:rPr lang="en-US" sz="4000" dirty="0" err="1" smtClean="0">
                <a:solidFill>
                  <a:prstClr val="black"/>
                </a:solidFill>
              </a:rPr>
              <a:t>imparfait</a:t>
            </a:r>
            <a:r>
              <a:rPr lang="en-US" sz="4000" dirty="0">
                <a:solidFill>
                  <a:prstClr val="black"/>
                </a:solidFill>
              </a:rPr>
              <a:t>)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q</a:t>
            </a:r>
            <a:r>
              <a:rPr lang="en-US" sz="4000" dirty="0" err="1" smtClean="0">
                <a:solidFill>
                  <a:prstClr val="black"/>
                </a:solidFill>
              </a:rPr>
              <a:t>uand</a:t>
            </a:r>
            <a:r>
              <a:rPr lang="en-US" sz="4000" dirty="0" smtClean="0">
                <a:solidFill>
                  <a:prstClr val="black"/>
                </a:solidFill>
              </a:rPr>
              <a:t> ….(passé </a:t>
            </a:r>
            <a:r>
              <a:rPr lang="en-US" sz="4000" dirty="0" err="1" smtClean="0">
                <a:solidFill>
                  <a:prstClr val="black"/>
                </a:solidFill>
              </a:rPr>
              <a:t>composé</a:t>
            </a:r>
            <a:r>
              <a:rPr lang="en-US" sz="4000" dirty="0" smtClean="0">
                <a:solidFill>
                  <a:prstClr val="black"/>
                </a:solidFill>
              </a:rPr>
              <a:t>)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De quoi a-t-</a:t>
            </a:r>
            <a:r>
              <a:rPr lang="en-US" sz="4000" dirty="0" err="1" smtClean="0"/>
              <a:t>il</a:t>
            </a:r>
            <a:r>
              <a:rPr lang="en-US" sz="4000" dirty="0" smtClean="0"/>
              <a:t> </a:t>
            </a:r>
            <a:r>
              <a:rPr lang="en-US" sz="4000" dirty="0" err="1" smtClean="0"/>
              <a:t>besoin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5122" name="Picture 2" descr="http://media.townhall.com/Townhall/reu/d/2011%5C138%5C2011-05-18T190610Z_01_DUB108_RTRIDSP_0_SOCCER-E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543800" cy="43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4495800"/>
            <a:ext cx="1981200" cy="21236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Il a </a:t>
            </a:r>
            <a:r>
              <a:rPr lang="en-US" sz="4400" dirty="0" err="1" smtClean="0"/>
              <a:t>besoin</a:t>
            </a:r>
            <a:r>
              <a:rPr lang="en-US" sz="4400" dirty="0" smtClean="0"/>
              <a:t> de…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832122"/>
            <a:ext cx="2614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Il a mal au /à la…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79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Qu’est-ce</a:t>
            </a:r>
            <a:r>
              <a:rPr lang="en-US" sz="4000" dirty="0" smtClean="0"/>
              <a:t> qui </a:t>
            </a:r>
            <a:r>
              <a:rPr lang="en-US" sz="4000" dirty="0" err="1" smtClean="0"/>
              <a:t>s’est</a:t>
            </a:r>
            <a:r>
              <a:rPr lang="en-US" sz="4000" dirty="0" smtClean="0"/>
              <a:t> </a:t>
            </a:r>
            <a:r>
              <a:rPr lang="en-US" sz="4000" dirty="0" err="1" smtClean="0"/>
              <a:t>passÉ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6146" name="Picture 2" descr="http://www.dailygossip.org/media/posts/4521-600x4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7823"/>
            <a:ext cx="5435600" cy="391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56388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Elle 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  <a:r>
              <a:rPr lang="en-US" sz="3600" dirty="0" smtClean="0">
                <a:solidFill>
                  <a:prstClr val="black"/>
                </a:solidFill>
              </a:rPr>
              <a:t>..(</a:t>
            </a:r>
            <a:r>
              <a:rPr lang="en-US" sz="3600" dirty="0" err="1" smtClean="0">
                <a:solidFill>
                  <a:prstClr val="black"/>
                </a:solidFill>
              </a:rPr>
              <a:t>imparfait</a:t>
            </a:r>
            <a:r>
              <a:rPr lang="en-US" sz="3600" dirty="0">
                <a:solidFill>
                  <a:prstClr val="black"/>
                </a:solidFill>
              </a:rPr>
              <a:t>)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q</a:t>
            </a:r>
            <a:r>
              <a:rPr lang="en-US" sz="3600" dirty="0" err="1" smtClean="0">
                <a:solidFill>
                  <a:prstClr val="black"/>
                </a:solidFill>
              </a:rPr>
              <a:t>uand</a:t>
            </a:r>
            <a:r>
              <a:rPr lang="en-US" sz="3600" dirty="0" smtClean="0">
                <a:solidFill>
                  <a:prstClr val="black"/>
                </a:solidFill>
              </a:rPr>
              <a:t> ….(passé </a:t>
            </a:r>
            <a:r>
              <a:rPr lang="en-US" sz="3600" dirty="0" err="1" smtClean="0">
                <a:solidFill>
                  <a:prstClr val="black"/>
                </a:solidFill>
              </a:rPr>
              <a:t>composé</a:t>
            </a:r>
            <a:r>
              <a:rPr lang="en-US" sz="3600" dirty="0" smtClean="0">
                <a:solidFill>
                  <a:prstClr val="black"/>
                </a:solidFill>
              </a:rPr>
              <a:t>)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667000"/>
            <a:ext cx="3580660" cy="2133600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Bernard MT Condensed" pitchFamily="18" charset="0"/>
              </a:rPr>
              <a:t>…</a:t>
            </a:r>
            <a:br>
              <a:rPr lang="en-US" sz="4800" dirty="0" smtClean="0">
                <a:solidFill>
                  <a:schemeClr val="tx1"/>
                </a:solidFill>
                <a:latin typeface="Bernard MT Condensed" pitchFamily="18" charset="0"/>
              </a:rPr>
            </a:br>
            <a:r>
              <a:rPr lang="en-US" sz="4800" dirty="0" err="1" smtClean="0">
                <a:solidFill>
                  <a:schemeClr val="tx1"/>
                </a:solidFill>
                <a:latin typeface="Bernard MT Condensed" pitchFamily="18" charset="0"/>
              </a:rPr>
              <a:t>une</a:t>
            </a:r>
            <a:r>
              <a:rPr lang="en-US" sz="48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Bernard MT Condensed" pitchFamily="18" charset="0"/>
              </a:rPr>
              <a:t>infirmière</a:t>
            </a:r>
            <a:endParaRPr lang="en-US" sz="48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pic>
        <p:nvPicPr>
          <p:cNvPr id="2052" name="Picture 4" descr="http://ewpopwatch.files.wordpress.com/2009/06/nurse_jackie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724400" cy="629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81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De quoi a-t-</a:t>
            </a:r>
            <a:r>
              <a:rPr lang="en-US" sz="4000" dirty="0" err="1" smtClean="0"/>
              <a:t>elle</a:t>
            </a:r>
            <a:r>
              <a:rPr lang="en-US" sz="4000" dirty="0" smtClean="0"/>
              <a:t> </a:t>
            </a:r>
            <a:r>
              <a:rPr lang="en-US" sz="4000" dirty="0" err="1" smtClean="0"/>
              <a:t>besoin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6146" name="Picture 2" descr="http://www.dailygossip.org/media/posts/4521-600x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1752600"/>
            <a:ext cx="6705600" cy="482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00" y="4343400"/>
            <a:ext cx="1981200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Elle a </a:t>
            </a:r>
            <a:r>
              <a:rPr lang="en-US" sz="4400" dirty="0" err="1" smtClean="0"/>
              <a:t>besoin</a:t>
            </a:r>
            <a:r>
              <a:rPr lang="en-US" sz="4400" dirty="0" smtClean="0"/>
              <a:t> de…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766794"/>
            <a:ext cx="2614978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Elle </a:t>
            </a:r>
            <a:r>
              <a:rPr lang="en-US" sz="4400" dirty="0"/>
              <a:t>a</a:t>
            </a:r>
            <a:r>
              <a:rPr lang="en-US" sz="4400" dirty="0" smtClean="0"/>
              <a:t> mal au /à la…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572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Qu’est-ce</a:t>
            </a:r>
            <a:r>
              <a:rPr lang="en-US" sz="4000" dirty="0" smtClean="0"/>
              <a:t> qui </a:t>
            </a:r>
            <a:r>
              <a:rPr lang="en-US" sz="4000" dirty="0" err="1" smtClean="0"/>
              <a:t>s’est</a:t>
            </a:r>
            <a:r>
              <a:rPr lang="en-US" sz="4000" dirty="0" smtClean="0"/>
              <a:t> </a:t>
            </a:r>
            <a:r>
              <a:rPr lang="en-US" sz="4000" dirty="0" err="1" smtClean="0"/>
              <a:t>passÉ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7170" name="Picture 2" descr="http://www.favimwalls.com/wp-content/uploads/2014/04/Funny-Pictures-Of-People-Getting-Hurt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604085" cy="37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48940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Je </a:t>
            </a:r>
            <a:r>
              <a:rPr lang="en-US" sz="4000" dirty="0">
                <a:solidFill>
                  <a:prstClr val="black"/>
                </a:solidFill>
              </a:rPr>
              <a:t>.</a:t>
            </a:r>
            <a:r>
              <a:rPr lang="en-US" sz="4000" dirty="0" smtClean="0">
                <a:solidFill>
                  <a:prstClr val="black"/>
                </a:solidFill>
              </a:rPr>
              <a:t>..(</a:t>
            </a:r>
            <a:r>
              <a:rPr lang="en-US" sz="4000" dirty="0" err="1" smtClean="0">
                <a:solidFill>
                  <a:prstClr val="black"/>
                </a:solidFill>
              </a:rPr>
              <a:t>imparfait</a:t>
            </a:r>
            <a:r>
              <a:rPr lang="en-US" sz="4000" dirty="0">
                <a:solidFill>
                  <a:prstClr val="black"/>
                </a:solidFill>
              </a:rPr>
              <a:t>)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quand</a:t>
            </a:r>
            <a:r>
              <a:rPr lang="en-US" sz="4000" smtClean="0">
                <a:solidFill>
                  <a:prstClr val="black"/>
                </a:solidFill>
              </a:rPr>
              <a:t>...(</a:t>
            </a:r>
            <a:r>
              <a:rPr lang="en-US" sz="4000" dirty="0" smtClean="0">
                <a:solidFill>
                  <a:prstClr val="black"/>
                </a:solidFill>
              </a:rPr>
              <a:t>passé </a:t>
            </a:r>
            <a:r>
              <a:rPr lang="en-US" sz="4000" dirty="0" err="1" smtClean="0">
                <a:solidFill>
                  <a:prstClr val="black"/>
                </a:solidFill>
              </a:rPr>
              <a:t>composé</a:t>
            </a:r>
            <a:r>
              <a:rPr lang="en-US" sz="4000" dirty="0" smtClean="0">
                <a:solidFill>
                  <a:prstClr val="black"/>
                </a:solidFill>
              </a:rPr>
              <a:t>)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5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 quoi </a:t>
            </a:r>
            <a:r>
              <a:rPr lang="en-US" sz="4000" dirty="0" err="1" smtClean="0"/>
              <a:t>avez-vous</a:t>
            </a:r>
            <a:r>
              <a:rPr lang="en-US" sz="4000" dirty="0" smtClean="0"/>
              <a:t> </a:t>
            </a:r>
            <a:r>
              <a:rPr lang="en-US" sz="4000" dirty="0" err="1" smtClean="0"/>
              <a:t>besoin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7170" name="Picture 2" descr="http://www.favimwalls.com/wp-content/uploads/2014/04/Funny-Pictures-Of-People-Getting-Hurt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35538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9727" y="3500229"/>
            <a:ext cx="198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J’ai</a:t>
            </a:r>
            <a:r>
              <a:rPr lang="en-US" sz="4400" dirty="0" smtClean="0"/>
              <a:t> </a:t>
            </a:r>
            <a:r>
              <a:rPr lang="en-US" sz="4400" dirty="0" err="1" smtClean="0"/>
              <a:t>besoin</a:t>
            </a:r>
            <a:r>
              <a:rPr lang="en-US" sz="4400" dirty="0" smtClean="0"/>
              <a:t> de…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1" y="2843842"/>
            <a:ext cx="16001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J’ai</a:t>
            </a:r>
            <a:r>
              <a:rPr lang="en-US" sz="4400" dirty="0" smtClean="0"/>
              <a:t> mal au /à la…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59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ernard MT Condensed" pitchFamily="18" charset="0"/>
              </a:rPr>
              <a:t>…un </a:t>
            </a:r>
            <a:r>
              <a:rPr lang="en-US" sz="4800" dirty="0" err="1" smtClean="0">
                <a:latin typeface="Bernard MT Condensed" pitchFamily="18" charset="0"/>
              </a:rPr>
              <a:t>dentiste</a:t>
            </a:r>
            <a:endParaRPr lang="en-US" sz="4800" dirty="0">
              <a:latin typeface="Bernard MT Condense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04" y="1643130"/>
            <a:ext cx="5029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94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ernard MT Condensed" pitchFamily="18" charset="0"/>
              </a:rPr>
              <a:t>… un </a:t>
            </a:r>
            <a:r>
              <a:rPr lang="en-US" sz="4800" dirty="0" err="1" smtClean="0">
                <a:latin typeface="Bernard MT Condensed" pitchFamily="18" charset="0"/>
              </a:rPr>
              <a:t>pharmacien</a:t>
            </a:r>
            <a:endParaRPr lang="en-US" sz="4800" dirty="0">
              <a:latin typeface="Bernard MT Condensed" pitchFamily="18" charset="0"/>
            </a:endParaRPr>
          </a:p>
        </p:txBody>
      </p:sp>
      <p:pic>
        <p:nvPicPr>
          <p:cNvPr id="5124" name="Picture 4" descr="http://4.bp.blogspot.com/_KyGtVVNVwEI/S68icbytp9I/AAAAAAAAAIE/_zYJIRN4YcI/s1600/pharmacist_holding_bo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4202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8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ernard MT Condensed" pitchFamily="18" charset="0"/>
              </a:rPr>
              <a:t>…</a:t>
            </a:r>
            <a:r>
              <a:rPr lang="en-US" sz="4800" dirty="0" err="1" smtClean="0">
                <a:latin typeface="Bernard MT Condensed" pitchFamily="18" charset="0"/>
              </a:rPr>
              <a:t>Une</a:t>
            </a:r>
            <a:r>
              <a:rPr lang="en-US" sz="4800" dirty="0" smtClean="0">
                <a:latin typeface="Bernard MT Condensed" pitchFamily="18" charset="0"/>
              </a:rPr>
              <a:t> ambulance</a:t>
            </a:r>
            <a:endParaRPr lang="en-US" sz="4800" dirty="0">
              <a:latin typeface="Bernard MT Condensed" pitchFamily="18" charset="0"/>
            </a:endParaRPr>
          </a:p>
        </p:txBody>
      </p:sp>
      <p:pic>
        <p:nvPicPr>
          <p:cNvPr id="4098" name="Picture 2" descr="https://encrypted-tbn3.google.com/images?q=tbn:ANd9GcQDU2PHMTNXsr5y22LWAOsErB-bORbXV_27fhajsoM4B6PX6H6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89" y="1752600"/>
            <a:ext cx="6477000" cy="485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3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1" y="345500"/>
            <a:ext cx="4305301" cy="1054394"/>
          </a:xfrm>
        </p:spPr>
        <p:txBody>
          <a:bodyPr/>
          <a:lstStyle/>
          <a:p>
            <a:r>
              <a:rPr lang="en-US" sz="4800" dirty="0" smtClean="0">
                <a:latin typeface="Bernard MT Condensed" pitchFamily="18" charset="0"/>
              </a:rPr>
              <a:t>…A </a:t>
            </a:r>
            <a:r>
              <a:rPr lang="en-US" sz="4800" dirty="0" err="1" smtClean="0">
                <a:latin typeface="Bernard MT Condensed" pitchFamily="18" charset="0"/>
              </a:rPr>
              <a:t>L’hopital</a:t>
            </a:r>
            <a:endParaRPr lang="en-US" sz="4800" dirty="0">
              <a:latin typeface="Bernard MT Condensed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3"/>
          <a:stretch/>
        </p:blipFill>
        <p:spPr bwMode="auto">
          <a:xfrm>
            <a:off x="3635572" y="1600200"/>
            <a:ext cx="5432228" cy="50950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694639" cy="50886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457199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white"/>
                </a:solidFill>
                <a:latin typeface="Bernard MT Condensed" pitchFamily="18" charset="0"/>
              </a:rPr>
              <a:t>…AUX URGENCES</a:t>
            </a:r>
          </a:p>
        </p:txBody>
      </p:sp>
    </p:spTree>
    <p:extLst>
      <p:ext uri="{BB962C8B-B14F-4D97-AF65-F5344CB8AC3E}">
        <p14:creationId xmlns:p14="http://schemas.microsoft.com/office/powerpoint/2010/main" val="131779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Le cabinet du </a:t>
            </a:r>
            <a:r>
              <a:rPr lang="en-US" sz="4800" dirty="0" err="1" smtClean="0"/>
              <a:t>docteur</a:t>
            </a:r>
            <a:endParaRPr lang="en-US" sz="4800" dirty="0"/>
          </a:p>
        </p:txBody>
      </p:sp>
      <p:pic>
        <p:nvPicPr>
          <p:cNvPr id="9218" name="Picture 2" descr="http://www.spanglercandy.com/new/images/doct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1828800"/>
            <a:ext cx="8686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7363" y="236912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Le patient</a:t>
            </a:r>
          </a:p>
        </p:txBody>
      </p:sp>
    </p:spTree>
    <p:extLst>
      <p:ext uri="{BB962C8B-B14F-4D97-AF65-F5344CB8AC3E}">
        <p14:creationId xmlns:p14="http://schemas.microsoft.com/office/powerpoint/2010/main" val="374838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4" y="990600"/>
            <a:ext cx="6705600" cy="4800600"/>
          </a:xfrm>
        </p:spPr>
        <p:txBody>
          <a:bodyPr/>
          <a:lstStyle/>
          <a:p>
            <a:pPr algn="ctr"/>
            <a:r>
              <a:rPr lang="en-US" dirty="0" smtClean="0"/>
              <a:t>                Je </a:t>
            </a:r>
            <a:r>
              <a:rPr lang="en-US" dirty="0" err="1" smtClean="0"/>
              <a:t>suis</a:t>
            </a:r>
            <a:r>
              <a:rPr lang="en-US" dirty="0" smtClean="0"/>
              <a:t>       		</a:t>
            </a:r>
            <a:r>
              <a:rPr lang="en-US" dirty="0" err="1" smtClean="0"/>
              <a:t>malade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en-US" dirty="0" err="1" smtClean="0"/>
              <a:t>besoin</a:t>
            </a:r>
            <a:r>
              <a:rPr lang="en-US" dirty="0" smtClean="0"/>
              <a:t> de </a:t>
            </a:r>
            <a:br>
              <a:rPr lang="en-US" dirty="0" smtClean="0"/>
            </a:br>
            <a:r>
              <a:rPr lang="en-US" dirty="0" err="1" smtClean="0"/>
              <a:t>prendre</a:t>
            </a:r>
            <a:r>
              <a:rPr lang="en-US" dirty="0" smtClean="0"/>
              <a:t> un </a:t>
            </a:r>
            <a:br>
              <a:rPr lang="en-US" dirty="0" smtClean="0"/>
            </a:br>
            <a:r>
              <a:rPr lang="en-US" dirty="0" err="1" smtClean="0"/>
              <a:t>rendez-vous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avec mon </a:t>
            </a:r>
            <a:r>
              <a:rPr lang="en-US" dirty="0" err="1" smtClean="0"/>
              <a:t>docteur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7170" name="Picture 2" descr="http://xdesktopwallpapers.com/wp-content/uploads/2011/10/Abduction-Taylor-Lautner-Talking-On-Pho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6" r="17755" b="6819"/>
          <a:stretch/>
        </p:blipFill>
        <p:spPr bwMode="auto">
          <a:xfrm>
            <a:off x="174618" y="152400"/>
            <a:ext cx="2759926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log.mcnhealthcare.com/wp-content/uploads/2012/03/Doctor-on-Mobile-Pho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/>
          <a:stretch/>
        </p:blipFill>
        <p:spPr bwMode="auto">
          <a:xfrm>
            <a:off x="6206837" y="3733800"/>
            <a:ext cx="2944090" cy="2972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042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Urban Pop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481</Words>
  <Application>Microsoft Office PowerPoint</Application>
  <PresentationFormat>On-screen Show (4:3)</PresentationFormat>
  <Paragraphs>153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MS PGothic</vt:lpstr>
      <vt:lpstr>MS PGothic</vt:lpstr>
      <vt:lpstr>Arial</vt:lpstr>
      <vt:lpstr>Bernard MT Condensed</vt:lpstr>
      <vt:lpstr>Calibri</vt:lpstr>
      <vt:lpstr>Franklin Gothic Medium</vt:lpstr>
      <vt:lpstr>Franklin Gothic Medium Cond</vt:lpstr>
      <vt:lpstr>Gill Sans MT</vt:lpstr>
      <vt:lpstr>Verdana</vt:lpstr>
      <vt:lpstr>Wingdings</vt:lpstr>
      <vt:lpstr>Wingdings 2</vt:lpstr>
      <vt:lpstr>Wingdings 3</vt:lpstr>
      <vt:lpstr>Grid</vt:lpstr>
      <vt:lpstr>1_Grid</vt:lpstr>
      <vt:lpstr>Aspect</vt:lpstr>
      <vt:lpstr>1_Office Theme</vt:lpstr>
      <vt:lpstr>Urban Pop</vt:lpstr>
      <vt:lpstr>Default Design</vt:lpstr>
      <vt:lpstr>1.2.2 I can make recommendations about medical services </vt:lpstr>
      <vt:lpstr> J’ai besoin d’un docteur!</vt:lpstr>
      <vt:lpstr>… une infirmière</vt:lpstr>
      <vt:lpstr>…un dentiste</vt:lpstr>
      <vt:lpstr>… un pharmacien</vt:lpstr>
      <vt:lpstr>…Une ambulance</vt:lpstr>
      <vt:lpstr>…A L’hopital</vt:lpstr>
      <vt:lpstr>Le cabinet du docteur</vt:lpstr>
      <vt:lpstr>                Je suis         malade…  J’ai besoin de  prendre un  rendez-vous  avec mon docteur!</vt:lpstr>
      <vt:lpstr>PowerPoint Presentation</vt:lpstr>
      <vt:lpstr>PowerPoint Presentation</vt:lpstr>
      <vt:lpstr>PowerPoint Presentation</vt:lpstr>
      <vt:lpstr>PowerPoint Presentation</vt:lpstr>
      <vt:lpstr>J’ai besoin  d’une operation</vt:lpstr>
      <vt:lpstr>PowerPoint Presentation</vt:lpstr>
      <vt:lpstr>PowerPoint Presentation</vt:lpstr>
      <vt:lpstr>PowerPoint Presentation</vt:lpstr>
      <vt:lpstr>Fly swatter</vt:lpstr>
      <vt:lpstr>L’imparfait</vt:lpstr>
      <vt:lpstr>Pratiquons!</vt:lpstr>
      <vt:lpstr>Ecrivez en francais</vt:lpstr>
      <vt:lpstr>PowerPoint Presentation</vt:lpstr>
      <vt:lpstr>Qu’est-ce qui s’est passé? </vt:lpstr>
      <vt:lpstr> De quoi a-t-il besoin?</vt:lpstr>
      <vt:lpstr>Qu’est-ce qui s’est passÉ? </vt:lpstr>
      <vt:lpstr>De quoi avez-vous besoin?</vt:lpstr>
      <vt:lpstr>Qu’est-ce qui s’est passÉ? </vt:lpstr>
      <vt:lpstr> De quoi a-t-il besoin?</vt:lpstr>
      <vt:lpstr>Qu’est-ce qui s’est passÉ? </vt:lpstr>
      <vt:lpstr> De quoi a-t-elle besoin?</vt:lpstr>
      <vt:lpstr>Qu’est-ce qui s’est passÉ? </vt:lpstr>
      <vt:lpstr>De quoi avez-vous besoin?</vt:lpstr>
    </vt:vector>
  </TitlesOfParts>
  <Company>Alpine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7.2</dc:title>
  <dc:creator>asduser</dc:creator>
  <cp:lastModifiedBy>Rachel McFarland</cp:lastModifiedBy>
  <cp:revision>24</cp:revision>
  <dcterms:created xsi:type="dcterms:W3CDTF">2015-03-30T18:39:40Z</dcterms:created>
  <dcterms:modified xsi:type="dcterms:W3CDTF">2017-09-08T18:55:06Z</dcterms:modified>
</cp:coreProperties>
</file>