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98" r:id="rId11"/>
    <p:sldId id="263" r:id="rId12"/>
    <p:sldId id="264" r:id="rId13"/>
    <p:sldId id="265" r:id="rId14"/>
    <p:sldId id="266" r:id="rId15"/>
    <p:sldId id="267" r:id="rId16"/>
    <p:sldId id="299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300" r:id="rId25"/>
    <p:sldId id="275" r:id="rId26"/>
    <p:sldId id="276" r:id="rId27"/>
    <p:sldId id="277" r:id="rId28"/>
    <p:sldId id="278" r:id="rId29"/>
    <p:sldId id="279" r:id="rId30"/>
    <p:sldId id="301" r:id="rId31"/>
    <p:sldId id="281" r:id="rId32"/>
    <p:sldId id="306" r:id="rId33"/>
    <p:sldId id="297" r:id="rId34"/>
    <p:sldId id="288" r:id="rId35"/>
    <p:sldId id="302" r:id="rId36"/>
    <p:sldId id="303" r:id="rId37"/>
    <p:sldId id="304" r:id="rId38"/>
    <p:sldId id="30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9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8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0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2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13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82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17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9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47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52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55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D454B-8272-4837-8165-39561A63E2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8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798B5-F3B7-450C-992C-4A9985318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33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0259D-497E-4113-9689-2870073F35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14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A6A0-66CA-4BD9-BC94-0E6C1C9692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61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83FE-DB8C-4F52-B068-5EBEBADA01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69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1922B-DB26-4DC9-BCFC-D40E68E1E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63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F8EB9-EC36-43D0-A9A6-6EB60976FE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E2E49-64BA-4E99-9777-EA13FD8E39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66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88D03-D7CE-4789-87A1-8938DDF854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97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8084F-CB14-4000-B904-18B15A156A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11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412DD-6C40-43C8-810A-D080C0D6C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07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8669649-EF2B-4C7C-89E0-F2D31A7D5502}" type="datetimeFigureOut">
              <a:rPr lang="en-US" smtClean="0">
                <a:solidFill>
                  <a:srgbClr val="CCD1B9"/>
                </a:solidFill>
              </a:rPr>
              <a:pPr/>
              <a:t>9/7/2017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16AB16-DF40-4C22-924D-46CF79EEB5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2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3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669649-EF2B-4C7C-89E0-F2D31A7D5502}" type="datetimeFigureOut">
              <a:rPr lang="en-US" smtClean="0"/>
              <a:pPr/>
              <a:t>9/7/2017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C16AB16-DF40-4C22-924D-46CF79EEB5F1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14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87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4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8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16AB16-DF40-4C22-924D-46CF79EEB5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25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CCD1B9"/>
                </a:solidFill>
              </a:rPr>
              <a:pPr/>
              <a:t>9/7/2017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45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C16AB16-DF40-4C22-924D-46CF79EEB5F1}" type="slidenum">
              <a:rPr lang="en-US" smtClean="0">
                <a:solidFill>
                  <a:srgbClr val="CCD1B9"/>
                </a:solidFill>
              </a:rPr>
              <a:pPr/>
              <a:t>‹#›</a:t>
            </a:fld>
            <a:endParaRPr lang="en-US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29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34949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6C02C-E184-41EF-8BC3-E44AB91124C8}" type="slidenum">
              <a:rPr lang="en-US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5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September 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September 7, 2017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A2F2CF1-FA0E-6643-9F71-1E0627B231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000F41-22A4-6443-9019-BBA609EBF6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2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C8C001-70EA-402F-AEDA-B8BEAED2C1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8669649-EF2B-4C7C-89E0-F2D31A7D5502}" type="datetimeFigureOut">
              <a:rPr lang="en-US" smtClean="0">
                <a:solidFill>
                  <a:srgbClr val="534949"/>
                </a:solidFill>
              </a:rPr>
              <a:pPr/>
              <a:t>9/7/2017</a:t>
            </a:fld>
            <a:endParaRPr lang="en-US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C16AB16-DF40-4C22-924D-46CF79EEB5F1}" type="slidenum">
              <a:rPr lang="en-US" smtClean="0">
                <a:solidFill>
                  <a:srgbClr val="534949"/>
                </a:solidFill>
              </a:rPr>
              <a:pPr/>
              <a:t>‹#›</a:t>
            </a:fld>
            <a:endParaRPr lang="en-US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4800" dirty="0" smtClean="0"/>
              <a:t>1.2.1</a:t>
            </a:r>
          </a:p>
          <a:p>
            <a:pPr marL="68580" indent="0" algn="ctr">
              <a:buNone/>
            </a:pPr>
            <a:r>
              <a:rPr lang="en-US" sz="4800" dirty="0" smtClean="0"/>
              <a:t>I </a:t>
            </a:r>
            <a:r>
              <a:rPr lang="en-US" sz="4800" dirty="0"/>
              <a:t>can talk about medical services and remedies.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6431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bureau du </a:t>
            </a:r>
            <a:r>
              <a:rPr lang="en-US" smtClean="0"/>
              <a:t>docteur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417638"/>
            <a:ext cx="7119938" cy="47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pharmacie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70" y="1417638"/>
            <a:ext cx="7651865" cy="42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médicament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6" y="1657381"/>
            <a:ext cx="7216842" cy="36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Password!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 1: In French, choose one of the above words and describe it to you partner.  </a:t>
            </a:r>
            <a:endParaRPr lang="en-US" dirty="0"/>
          </a:p>
          <a:p>
            <a:r>
              <a:rPr lang="en-US" dirty="0" smtClean="0"/>
              <a:t>Partner 2: Guess the word being described.</a:t>
            </a:r>
          </a:p>
          <a:p>
            <a:endParaRPr lang="en-US" dirty="0"/>
          </a:p>
          <a:p>
            <a:r>
              <a:rPr lang="en-US" dirty="0" smtClean="0"/>
              <a:t>Exchange roles and continue.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88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urgences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548445"/>
            <a:ext cx="7800001" cy="36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5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pansement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58" y="1572533"/>
            <a:ext cx="6422215" cy="42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ambulance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357" y="1417638"/>
            <a:ext cx="6794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 </a:t>
            </a:r>
            <a:r>
              <a:rPr lang="en-US" dirty="0" err="1" smtClean="0"/>
              <a:t>sirop</a:t>
            </a:r>
            <a:r>
              <a:rPr lang="en-US" dirty="0" smtClean="0"/>
              <a:t> pour la </a:t>
            </a:r>
            <a:r>
              <a:rPr lang="en-US" dirty="0" err="1" smtClean="0"/>
              <a:t>toux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25600"/>
            <a:ext cx="6290290" cy="41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02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pommade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58" y="1417638"/>
            <a:ext cx="6147150" cy="48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1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comprimé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92" y="1851117"/>
            <a:ext cx="72771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7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docteur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2900" r="-52900"/>
          <a:stretch>
            <a:fillRect/>
          </a:stretch>
        </p:blipFill>
        <p:spPr>
          <a:xfrm>
            <a:off x="2270125" y="663575"/>
            <a:ext cx="8270874" cy="5035549"/>
          </a:xfrm>
        </p:spPr>
      </p:pic>
    </p:spTree>
    <p:extLst>
      <p:ext uri="{BB962C8B-B14F-4D97-AF65-F5344CB8AC3E}">
        <p14:creationId xmlns:p14="http://schemas.microsoft.com/office/powerpoint/2010/main" val="4046419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l’aspirine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735" y="1615072"/>
            <a:ext cx="6241850" cy="4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68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Password!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 1: In French, choose one of the above words and describe it to you partner.  </a:t>
            </a:r>
            <a:endParaRPr lang="en-US" dirty="0"/>
          </a:p>
          <a:p>
            <a:r>
              <a:rPr lang="en-US" dirty="0" smtClean="0"/>
              <a:t>Partner 2: Guess the word being described.</a:t>
            </a:r>
          </a:p>
          <a:p>
            <a:endParaRPr lang="en-US" dirty="0"/>
          </a:p>
          <a:p>
            <a:r>
              <a:rPr lang="en-US" dirty="0" smtClean="0"/>
              <a:t>Exchange roles and continue.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3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plâtre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46" y="1417638"/>
            <a:ext cx="6508326" cy="45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8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</a:t>
            </a:r>
            <a:r>
              <a:rPr lang="en-US" dirty="0" err="1" smtClean="0"/>
              <a:t>béquilles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865" y="438345"/>
            <a:ext cx="3331520" cy="62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1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</a:t>
            </a:r>
            <a:r>
              <a:rPr lang="en-US" dirty="0" err="1" smtClean="0"/>
              <a:t>glaçons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417638"/>
            <a:ext cx="7747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2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ordonnance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184" y="1369284"/>
            <a:ext cx="4045312" cy="51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6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opération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73" y="1675420"/>
            <a:ext cx="6272827" cy="41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07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Password!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 1: In French, choose one of the above words and describe it to you partner.  </a:t>
            </a:r>
            <a:endParaRPr lang="en-US" dirty="0"/>
          </a:p>
          <a:p>
            <a:r>
              <a:rPr lang="en-US" dirty="0" smtClean="0"/>
              <a:t>Partner 2: Guess the word being described.</a:t>
            </a:r>
          </a:p>
          <a:p>
            <a:endParaRPr lang="en-US" dirty="0"/>
          </a:p>
          <a:p>
            <a:r>
              <a:rPr lang="en-US" dirty="0" smtClean="0"/>
              <a:t>Exchange roles and continue.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22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37" y="274638"/>
            <a:ext cx="8766469" cy="5967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recommandations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	- </a:t>
            </a:r>
            <a:r>
              <a:rPr lang="en-US" dirty="0" err="1" smtClean="0"/>
              <a:t>Avoir</a:t>
            </a:r>
            <a:r>
              <a:rPr lang="en-US" dirty="0" smtClean="0"/>
              <a:t> </a:t>
            </a:r>
            <a:r>
              <a:rPr lang="en-US" dirty="0" err="1" smtClean="0"/>
              <a:t>besoin</a:t>
            </a:r>
            <a:r>
              <a:rPr lang="en-US" dirty="0" smtClean="0"/>
              <a:t> d’un </a:t>
            </a:r>
            <a:r>
              <a:rPr lang="en-US" dirty="0" err="1" smtClean="0"/>
              <a:t>rendez-vous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prendre</a:t>
            </a:r>
            <a:r>
              <a:rPr lang="en-US" dirty="0" smtClean="0"/>
              <a:t> un </a:t>
            </a:r>
            <a:r>
              <a:rPr lang="en-US" dirty="0" err="1"/>
              <a:t>rendez-</a:t>
            </a:r>
            <a:r>
              <a:rPr lang="en-US" dirty="0" err="1" smtClean="0"/>
              <a:t>vous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rester</a:t>
            </a:r>
            <a:r>
              <a:rPr lang="en-US" dirty="0" smtClean="0"/>
              <a:t> au lit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faire attention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se </a:t>
            </a:r>
            <a:r>
              <a:rPr lang="en-US" dirty="0" err="1" smtClean="0"/>
              <a:t>reposer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s’occuper</a:t>
            </a:r>
            <a:r>
              <a:rPr lang="en-US" dirty="0" smtClean="0"/>
              <a:t> de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prendre</a:t>
            </a:r>
            <a:r>
              <a:rPr lang="en-US" dirty="0" smtClean="0"/>
              <a:t> ….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panser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mettre</a:t>
            </a:r>
            <a:r>
              <a:rPr lang="en-US" dirty="0" smtClean="0"/>
              <a:t> un </a:t>
            </a:r>
            <a:r>
              <a:rPr lang="en-US" dirty="0" err="1" smtClean="0"/>
              <a:t>plâtre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83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7"/>
            <a:ext cx="7772400" cy="148592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faut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Tu</a:t>
            </a:r>
            <a:r>
              <a:rPr lang="en-US" dirty="0" smtClean="0"/>
              <a:t> as </a:t>
            </a:r>
            <a:r>
              <a:rPr lang="en-US" dirty="0" err="1" smtClean="0"/>
              <a:t>besoin</a:t>
            </a:r>
            <a:r>
              <a:rPr lang="en-US" dirty="0" smtClean="0"/>
              <a:t> </a:t>
            </a:r>
            <a:r>
              <a:rPr lang="en-US" dirty="0" smtClean="0"/>
              <a:t>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29301"/>
            <a:ext cx="7772400" cy="3218598"/>
          </a:xfrm>
        </p:spPr>
        <p:txBody>
          <a:bodyPr/>
          <a:lstStyle/>
          <a:p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tombé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t’es</a:t>
            </a:r>
            <a:r>
              <a:rPr lang="en-US" dirty="0" smtClean="0"/>
              <a:t> </a:t>
            </a:r>
            <a:r>
              <a:rPr lang="en-US" dirty="0" err="1" smtClean="0"/>
              <a:t>cassé</a:t>
            </a:r>
            <a:r>
              <a:rPr lang="en-US" dirty="0" smtClean="0"/>
              <a:t> le bras.</a:t>
            </a:r>
          </a:p>
          <a:p>
            <a:r>
              <a:rPr lang="en-US" dirty="0" err="1" smtClean="0"/>
              <a:t>Tu</a:t>
            </a:r>
            <a:r>
              <a:rPr lang="en-US" dirty="0" smtClean="0"/>
              <a:t> as de la </a:t>
            </a:r>
            <a:r>
              <a:rPr lang="en-US" dirty="0" err="1" smtClean="0"/>
              <a:t>fièvre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Tu</a:t>
            </a:r>
            <a:r>
              <a:rPr lang="en-US" dirty="0" smtClean="0"/>
              <a:t> as un </a:t>
            </a:r>
            <a:r>
              <a:rPr lang="en-US" dirty="0" err="1" smtClean="0"/>
              <a:t>rhume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376362"/>
          </a:xfrm>
        </p:spPr>
        <p:txBody>
          <a:bodyPr>
            <a:norm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infirmier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infirmière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25" y="1810350"/>
            <a:ext cx="6189638" cy="41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1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9358" y="1245365"/>
            <a:ext cx="1894205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2231" y="1031278"/>
            <a:ext cx="85211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err="1" smtClean="0">
                <a:solidFill>
                  <a:prstClr val="black"/>
                </a:solidFill>
              </a:rPr>
              <a:t>Voici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Jean-Claude.  Le week-end dernier, </a:t>
            </a:r>
            <a:r>
              <a:rPr lang="en-US" dirty="0" err="1">
                <a:solidFill>
                  <a:prstClr val="black"/>
                </a:solidFill>
              </a:rPr>
              <a:t>il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est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allé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à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une</a:t>
            </a:r>
            <a:r>
              <a:rPr lang="en-US" dirty="0">
                <a:solidFill>
                  <a:prstClr val="black"/>
                </a:solidFill>
              </a:rPr>
              <a:t> __________.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Il a </a:t>
            </a:r>
            <a:r>
              <a:rPr lang="en-US" dirty="0" err="1">
                <a:solidFill>
                  <a:prstClr val="black"/>
                </a:solidFill>
              </a:rPr>
              <a:t>parlé</a:t>
            </a:r>
            <a:r>
              <a:rPr lang="en-US" dirty="0">
                <a:solidFill>
                  <a:prstClr val="black"/>
                </a:solidFill>
              </a:rPr>
              <a:t> avec </a:t>
            </a:r>
            <a:r>
              <a:rPr lang="en-US" dirty="0" err="1">
                <a:solidFill>
                  <a:prstClr val="black"/>
                </a:solidFill>
              </a:rPr>
              <a:t>une</a:t>
            </a:r>
            <a:r>
              <a:rPr lang="en-US" dirty="0">
                <a:solidFill>
                  <a:prstClr val="black"/>
                </a:solidFill>
              </a:rPr>
              <a:t> ________________, </a:t>
            </a:r>
            <a:r>
              <a:rPr lang="en-US" dirty="0" err="1">
                <a:solidFill>
                  <a:prstClr val="black"/>
                </a:solidFill>
              </a:rPr>
              <a:t>parce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qu’il</a:t>
            </a:r>
            <a:r>
              <a:rPr lang="en-US" dirty="0">
                <a:solidFill>
                  <a:prstClr val="black"/>
                </a:solidFill>
              </a:rPr>
              <a:t> a mal à la </a:t>
            </a:r>
            <a:r>
              <a:rPr lang="en-US" dirty="0" err="1" smtClean="0">
                <a:solidFill>
                  <a:prstClr val="black"/>
                </a:solidFill>
              </a:rPr>
              <a:t>jambe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Elle a </a:t>
            </a:r>
            <a:r>
              <a:rPr lang="en-US" dirty="0">
                <a:solidFill>
                  <a:prstClr val="black"/>
                </a:solidFill>
              </a:rPr>
              <a:t>vu Jean-Claude et 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téléphoné</a:t>
            </a:r>
            <a:r>
              <a:rPr lang="en-US" dirty="0" smtClean="0">
                <a:solidFill>
                  <a:prstClr val="black"/>
                </a:solidFill>
              </a:rPr>
              <a:t> à un ______________.</a:t>
            </a: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Le _________________ a </a:t>
            </a:r>
            <a:r>
              <a:rPr lang="en-US" dirty="0" err="1">
                <a:solidFill>
                  <a:prstClr val="black"/>
                </a:solidFill>
              </a:rPr>
              <a:t>donné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à Jean </a:t>
            </a:r>
            <a:r>
              <a:rPr lang="en-US" dirty="0">
                <a:solidFill>
                  <a:prstClr val="black"/>
                </a:solidFill>
              </a:rPr>
              <a:t>Claude un ________________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et </a:t>
            </a:r>
            <a:r>
              <a:rPr lang="en-US" dirty="0" err="1">
                <a:solidFill>
                  <a:prstClr val="black"/>
                </a:solidFill>
              </a:rPr>
              <a:t>une</a:t>
            </a:r>
            <a:r>
              <a:rPr lang="en-US" dirty="0">
                <a:solidFill>
                  <a:prstClr val="black"/>
                </a:solidFill>
              </a:rPr>
              <a:t> _________________.  </a:t>
            </a:r>
            <a:r>
              <a:rPr lang="en-US" dirty="0" smtClean="0">
                <a:solidFill>
                  <a:prstClr val="black"/>
                </a:solidFill>
              </a:rPr>
              <a:t>Jean-Claude </a:t>
            </a:r>
            <a:r>
              <a:rPr lang="en-US" dirty="0">
                <a:solidFill>
                  <a:prstClr val="black"/>
                </a:solidFill>
              </a:rPr>
              <a:t>a </a:t>
            </a:r>
            <a:r>
              <a:rPr lang="en-US" dirty="0" err="1">
                <a:solidFill>
                  <a:prstClr val="black"/>
                </a:solidFill>
              </a:rPr>
              <a:t>aussi</a:t>
            </a:r>
            <a:r>
              <a:rPr lang="en-US" dirty="0">
                <a:solidFill>
                  <a:prstClr val="black"/>
                </a:solidFill>
              </a:rPr>
              <a:t> des ___________________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 </a:t>
            </a:r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err="1" smtClean="0">
                <a:solidFill>
                  <a:prstClr val="black"/>
                </a:solidFill>
              </a:rPr>
              <a:t>Heureusement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il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n’a</a:t>
            </a:r>
            <a:r>
              <a:rPr lang="en-US" dirty="0">
                <a:solidFill>
                  <a:prstClr val="black"/>
                </a:solidFill>
              </a:rPr>
              <a:t> pas </a:t>
            </a:r>
            <a:r>
              <a:rPr lang="en-US" dirty="0" err="1">
                <a:solidFill>
                  <a:prstClr val="black"/>
                </a:solidFill>
              </a:rPr>
              <a:t>eu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besoin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d’ </a:t>
            </a:r>
            <a:r>
              <a:rPr lang="en-US" dirty="0">
                <a:solidFill>
                  <a:prstClr val="black"/>
                </a:solidFill>
              </a:rPr>
              <a:t>_______________				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 </a:t>
            </a:r>
          </a:p>
          <a:p>
            <a:pPr defTabSz="457200"/>
            <a:r>
              <a:rPr lang="en-US" dirty="0" err="1">
                <a:solidFill>
                  <a:prstClr val="black"/>
                </a:solidFill>
              </a:rPr>
              <a:t>Maintenant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il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faut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______  </a:t>
            </a:r>
            <a:r>
              <a:rPr lang="en-US" dirty="0">
                <a:solidFill>
                  <a:prstClr val="black"/>
                </a:solidFill>
              </a:rPr>
              <a:t>______________ et</a:t>
            </a:r>
            <a:r>
              <a:rPr lang="en-US" dirty="0" smtClean="0">
                <a:solidFill>
                  <a:prstClr val="black"/>
                </a:solidFill>
              </a:rPr>
              <a:t> ______________ </a:t>
            </a:r>
            <a:r>
              <a:rPr lang="en-US" dirty="0">
                <a:solidFill>
                  <a:prstClr val="black"/>
                </a:solidFill>
              </a:rPr>
              <a:t>au lit.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31" y="162833"/>
            <a:ext cx="87213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dirty="0">
                <a:solidFill>
                  <a:prstClr val="black"/>
                </a:solidFill>
              </a:rPr>
              <a:t>un </a:t>
            </a:r>
            <a:r>
              <a:rPr lang="en-US" sz="1400" dirty="0" err="1">
                <a:solidFill>
                  <a:prstClr val="black"/>
                </a:solidFill>
              </a:rPr>
              <a:t>docteur</a:t>
            </a:r>
            <a:r>
              <a:rPr lang="en-US" sz="1400" dirty="0">
                <a:solidFill>
                  <a:prstClr val="black"/>
                </a:solidFill>
              </a:rPr>
              <a:t>      un </a:t>
            </a:r>
            <a:r>
              <a:rPr lang="en-US" sz="1400" dirty="0" err="1" smtClean="0">
                <a:solidFill>
                  <a:prstClr val="black"/>
                </a:solidFill>
              </a:rPr>
              <a:t>infirmier</a:t>
            </a:r>
            <a:r>
              <a:rPr lang="en-US" sz="1400" dirty="0" smtClean="0">
                <a:solidFill>
                  <a:prstClr val="black"/>
                </a:solidFill>
              </a:rPr>
              <a:t>      </a:t>
            </a:r>
            <a:r>
              <a:rPr lang="en-US" sz="1400" dirty="0" err="1">
                <a:solidFill>
                  <a:prstClr val="black"/>
                </a:solidFill>
              </a:rPr>
              <a:t>une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infirmière</a:t>
            </a:r>
            <a:r>
              <a:rPr lang="en-US" sz="1400" dirty="0">
                <a:solidFill>
                  <a:prstClr val="black"/>
                </a:solidFill>
              </a:rPr>
              <a:t>        </a:t>
            </a:r>
            <a:r>
              <a:rPr lang="en-US" sz="1400" dirty="0" err="1">
                <a:solidFill>
                  <a:prstClr val="black"/>
                </a:solidFill>
              </a:rPr>
              <a:t>une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dentiste</a:t>
            </a:r>
            <a:r>
              <a:rPr lang="en-US" sz="1400" dirty="0" smtClean="0">
                <a:solidFill>
                  <a:prstClr val="black"/>
                </a:solidFill>
              </a:rPr>
              <a:t>      un </a:t>
            </a:r>
            <a:r>
              <a:rPr lang="en-US" sz="1400" dirty="0" err="1">
                <a:solidFill>
                  <a:prstClr val="black"/>
                </a:solidFill>
              </a:rPr>
              <a:t>hôpital</a:t>
            </a:r>
            <a:r>
              <a:rPr lang="en-US" sz="1400" dirty="0">
                <a:solidFill>
                  <a:prstClr val="black"/>
                </a:solidFill>
              </a:rPr>
              <a:t>        </a:t>
            </a:r>
            <a:r>
              <a:rPr lang="en-US" sz="1400" dirty="0" err="1">
                <a:solidFill>
                  <a:prstClr val="black"/>
                </a:solidFill>
              </a:rPr>
              <a:t>une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clinique</a:t>
            </a:r>
            <a:r>
              <a:rPr lang="en-US" sz="1400" dirty="0" smtClean="0">
                <a:solidFill>
                  <a:prstClr val="black"/>
                </a:solidFill>
              </a:rPr>
              <a:t>     </a:t>
            </a:r>
            <a:r>
              <a:rPr lang="en-US" sz="1400" dirty="0">
                <a:solidFill>
                  <a:prstClr val="black"/>
                </a:solidFill>
              </a:rPr>
              <a:t>le bureau du </a:t>
            </a:r>
            <a:r>
              <a:rPr lang="en-US" sz="1400" dirty="0" err="1">
                <a:solidFill>
                  <a:prstClr val="black"/>
                </a:solidFill>
              </a:rPr>
              <a:t>docteur</a:t>
            </a:r>
            <a:r>
              <a:rPr lang="en-US" sz="1400" dirty="0">
                <a:solidFill>
                  <a:prstClr val="black"/>
                </a:solidFill>
              </a:rPr>
              <a:t>    </a:t>
            </a:r>
            <a:r>
              <a:rPr lang="en-US" sz="1400" dirty="0" err="1">
                <a:solidFill>
                  <a:prstClr val="black"/>
                </a:solidFill>
              </a:rPr>
              <a:t>une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pharmacie</a:t>
            </a:r>
            <a:r>
              <a:rPr lang="en-US" sz="1400" dirty="0" smtClean="0">
                <a:solidFill>
                  <a:prstClr val="black"/>
                </a:solidFill>
              </a:rPr>
              <a:t>    </a:t>
            </a:r>
            <a:r>
              <a:rPr lang="en-US" sz="1400" dirty="0" err="1" smtClean="0">
                <a:solidFill>
                  <a:prstClr val="black"/>
                </a:solidFill>
              </a:rPr>
              <a:t>une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pommade</a:t>
            </a:r>
            <a:r>
              <a:rPr lang="en-US" sz="1400" dirty="0">
                <a:solidFill>
                  <a:prstClr val="black"/>
                </a:solidFill>
              </a:rPr>
              <a:t>    </a:t>
            </a:r>
            <a:r>
              <a:rPr lang="en-US" sz="1400" dirty="0" err="1">
                <a:solidFill>
                  <a:prstClr val="black"/>
                </a:solidFill>
              </a:rPr>
              <a:t>une</a:t>
            </a:r>
            <a:r>
              <a:rPr lang="en-US" sz="1400" dirty="0">
                <a:solidFill>
                  <a:prstClr val="black"/>
                </a:solidFill>
              </a:rPr>
              <a:t> ordonnance     un </a:t>
            </a:r>
            <a:r>
              <a:rPr lang="en-US" sz="1400" dirty="0" err="1">
                <a:solidFill>
                  <a:prstClr val="black"/>
                </a:solidFill>
              </a:rPr>
              <a:t>comprimé</a:t>
            </a:r>
            <a:r>
              <a:rPr lang="en-US" sz="1400" dirty="0">
                <a:solidFill>
                  <a:prstClr val="black"/>
                </a:solidFill>
              </a:rPr>
              <a:t>      des </a:t>
            </a:r>
            <a:r>
              <a:rPr lang="en-US" sz="1400" dirty="0" err="1" smtClean="0">
                <a:solidFill>
                  <a:prstClr val="black"/>
                </a:solidFill>
              </a:rPr>
              <a:t>béquilles</a:t>
            </a:r>
            <a:r>
              <a:rPr lang="en-US" sz="1400" dirty="0" smtClean="0">
                <a:solidFill>
                  <a:prstClr val="black"/>
                </a:solidFill>
              </a:rPr>
              <a:t>   </a:t>
            </a:r>
            <a:r>
              <a:rPr lang="en-US" sz="1400" dirty="0" err="1" smtClean="0">
                <a:solidFill>
                  <a:prstClr val="black"/>
                </a:solidFill>
              </a:rPr>
              <a:t>rester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au </a:t>
            </a:r>
            <a:r>
              <a:rPr lang="en-US" sz="1400" dirty="0" smtClean="0">
                <a:solidFill>
                  <a:prstClr val="black"/>
                </a:solidFill>
              </a:rPr>
              <a:t>lit    faire </a:t>
            </a:r>
            <a:r>
              <a:rPr lang="en-US" sz="1400" dirty="0">
                <a:solidFill>
                  <a:prstClr val="black"/>
                </a:solidFill>
              </a:rPr>
              <a:t>attention	   </a:t>
            </a:r>
            <a:r>
              <a:rPr lang="en-US" sz="1400" dirty="0" err="1">
                <a:solidFill>
                  <a:prstClr val="black"/>
                </a:solidFill>
              </a:rPr>
              <a:t>s’occuper</a:t>
            </a:r>
            <a:r>
              <a:rPr lang="en-US" sz="1400" dirty="0">
                <a:solidFill>
                  <a:prstClr val="black"/>
                </a:solidFill>
              </a:rPr>
              <a:t> de son chat </a:t>
            </a:r>
            <a:r>
              <a:rPr lang="en-US" sz="1400" dirty="0" smtClean="0">
                <a:solidFill>
                  <a:prstClr val="black"/>
                </a:solidFill>
              </a:rPr>
              <a:t>        </a:t>
            </a:r>
            <a:r>
              <a:rPr lang="en-US" sz="1400" dirty="0" err="1" smtClean="0">
                <a:solidFill>
                  <a:prstClr val="black"/>
                </a:solidFill>
              </a:rPr>
              <a:t>prendre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un </a:t>
            </a:r>
            <a:r>
              <a:rPr lang="en-US" sz="1400" dirty="0" err="1" smtClean="0">
                <a:solidFill>
                  <a:prstClr val="black"/>
                </a:solidFill>
              </a:rPr>
              <a:t>rendez-vous</a:t>
            </a:r>
            <a:r>
              <a:rPr lang="en-US" sz="1400" dirty="0" smtClean="0">
                <a:solidFill>
                  <a:prstClr val="black"/>
                </a:solidFill>
              </a:rPr>
              <a:t> 	</a:t>
            </a:r>
            <a:r>
              <a:rPr lang="en-US" sz="1400" dirty="0" err="1" smtClean="0">
                <a:solidFill>
                  <a:prstClr val="black"/>
                </a:solidFill>
              </a:rPr>
              <a:t>une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opération</a:t>
            </a:r>
            <a:endParaRPr lang="en-US" sz="1400" dirty="0">
              <a:solidFill>
                <a:prstClr val="black"/>
              </a:solidFill>
            </a:endParaRPr>
          </a:p>
          <a:p>
            <a:pPr algn="ctr" defTabSz="457200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4611" y="124536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clinique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5059" y="176709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infirmière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2827" y="2333702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docteur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385" y="2898192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docteur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8554" y="289819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comprimé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1303" y="3430114"/>
            <a:ext cx="132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FF0000"/>
                </a:solidFill>
              </a:rPr>
              <a:t>ordonnance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7011" y="3430114"/>
            <a:ext cx="105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béquilles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3812" y="4000189"/>
            <a:ext cx="153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>
                <a:solidFill>
                  <a:srgbClr val="FF0000"/>
                </a:solidFill>
              </a:rPr>
              <a:t>u</a:t>
            </a:r>
            <a:r>
              <a:rPr lang="en-US" b="1" dirty="0" err="1" smtClean="0">
                <a:solidFill>
                  <a:srgbClr val="FF0000"/>
                </a:solidFill>
              </a:rPr>
              <a:t>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opération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1549" y="452652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FF0000"/>
                </a:solidFill>
              </a:rPr>
              <a:t>faire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74943" y="4526526"/>
            <a:ext cx="107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FF0000"/>
                </a:solidFill>
              </a:rPr>
              <a:t>attention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71965" y="4535643"/>
            <a:ext cx="74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FF0000"/>
                </a:solidFill>
              </a:rPr>
              <a:t>rester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816" y="-10352763"/>
            <a:ext cx="11336055" cy="1873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6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000" smtClean="0"/>
              <a:t>L’imparfait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000" dirty="0" err="1">
                <a:solidFill>
                  <a:srgbClr val="CC0066"/>
                </a:solidFill>
              </a:rPr>
              <a:t>v</a:t>
            </a:r>
            <a:r>
              <a:rPr lang="en-US" altLang="en-US" sz="3000" dirty="0" err="1" smtClean="0">
                <a:solidFill>
                  <a:srgbClr val="CC0066"/>
                </a:solidFill>
              </a:rPr>
              <a:t>erbe</a:t>
            </a:r>
            <a:r>
              <a:rPr lang="en-US" altLang="en-US" sz="3000" dirty="0" smtClean="0">
                <a:solidFill>
                  <a:srgbClr val="CC0066"/>
                </a:solidFill>
              </a:rPr>
              <a:t> (nous)</a:t>
            </a:r>
            <a:r>
              <a:rPr lang="en-US" altLang="en-US" sz="3000" dirty="0" smtClean="0"/>
              <a:t> – </a:t>
            </a:r>
            <a:r>
              <a:rPr lang="en-US" altLang="en-US" sz="3000" dirty="0" err="1" smtClean="0">
                <a:solidFill>
                  <a:schemeClr val="hlink"/>
                </a:solidFill>
              </a:rPr>
              <a:t>ons</a:t>
            </a:r>
            <a:r>
              <a:rPr lang="en-US" altLang="en-US" sz="3000" dirty="0" smtClean="0"/>
              <a:t> + 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terminaison</a:t>
            </a:r>
            <a:r>
              <a:rPr lang="en-US" altLang="en-US" sz="3000" dirty="0" smtClean="0">
                <a:solidFill>
                  <a:schemeClr val="folHlink"/>
                </a:solidFill>
              </a:rPr>
              <a:t> 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d’imparfait</a:t>
            </a:r>
            <a:endParaRPr lang="en-US" altLang="en-US" sz="3000" dirty="0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endParaRPr lang="en-US" altLang="en-US" sz="3000" dirty="0" smtClean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CC0066"/>
                </a:solidFill>
              </a:rPr>
              <a:t>v</a:t>
            </a:r>
            <a:r>
              <a:rPr lang="en-US" altLang="en-US" sz="3000" dirty="0" err="1" smtClean="0">
                <a:solidFill>
                  <a:srgbClr val="CC0066"/>
                </a:solidFill>
              </a:rPr>
              <a:t>isitons</a:t>
            </a:r>
            <a:r>
              <a:rPr lang="en-US" altLang="en-US" sz="3000" dirty="0" smtClean="0">
                <a:solidFill>
                  <a:srgbClr val="CC0066"/>
                </a:solidFill>
              </a:rPr>
              <a:t> </a:t>
            </a:r>
            <a:r>
              <a:rPr lang="en-US" altLang="en-US" sz="3000" dirty="0" smtClean="0"/>
              <a:t>– </a:t>
            </a:r>
            <a:r>
              <a:rPr lang="en-US" altLang="en-US" sz="3000" dirty="0" err="1" smtClean="0">
                <a:solidFill>
                  <a:schemeClr val="hlink"/>
                </a:solidFill>
              </a:rPr>
              <a:t>ons</a:t>
            </a:r>
            <a:r>
              <a:rPr lang="en-US" altLang="en-US" sz="3000" dirty="0" smtClean="0"/>
              <a:t> +  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ais</a:t>
            </a:r>
            <a:r>
              <a:rPr lang="en-US" altLang="en-US" sz="3000" dirty="0" smtClean="0">
                <a:solidFill>
                  <a:schemeClr val="folHlink"/>
                </a:solidFill>
              </a:rPr>
              <a:t>		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solidFill>
                  <a:schemeClr val="folHlink"/>
                </a:solidFill>
              </a:rPr>
              <a:t>				  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ais</a:t>
            </a:r>
            <a:r>
              <a:rPr lang="en-US" altLang="en-US" sz="3000" dirty="0" smtClean="0">
                <a:solidFill>
                  <a:schemeClr val="folHlink"/>
                </a:solidFill>
              </a:rPr>
              <a:t>		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iez</a:t>
            </a:r>
            <a:endParaRPr lang="en-US" altLang="en-US" sz="3000" dirty="0" smtClean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solidFill>
                  <a:schemeClr val="folHlink"/>
                </a:solidFill>
              </a:rPr>
              <a:t>				  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ait</a:t>
            </a:r>
            <a:r>
              <a:rPr lang="en-US" altLang="en-US" sz="3000" dirty="0" smtClean="0">
                <a:solidFill>
                  <a:schemeClr val="folHlink"/>
                </a:solidFill>
              </a:rPr>
              <a:t>		</a:t>
            </a:r>
            <a:r>
              <a:rPr lang="en-US" altLang="en-US" sz="3000" dirty="0" err="1" smtClean="0">
                <a:solidFill>
                  <a:schemeClr val="folHlink"/>
                </a:solidFill>
              </a:rPr>
              <a:t>aient</a:t>
            </a:r>
            <a:endParaRPr lang="en-US" altLang="en-US" sz="3000" dirty="0" smtClean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0" dirty="0" smtClean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smtClean="0"/>
              <a:t>Ex: je </a:t>
            </a:r>
            <a:r>
              <a:rPr lang="en-US" altLang="en-US" sz="3000" u="sng" dirty="0" err="1" smtClean="0">
                <a:solidFill>
                  <a:srgbClr val="CC0066"/>
                </a:solidFill>
              </a:rPr>
              <a:t>visitais</a:t>
            </a:r>
            <a:r>
              <a:rPr lang="en-US" altLang="en-US" sz="3000" u="sng" dirty="0" smtClean="0">
                <a:solidFill>
                  <a:srgbClr val="CC0066"/>
                </a:solidFill>
              </a:rPr>
              <a:t> </a:t>
            </a:r>
            <a:r>
              <a:rPr lang="en-US" altLang="en-US" sz="3000" dirty="0" err="1" smtClean="0"/>
              <a:t>souvent</a:t>
            </a:r>
            <a:r>
              <a:rPr lang="en-US" altLang="en-US" sz="3000" dirty="0" smtClean="0"/>
              <a:t> le </a:t>
            </a:r>
            <a:r>
              <a:rPr lang="en-US" altLang="en-US" sz="3000" dirty="0" err="1" smtClean="0"/>
              <a:t>medecin</a:t>
            </a:r>
            <a:r>
              <a:rPr lang="en-US" altLang="en-US" sz="30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 smtClean="0"/>
              <a:t>UNE exception   </a:t>
            </a:r>
            <a:r>
              <a:rPr lang="en-US" altLang="en-US" sz="3000" dirty="0" err="1" smtClean="0"/>
              <a:t>être</a:t>
            </a:r>
            <a:r>
              <a:rPr lang="en-US" altLang="en-US" sz="3000" dirty="0" smtClean="0"/>
              <a:t> = </a:t>
            </a:r>
            <a:r>
              <a:rPr lang="en-US" altLang="en-US" sz="3000" dirty="0" err="1" smtClean="0"/>
              <a:t>ét</a:t>
            </a:r>
            <a:r>
              <a:rPr lang="en-US" altLang="en-US" sz="3000" dirty="0" smtClean="0"/>
              <a:t>…</a:t>
            </a: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381000" y="3429000"/>
            <a:ext cx="20574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000000"/>
                </a:solidFill>
              </a:rPr>
              <a:t>Parler (je)</a:t>
            </a:r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3886200" y="2590800"/>
            <a:ext cx="762000" cy="6096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Pratiquons!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229600" cy="5257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400" dirty="0" err="1"/>
              <a:t>a</a:t>
            </a:r>
            <a:r>
              <a:rPr lang="en-US" altLang="en-US" sz="2400" dirty="0" err="1" smtClean="0"/>
              <a:t>voir</a:t>
            </a:r>
            <a:r>
              <a:rPr lang="en-US" altLang="en-US" sz="2400" dirty="0" smtClean="0"/>
              <a:t> (je / nous)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400" dirty="0" err="1"/>
              <a:t>t</a:t>
            </a:r>
            <a:r>
              <a:rPr lang="en-US" altLang="en-US" sz="2400" dirty="0" err="1" smtClean="0"/>
              <a:t>ousser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tu</a:t>
            </a:r>
            <a:r>
              <a:rPr lang="en-US" altLang="en-US" sz="2400" dirty="0" smtClean="0"/>
              <a:t> / </a:t>
            </a:r>
            <a:r>
              <a:rPr lang="en-US" altLang="en-US" sz="2400" dirty="0" err="1" smtClean="0"/>
              <a:t>vous</a:t>
            </a:r>
            <a:r>
              <a:rPr lang="en-US" altLang="en-US" sz="2400" dirty="0" smtClean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400" dirty="0" err="1"/>
              <a:t>ê</a:t>
            </a:r>
            <a:r>
              <a:rPr lang="en-US" altLang="en-US" sz="2400" dirty="0" err="1" smtClean="0"/>
              <a:t>tre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il</a:t>
            </a:r>
            <a:r>
              <a:rPr lang="en-US" altLang="en-US" sz="2400" dirty="0" smtClean="0"/>
              <a:t> / </a:t>
            </a:r>
            <a:r>
              <a:rPr lang="en-US" altLang="en-US" sz="2400" dirty="0" err="1" smtClean="0"/>
              <a:t>ils</a:t>
            </a:r>
            <a:r>
              <a:rPr lang="en-US" altLang="en-US" sz="2400" dirty="0" smtClean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400" dirty="0" err="1"/>
              <a:t>p</a:t>
            </a:r>
            <a:r>
              <a:rPr lang="en-US" altLang="en-US" sz="2400" dirty="0" err="1" smtClean="0"/>
              <a:t>rendre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elle</a:t>
            </a:r>
            <a:r>
              <a:rPr lang="en-US" altLang="en-US" sz="2400" dirty="0" smtClean="0"/>
              <a:t> / nous)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altLang="en-US" sz="2400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400" dirty="0" err="1"/>
              <a:t>b</a:t>
            </a:r>
            <a:r>
              <a:rPr lang="en-US" altLang="en-US" sz="2400" dirty="0" err="1" smtClean="0"/>
              <a:t>oire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tu</a:t>
            </a:r>
            <a:r>
              <a:rPr lang="en-US" altLang="en-US" sz="2400" dirty="0" smtClean="0"/>
              <a:t>/</a:t>
            </a:r>
            <a:r>
              <a:rPr lang="en-US" altLang="en-US" sz="2400" dirty="0" err="1" smtClean="0"/>
              <a:t>vous</a:t>
            </a:r>
            <a:r>
              <a:rPr lang="en-US" altLang="en-US" sz="2400" dirty="0" smtClean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altLang="en-US" sz="2400" dirty="0" smtClean="0"/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2286000" y="15700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962400" y="914400"/>
            <a:ext cx="365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CC0066"/>
                </a:solidFill>
              </a:rPr>
              <a:t>J’avais</a:t>
            </a:r>
            <a:endParaRPr lang="en-US" altLang="en-US" sz="2400" dirty="0" smtClean="0">
              <a:solidFill>
                <a:srgbClr val="CC0066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99CC00"/>
                </a:solidFill>
              </a:rPr>
              <a:t>Nous </a:t>
            </a:r>
            <a:r>
              <a:rPr lang="en-US" altLang="en-US" sz="2400" dirty="0" err="1" smtClean="0">
                <a:solidFill>
                  <a:srgbClr val="99CC00"/>
                </a:solidFill>
              </a:rPr>
              <a:t>avions</a:t>
            </a:r>
            <a:endParaRPr lang="en-US" altLang="en-US" sz="2400" dirty="0" smtClean="0">
              <a:solidFill>
                <a:srgbClr val="99CC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99CC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CC0066"/>
                </a:solidFill>
              </a:rPr>
              <a:t>Tu</a:t>
            </a:r>
            <a:r>
              <a:rPr lang="en-US" altLang="en-US" sz="2400" dirty="0" smtClean="0">
                <a:solidFill>
                  <a:srgbClr val="CC0066"/>
                </a:solidFill>
              </a:rPr>
              <a:t> </a:t>
            </a:r>
            <a:r>
              <a:rPr lang="en-US" altLang="en-US" sz="2400" dirty="0" err="1" smtClean="0">
                <a:solidFill>
                  <a:srgbClr val="CC0066"/>
                </a:solidFill>
              </a:rPr>
              <a:t>toussais</a:t>
            </a:r>
            <a:endParaRPr lang="en-US" altLang="en-US" sz="2400" dirty="0" smtClean="0">
              <a:solidFill>
                <a:srgbClr val="CC0066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99CC00"/>
                </a:solidFill>
                <a:cs typeface="Arial" pitchFamily="34" charset="0"/>
              </a:rPr>
              <a:t>Vous</a:t>
            </a:r>
            <a:r>
              <a:rPr lang="en-US" altLang="en-US" sz="2400" dirty="0" smtClean="0">
                <a:solidFill>
                  <a:srgbClr val="99CC00"/>
                </a:solidFill>
                <a:cs typeface="Arial" pitchFamily="34" charset="0"/>
              </a:rPr>
              <a:t> </a:t>
            </a:r>
            <a:r>
              <a:rPr lang="en-US" altLang="en-US" sz="2400" dirty="0" err="1" smtClean="0">
                <a:solidFill>
                  <a:srgbClr val="99CC00"/>
                </a:solidFill>
                <a:cs typeface="Arial" pitchFamily="34" charset="0"/>
              </a:rPr>
              <a:t>toussiez</a:t>
            </a:r>
            <a:endParaRPr lang="en-US" altLang="en-US" sz="2400" dirty="0" smtClean="0">
              <a:solidFill>
                <a:srgbClr val="99CC00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99CC00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9999"/>
                </a:solidFill>
                <a:cs typeface="Arial" pitchFamily="34" charset="0"/>
              </a:rPr>
              <a:t>I</a:t>
            </a:r>
            <a:r>
              <a:rPr lang="en-US" altLang="en-US" sz="2400" dirty="0" smtClean="0">
                <a:solidFill>
                  <a:srgbClr val="009999"/>
                </a:solidFill>
                <a:cs typeface="Arial" pitchFamily="34" charset="0"/>
              </a:rPr>
              <a:t>l </a:t>
            </a:r>
            <a:r>
              <a:rPr lang="en-US" altLang="en-US" sz="2400" dirty="0" err="1" smtClean="0">
                <a:solidFill>
                  <a:srgbClr val="009999"/>
                </a:solidFill>
                <a:cs typeface="Arial" pitchFamily="34" charset="0"/>
              </a:rPr>
              <a:t>était</a:t>
            </a:r>
            <a:endParaRPr lang="en-US" altLang="en-US" sz="2400" dirty="0" smtClean="0">
              <a:solidFill>
                <a:srgbClr val="009999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333399"/>
                </a:solidFill>
                <a:cs typeface="Arial" pitchFamily="34" charset="0"/>
              </a:rPr>
              <a:t>Ils</a:t>
            </a:r>
            <a:r>
              <a:rPr lang="en-US" altLang="en-US" sz="2400" dirty="0" smtClean="0">
                <a:solidFill>
                  <a:srgbClr val="333399"/>
                </a:solidFill>
                <a:cs typeface="Arial" pitchFamily="34" charset="0"/>
              </a:rPr>
              <a:t> </a:t>
            </a:r>
            <a:r>
              <a:rPr lang="en-US" altLang="en-US" sz="2400" dirty="0" err="1" smtClean="0">
                <a:solidFill>
                  <a:srgbClr val="333399"/>
                </a:solidFill>
                <a:cs typeface="Arial" pitchFamily="34" charset="0"/>
              </a:rPr>
              <a:t>étaient</a:t>
            </a:r>
            <a:endParaRPr lang="en-US" altLang="en-US" sz="2400" dirty="0" smtClean="0">
              <a:solidFill>
                <a:srgbClr val="333399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333399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9999"/>
                </a:solidFill>
                <a:cs typeface="Arial" pitchFamily="34" charset="0"/>
              </a:rPr>
              <a:t>Elle </a:t>
            </a:r>
            <a:r>
              <a:rPr lang="en-US" altLang="en-US" sz="2400" dirty="0" err="1" smtClean="0">
                <a:solidFill>
                  <a:srgbClr val="009999"/>
                </a:solidFill>
                <a:cs typeface="Arial" pitchFamily="34" charset="0"/>
              </a:rPr>
              <a:t>pre</a:t>
            </a:r>
            <a:r>
              <a:rPr lang="en-US" altLang="en-US" sz="2400" b="1" dirty="0" err="1" smtClean="0">
                <a:solidFill>
                  <a:srgbClr val="009999"/>
                </a:solidFill>
                <a:cs typeface="Arial" pitchFamily="34" charset="0"/>
              </a:rPr>
              <a:t>n</a:t>
            </a:r>
            <a:r>
              <a:rPr lang="en-US" altLang="en-US" sz="2400" dirty="0" err="1" smtClean="0">
                <a:solidFill>
                  <a:srgbClr val="009999"/>
                </a:solidFill>
                <a:cs typeface="Arial" pitchFamily="34" charset="0"/>
              </a:rPr>
              <a:t>ait</a:t>
            </a:r>
            <a:endParaRPr lang="en-US" altLang="en-US" sz="2400" dirty="0" smtClean="0">
              <a:solidFill>
                <a:srgbClr val="009999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99CC00"/>
                </a:solidFill>
                <a:cs typeface="Arial" pitchFamily="34" charset="0"/>
              </a:rPr>
              <a:t>Nous </a:t>
            </a:r>
            <a:r>
              <a:rPr lang="en-US" altLang="en-US" sz="2400" dirty="0" err="1" smtClean="0">
                <a:solidFill>
                  <a:srgbClr val="99CC00"/>
                </a:solidFill>
                <a:cs typeface="Arial" pitchFamily="34" charset="0"/>
              </a:rPr>
              <a:t>pre</a:t>
            </a:r>
            <a:r>
              <a:rPr lang="en-US" altLang="en-US" sz="2400" b="1" dirty="0" err="1" smtClean="0">
                <a:solidFill>
                  <a:srgbClr val="99CC00"/>
                </a:solidFill>
                <a:cs typeface="Arial" pitchFamily="34" charset="0"/>
              </a:rPr>
              <a:t>n</a:t>
            </a:r>
            <a:r>
              <a:rPr lang="en-US" altLang="en-US" sz="2400" dirty="0" err="1" smtClean="0">
                <a:solidFill>
                  <a:srgbClr val="99CC00"/>
                </a:solidFill>
                <a:cs typeface="Arial" pitchFamily="34" charset="0"/>
              </a:rPr>
              <a:t>ions</a:t>
            </a:r>
            <a:endParaRPr lang="en-US" altLang="en-US" sz="2400" dirty="0" smtClean="0">
              <a:solidFill>
                <a:srgbClr val="99CC00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99CC00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FF0000"/>
                </a:solidFill>
                <a:cs typeface="Arial" pitchFamily="34" charset="0"/>
              </a:rPr>
              <a:t>Tu</a:t>
            </a:r>
            <a:r>
              <a:rPr lang="en-US" altLang="en-US" sz="24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buv</a:t>
            </a:r>
            <a:r>
              <a:rPr lang="en-US" altLang="en-US" sz="2400" dirty="0" err="1" smtClean="0">
                <a:solidFill>
                  <a:srgbClr val="FF0000"/>
                </a:solidFill>
                <a:cs typeface="Arial" pitchFamily="34" charset="0"/>
              </a:rPr>
              <a:t>ais</a:t>
            </a:r>
            <a:endParaRPr lang="en-US" altLang="en-US" sz="2400" dirty="0" smtClean="0">
              <a:solidFill>
                <a:srgbClr val="FF0000"/>
              </a:solidFill>
              <a:cs typeface="Arial" pitchFamily="34" charset="0"/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800080"/>
                </a:solidFill>
                <a:cs typeface="Arial" pitchFamily="34" charset="0"/>
              </a:rPr>
              <a:t>Vous</a:t>
            </a:r>
            <a:r>
              <a:rPr lang="en-US" altLang="en-US" sz="2400" dirty="0" smtClean="0">
                <a:solidFill>
                  <a:srgbClr val="80008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800080"/>
                </a:solidFill>
                <a:cs typeface="Arial" pitchFamily="34" charset="0"/>
              </a:rPr>
              <a:t>buv</a:t>
            </a:r>
            <a:r>
              <a:rPr lang="en-US" altLang="en-US" sz="2400" dirty="0" err="1" smtClean="0">
                <a:solidFill>
                  <a:srgbClr val="800080"/>
                </a:solidFill>
                <a:cs typeface="Arial" pitchFamily="34" charset="0"/>
              </a:rPr>
              <a:t>iez</a:t>
            </a:r>
            <a:endParaRPr lang="en-US" altLang="en-US" sz="2400" dirty="0" smtClean="0">
              <a:solidFill>
                <a:srgbClr val="800080"/>
              </a:solidFill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934200" y="533400"/>
            <a:ext cx="1905000" cy="601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 smtClean="0">
                <a:solidFill>
                  <a:srgbClr val="000000"/>
                </a:solidFill>
              </a:rPr>
              <a:t>g + ___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CC0066"/>
                </a:solidFill>
              </a:rPr>
              <a:t> g + </a:t>
            </a:r>
            <a:r>
              <a:rPr lang="en-US" altLang="en-US" sz="1800" u="sng" dirty="0" smtClean="0">
                <a:solidFill>
                  <a:srgbClr val="CC0066"/>
                </a:solidFill>
              </a:rPr>
              <a:t>a</a:t>
            </a:r>
            <a:r>
              <a:rPr lang="en-US" altLang="en-US" sz="1800" dirty="0" smtClean="0">
                <a:solidFill>
                  <a:srgbClr val="CC0066"/>
                </a:solidFill>
              </a:rPr>
              <a:t> = </a:t>
            </a:r>
            <a:r>
              <a:rPr lang="en-US" altLang="en-US" sz="2200" b="1" dirty="0" err="1" smtClean="0">
                <a:solidFill>
                  <a:srgbClr val="CC0066"/>
                </a:solidFill>
              </a:rPr>
              <a:t>ge</a:t>
            </a:r>
            <a:r>
              <a:rPr lang="en-US" altLang="en-US" sz="1800" dirty="0" err="1" smtClean="0">
                <a:solidFill>
                  <a:srgbClr val="CC0066"/>
                </a:solidFill>
              </a:rPr>
              <a:t>a</a:t>
            </a:r>
            <a:endParaRPr lang="en-US" altLang="en-US" sz="1800" dirty="0" smtClean="0">
              <a:solidFill>
                <a:srgbClr val="CC00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CC0066"/>
                </a:solidFill>
              </a:rPr>
              <a:t>(</a:t>
            </a:r>
            <a:r>
              <a:rPr lang="en-US" altLang="en-US" sz="1800" dirty="0" err="1" smtClean="0">
                <a:solidFill>
                  <a:srgbClr val="CC0066"/>
                </a:solidFill>
              </a:rPr>
              <a:t>voya</a:t>
            </a:r>
            <a:r>
              <a:rPr lang="en-US" altLang="en-US" sz="2200" b="1" dirty="0" err="1" smtClean="0">
                <a:solidFill>
                  <a:srgbClr val="CC0066"/>
                </a:solidFill>
              </a:rPr>
              <a:t>geo</a:t>
            </a:r>
            <a:r>
              <a:rPr lang="en-US" altLang="en-US" sz="1800" dirty="0" err="1" smtClean="0">
                <a:solidFill>
                  <a:srgbClr val="CC0066"/>
                </a:solidFill>
              </a:rPr>
              <a:t>ns</a:t>
            </a:r>
            <a:r>
              <a:rPr lang="en-US" altLang="en-US" sz="1800" dirty="0" smtClean="0">
                <a:solidFill>
                  <a:srgbClr val="CC0066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CC0066"/>
                </a:solidFill>
              </a:rPr>
              <a:t> </a:t>
            </a:r>
            <a:r>
              <a:rPr lang="en-US" altLang="en-US" sz="1800" dirty="0" smtClean="0">
                <a:solidFill>
                  <a:srgbClr val="333399"/>
                </a:solidFill>
              </a:rPr>
              <a:t>g + </a:t>
            </a:r>
            <a:r>
              <a:rPr lang="en-US" altLang="en-US" sz="1800" u="sng" dirty="0" smtClean="0">
                <a:solidFill>
                  <a:srgbClr val="333399"/>
                </a:solidFill>
              </a:rPr>
              <a:t>o</a:t>
            </a:r>
            <a:r>
              <a:rPr lang="en-US" altLang="en-US" sz="1800" dirty="0" smtClean="0">
                <a:solidFill>
                  <a:srgbClr val="333399"/>
                </a:solidFill>
              </a:rPr>
              <a:t> = </a:t>
            </a:r>
            <a:r>
              <a:rPr lang="en-US" altLang="en-US" sz="2200" b="1" dirty="0" smtClean="0">
                <a:solidFill>
                  <a:srgbClr val="333399"/>
                </a:solidFill>
              </a:rPr>
              <a:t>ge</a:t>
            </a:r>
            <a:r>
              <a:rPr lang="en-US" altLang="en-US" sz="1800" dirty="0" smtClean="0">
                <a:solidFill>
                  <a:srgbClr val="333399"/>
                </a:solidFill>
              </a:rPr>
              <a:t>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333399"/>
                </a:solidFill>
              </a:rPr>
              <a:t>(</a:t>
            </a:r>
            <a:r>
              <a:rPr lang="en-US" altLang="en-US" sz="1800" dirty="0" err="1" smtClean="0">
                <a:solidFill>
                  <a:srgbClr val="333399"/>
                </a:solidFill>
              </a:rPr>
              <a:t>corri</a:t>
            </a:r>
            <a:r>
              <a:rPr lang="en-US" altLang="en-US" sz="2200" b="1" dirty="0" err="1" smtClean="0">
                <a:solidFill>
                  <a:srgbClr val="333399"/>
                </a:solidFill>
              </a:rPr>
              <a:t>geo</a:t>
            </a:r>
            <a:r>
              <a:rPr lang="en-US" altLang="en-US" sz="1800" dirty="0" err="1" smtClean="0">
                <a:solidFill>
                  <a:srgbClr val="333399"/>
                </a:solidFill>
              </a:rPr>
              <a:t>ns</a:t>
            </a:r>
            <a:r>
              <a:rPr lang="en-US" altLang="en-US" sz="1800" dirty="0" smtClean="0">
                <a:solidFill>
                  <a:srgbClr val="333399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</a:rPr>
              <a:t> g + </a:t>
            </a:r>
            <a:r>
              <a:rPr lang="en-US" altLang="en-US" sz="1800" u="sng" dirty="0" err="1" smtClean="0">
                <a:solidFill>
                  <a:srgbClr val="000000"/>
                </a:solidFill>
              </a:rPr>
              <a:t>i</a:t>
            </a:r>
            <a:r>
              <a:rPr lang="en-US" altLang="en-US" sz="1800" dirty="0" smtClean="0">
                <a:solidFill>
                  <a:srgbClr val="000000"/>
                </a:solidFill>
              </a:rPr>
              <a:t> = </a:t>
            </a:r>
            <a:r>
              <a:rPr lang="en-US" altLang="en-US" sz="1800" dirty="0" err="1" smtClean="0">
                <a:solidFill>
                  <a:srgbClr val="000000"/>
                </a:solidFill>
              </a:rPr>
              <a:t>gi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(</a:t>
            </a:r>
            <a:r>
              <a:rPr lang="en-US" altLang="en-US" sz="1800" dirty="0" err="1" smtClean="0">
                <a:solidFill>
                  <a:srgbClr val="000000"/>
                </a:solidFill>
              </a:rPr>
              <a:t>voya</a:t>
            </a:r>
            <a:r>
              <a:rPr lang="en-US" altLang="en-US" sz="2200" b="1" dirty="0" err="1" smtClean="0">
                <a:solidFill>
                  <a:srgbClr val="000000"/>
                </a:solidFill>
              </a:rPr>
              <a:t>gi</a:t>
            </a:r>
            <a:r>
              <a:rPr lang="en-US" altLang="en-US" sz="1800" dirty="0" err="1" smtClean="0">
                <a:solidFill>
                  <a:srgbClr val="000000"/>
                </a:solidFill>
              </a:rPr>
              <a:t>ons</a:t>
            </a:r>
            <a:r>
              <a:rPr lang="en-US" altLang="en-US" sz="1800" dirty="0" smtClean="0">
                <a:solidFill>
                  <a:srgbClr val="000000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 smtClean="0">
                <a:solidFill>
                  <a:srgbClr val="000000"/>
                </a:solidFill>
              </a:rPr>
              <a:t>c + ___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CC0066"/>
                </a:solidFill>
              </a:rPr>
              <a:t> c + </a:t>
            </a:r>
            <a:r>
              <a:rPr lang="en-US" altLang="en-US" sz="1800" u="sng" dirty="0" smtClean="0">
                <a:solidFill>
                  <a:srgbClr val="CC0066"/>
                </a:solidFill>
              </a:rPr>
              <a:t>a</a:t>
            </a:r>
            <a:r>
              <a:rPr lang="en-US" altLang="en-US" sz="1800" dirty="0" smtClean="0">
                <a:solidFill>
                  <a:srgbClr val="CC0066"/>
                </a:solidFill>
              </a:rPr>
              <a:t> = </a:t>
            </a:r>
            <a:r>
              <a:rPr lang="en-US" altLang="en-US" sz="2200" b="1" dirty="0" err="1" smtClean="0">
                <a:solidFill>
                  <a:srgbClr val="CC0066"/>
                </a:solidFill>
                <a:cs typeface="Arial" pitchFamily="34" charset="0"/>
              </a:rPr>
              <a:t>ç</a:t>
            </a:r>
            <a:r>
              <a:rPr lang="en-US" altLang="en-US" sz="1800" b="1" dirty="0" err="1" smtClean="0">
                <a:solidFill>
                  <a:srgbClr val="CC0066"/>
                </a:solidFill>
                <a:cs typeface="Arial" pitchFamily="34" charset="0"/>
              </a:rPr>
              <a:t>a</a:t>
            </a:r>
            <a:endParaRPr lang="en-US" altLang="en-US" sz="1800" b="1" dirty="0" smtClean="0">
              <a:solidFill>
                <a:srgbClr val="CC0066"/>
              </a:solidFill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CC0066"/>
                </a:solidFill>
                <a:cs typeface="Arial" pitchFamily="34" charset="0"/>
              </a:rPr>
              <a:t>(</a:t>
            </a:r>
            <a:r>
              <a:rPr lang="en-US" altLang="en-US" sz="1800" dirty="0" err="1" smtClean="0">
                <a:solidFill>
                  <a:srgbClr val="CC0066"/>
                </a:solidFill>
                <a:cs typeface="Arial" pitchFamily="34" charset="0"/>
              </a:rPr>
              <a:t>commen</a:t>
            </a:r>
            <a:r>
              <a:rPr lang="en-US" altLang="en-US" sz="2200" b="1" dirty="0" err="1" smtClean="0">
                <a:solidFill>
                  <a:srgbClr val="CC0066"/>
                </a:solidFill>
                <a:cs typeface="Arial" pitchFamily="34" charset="0"/>
              </a:rPr>
              <a:t>ça</a:t>
            </a:r>
            <a:r>
              <a:rPr lang="en-US" altLang="en-US" sz="1800" dirty="0" err="1" smtClean="0">
                <a:solidFill>
                  <a:srgbClr val="CC0066"/>
                </a:solidFill>
                <a:cs typeface="Arial" pitchFamily="34" charset="0"/>
              </a:rPr>
              <a:t>is</a:t>
            </a:r>
            <a:r>
              <a:rPr lang="en-US" altLang="en-US" sz="1800" dirty="0" smtClean="0">
                <a:solidFill>
                  <a:srgbClr val="CC0066"/>
                </a:solidFill>
                <a:cs typeface="Arial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c + </a:t>
            </a:r>
            <a:r>
              <a:rPr lang="en-US" altLang="en-US" sz="1800" u="sng" dirty="0" err="1" smtClean="0">
                <a:solidFill>
                  <a:srgbClr val="000000"/>
                </a:solidFill>
                <a:cs typeface="Arial" pitchFamily="34" charset="0"/>
              </a:rPr>
              <a:t>i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= ci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commen</a:t>
            </a:r>
            <a:r>
              <a:rPr lang="en-US" altLang="en-US" sz="2200" b="1" dirty="0" err="1" smtClean="0">
                <a:solidFill>
                  <a:srgbClr val="000000"/>
                </a:solidFill>
                <a:cs typeface="Arial" pitchFamily="34" charset="0"/>
              </a:rPr>
              <a:t>ci</a:t>
            </a: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ons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53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Ecrivez en francais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1</a:t>
            </a:r>
            <a:r>
              <a:rPr lang="en-US" altLang="en-US" sz="3200" dirty="0" smtClean="0"/>
              <a:t>. We were coughing</a:t>
            </a:r>
          </a:p>
          <a:p>
            <a:pPr lvl="1"/>
            <a:r>
              <a:rPr lang="en-US" altLang="en-US" sz="3200" dirty="0" smtClean="0"/>
              <a:t>Nous </a:t>
            </a:r>
            <a:r>
              <a:rPr lang="en-US" altLang="en-US" sz="3200" dirty="0" err="1" smtClean="0"/>
              <a:t>toussions</a:t>
            </a:r>
            <a:endParaRPr lang="en-US" altLang="en-US" sz="3200" dirty="0" smtClean="0"/>
          </a:p>
          <a:p>
            <a:pPr eaLnBrk="1" hangingPunct="1"/>
            <a:r>
              <a:rPr lang="en-US" altLang="en-US" sz="3200" dirty="0"/>
              <a:t>2</a:t>
            </a:r>
            <a:r>
              <a:rPr lang="en-US" altLang="en-US" sz="3200" dirty="0" smtClean="0"/>
              <a:t>. You had a fever</a:t>
            </a:r>
          </a:p>
          <a:p>
            <a:pPr lvl="1"/>
            <a:r>
              <a:rPr lang="en-US" altLang="en-US" sz="3000" dirty="0" err="1" smtClean="0"/>
              <a:t>Tu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avais</a:t>
            </a:r>
            <a:r>
              <a:rPr lang="en-US" altLang="en-US" sz="3000" dirty="0" smtClean="0"/>
              <a:t> de la </a:t>
            </a:r>
            <a:r>
              <a:rPr lang="en-US" altLang="en-US" sz="3000" dirty="0" err="1" smtClean="0"/>
              <a:t>fièvre</a:t>
            </a:r>
            <a:endParaRPr lang="en-US" altLang="en-US" sz="3000" dirty="0"/>
          </a:p>
          <a:p>
            <a:pPr eaLnBrk="1" hangingPunct="1"/>
            <a:r>
              <a:rPr lang="en-US" altLang="en-US" sz="3200" dirty="0" smtClean="0"/>
              <a:t>3. se </a:t>
            </a:r>
            <a:r>
              <a:rPr lang="en-US" altLang="en-US" sz="3200" dirty="0" err="1" smtClean="0"/>
              <a:t>blesser</a:t>
            </a:r>
            <a:r>
              <a:rPr lang="en-US" altLang="en-US" sz="3200" dirty="0" smtClean="0"/>
              <a:t>– </a:t>
            </a:r>
            <a:r>
              <a:rPr lang="en-US" altLang="en-US" sz="3200" dirty="0" err="1" smtClean="0"/>
              <a:t>vous</a:t>
            </a:r>
            <a:endParaRPr lang="en-US" altLang="en-US" sz="3200" dirty="0"/>
          </a:p>
          <a:p>
            <a:pPr lvl="1"/>
            <a:r>
              <a:rPr lang="en-US" altLang="en-US" sz="3000" dirty="0" err="1" smtClean="0"/>
              <a:t>Vous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vous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blessiez</a:t>
            </a:r>
            <a:endParaRPr lang="en-US" altLang="en-US" sz="3000" dirty="0"/>
          </a:p>
          <a:p>
            <a:pPr eaLnBrk="1" hangingPunct="1"/>
            <a:r>
              <a:rPr lang="en-US" altLang="en-US" sz="3200" dirty="0" smtClean="0"/>
              <a:t>4. faire – </a:t>
            </a:r>
            <a:r>
              <a:rPr lang="en-US" altLang="en-US" sz="3200" dirty="0" err="1" smtClean="0"/>
              <a:t>ils</a:t>
            </a:r>
            <a:endParaRPr lang="en-US" altLang="en-US" sz="3200" dirty="0"/>
          </a:p>
          <a:p>
            <a:pPr lvl="1"/>
            <a:r>
              <a:rPr lang="en-US" altLang="en-US" sz="3000" dirty="0" err="1" smtClean="0"/>
              <a:t>Ils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faisaient</a:t>
            </a:r>
            <a:r>
              <a:rPr lang="en-US" altLang="en-US" sz="3000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7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81000"/>
            <a:ext cx="584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PRACTICE WITH WHITE BOARDS!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219200"/>
            <a:ext cx="419775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t</a:t>
            </a:r>
            <a:r>
              <a:rPr lang="en-US" sz="3200" dirty="0" err="1" smtClean="0">
                <a:solidFill>
                  <a:prstClr val="black"/>
                </a:solidFill>
              </a:rPr>
              <a:t>omber</a:t>
            </a:r>
            <a:r>
              <a:rPr lang="en-US" sz="3200" dirty="0" smtClean="0">
                <a:solidFill>
                  <a:prstClr val="black"/>
                </a:solidFill>
              </a:rPr>
              <a:t> -  je</a:t>
            </a:r>
          </a:p>
          <a:p>
            <a:r>
              <a:rPr lang="en-US" sz="3200" dirty="0" err="1" smtClean="0">
                <a:solidFill>
                  <a:prstClr val="black"/>
                </a:solidFill>
              </a:rPr>
              <a:t>avoir</a:t>
            </a:r>
            <a:r>
              <a:rPr lang="en-US" sz="3200" dirty="0" smtClean="0">
                <a:solidFill>
                  <a:prstClr val="black"/>
                </a:solidFill>
              </a:rPr>
              <a:t> la grippe - </a:t>
            </a:r>
            <a:r>
              <a:rPr lang="en-US" sz="3200" dirty="0" err="1" smtClean="0">
                <a:solidFill>
                  <a:prstClr val="black"/>
                </a:solidFill>
              </a:rPr>
              <a:t>tu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err="1">
                <a:solidFill>
                  <a:prstClr val="black"/>
                </a:solidFill>
              </a:rPr>
              <a:t>é</a:t>
            </a:r>
            <a:r>
              <a:rPr lang="en-US" sz="3200" dirty="0" err="1" smtClean="0">
                <a:solidFill>
                  <a:prstClr val="black"/>
                </a:solidFill>
              </a:rPr>
              <a:t>ternuer</a:t>
            </a:r>
            <a:r>
              <a:rPr lang="en-US" sz="3200" dirty="0" smtClean="0">
                <a:solidFill>
                  <a:prstClr val="black"/>
                </a:solidFill>
              </a:rPr>
              <a:t> - </a:t>
            </a:r>
            <a:r>
              <a:rPr lang="en-US" sz="3200" dirty="0" err="1" smtClean="0">
                <a:solidFill>
                  <a:prstClr val="black"/>
                </a:solidFill>
              </a:rPr>
              <a:t>il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err="1" smtClean="0">
                <a:solidFill>
                  <a:prstClr val="black"/>
                </a:solidFill>
              </a:rPr>
              <a:t>être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allergique</a:t>
            </a:r>
            <a:r>
              <a:rPr lang="en-US" sz="3200" dirty="0" smtClean="0">
                <a:solidFill>
                  <a:prstClr val="black"/>
                </a:solidFill>
              </a:rPr>
              <a:t> - nous</a:t>
            </a:r>
          </a:p>
          <a:p>
            <a:r>
              <a:rPr lang="en-US" sz="3200" dirty="0" err="1">
                <a:solidFill>
                  <a:prstClr val="black"/>
                </a:solidFill>
              </a:rPr>
              <a:t>g</a:t>
            </a:r>
            <a:r>
              <a:rPr lang="en-US" sz="3200" smtClean="0">
                <a:solidFill>
                  <a:prstClr val="black"/>
                </a:solidFill>
              </a:rPr>
              <a:t>lisser</a:t>
            </a:r>
            <a:r>
              <a:rPr lang="en-US" sz="3200" dirty="0" smtClean="0">
                <a:solidFill>
                  <a:prstClr val="black"/>
                </a:solidFill>
              </a:rPr>
              <a:t> - </a:t>
            </a:r>
            <a:r>
              <a:rPr lang="en-US" sz="3200" dirty="0" err="1" smtClean="0">
                <a:solidFill>
                  <a:prstClr val="black"/>
                </a:solidFill>
              </a:rPr>
              <a:t>vous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smtClean="0">
                <a:solidFill>
                  <a:prstClr val="black"/>
                </a:solidFill>
              </a:rPr>
              <a:t>se </a:t>
            </a:r>
            <a:r>
              <a:rPr lang="en-US" sz="3200" dirty="0" err="1" smtClean="0">
                <a:solidFill>
                  <a:prstClr val="black"/>
                </a:solidFill>
              </a:rPr>
              <a:t>blesser</a:t>
            </a:r>
            <a:r>
              <a:rPr lang="en-US" sz="3200" dirty="0" smtClean="0">
                <a:solidFill>
                  <a:prstClr val="black"/>
                </a:solidFill>
              </a:rPr>
              <a:t> - </a:t>
            </a:r>
            <a:r>
              <a:rPr lang="en-US" sz="3200" dirty="0" err="1" smtClean="0">
                <a:solidFill>
                  <a:prstClr val="black"/>
                </a:solidFill>
              </a:rPr>
              <a:t>ils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err="1" smtClean="0">
                <a:solidFill>
                  <a:prstClr val="black"/>
                </a:solidFill>
              </a:rPr>
              <a:t>avoir</a:t>
            </a:r>
            <a:r>
              <a:rPr lang="en-US" sz="3200" dirty="0" smtClean="0">
                <a:solidFill>
                  <a:prstClr val="black"/>
                </a:solidFill>
              </a:rPr>
              <a:t> mal - nous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se </a:t>
            </a:r>
            <a:r>
              <a:rPr lang="en-US" sz="3200" dirty="0" err="1" smtClean="0">
                <a:solidFill>
                  <a:prstClr val="black"/>
                </a:solidFill>
              </a:rPr>
              <a:t>casser</a:t>
            </a:r>
            <a:r>
              <a:rPr lang="en-US" sz="3200" dirty="0" smtClean="0">
                <a:solidFill>
                  <a:prstClr val="black"/>
                </a:solidFill>
              </a:rPr>
              <a:t> - </a:t>
            </a:r>
            <a:r>
              <a:rPr lang="en-US" sz="3200" dirty="0" err="1" smtClean="0">
                <a:solidFill>
                  <a:prstClr val="black"/>
                </a:solidFill>
              </a:rPr>
              <a:t>tu</a:t>
            </a:r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200" dirty="0" err="1" smtClean="0">
                <a:solidFill>
                  <a:prstClr val="black"/>
                </a:solidFill>
              </a:rPr>
              <a:t>avoir</a:t>
            </a:r>
            <a:r>
              <a:rPr lang="en-US" sz="3200" dirty="0" smtClean="0">
                <a:solidFill>
                  <a:prstClr val="black"/>
                </a:solidFill>
              </a:rPr>
              <a:t> de la </a:t>
            </a:r>
            <a:r>
              <a:rPr lang="en-US" sz="3200" dirty="0" err="1" smtClean="0">
                <a:solidFill>
                  <a:prstClr val="black"/>
                </a:solidFill>
              </a:rPr>
              <a:t>fièvre</a:t>
            </a:r>
            <a:r>
              <a:rPr lang="en-US" sz="3200" dirty="0" smtClean="0">
                <a:solidFill>
                  <a:prstClr val="black"/>
                </a:solidFill>
              </a:rPr>
              <a:t> - </a:t>
            </a:r>
            <a:r>
              <a:rPr lang="en-US" sz="3200" dirty="0" err="1" smtClean="0">
                <a:solidFill>
                  <a:prstClr val="black"/>
                </a:solidFill>
              </a:rPr>
              <a:t>elles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376362"/>
          </a:xfrm>
        </p:spPr>
        <p:txBody>
          <a:bodyPr>
            <a:normAutofit/>
          </a:bodyPr>
          <a:lstStyle/>
          <a:p>
            <a:r>
              <a:rPr lang="en-US" dirty="0" smtClean="0"/>
              <a:t>Un </a:t>
            </a:r>
            <a:r>
              <a:rPr lang="en-US" dirty="0" err="1" smtClean="0"/>
              <a:t>pharmacien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pharmacienne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88" y="1651001"/>
            <a:ext cx="8011062" cy="451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3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217612"/>
          </a:xfrm>
        </p:spPr>
        <p:txBody>
          <a:bodyPr>
            <a:normAutofit/>
          </a:bodyPr>
          <a:lstStyle/>
          <a:p>
            <a:r>
              <a:rPr lang="en-US" dirty="0" smtClean="0"/>
              <a:t>Un /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dentiste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5" y="1042160"/>
            <a:ext cx="7080249" cy="47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852612"/>
          </a:xfrm>
        </p:spPr>
        <p:txBody>
          <a:bodyPr>
            <a:normAutofit/>
          </a:bodyPr>
          <a:lstStyle/>
          <a:p>
            <a:r>
              <a:rPr lang="en-US" dirty="0" smtClean="0"/>
              <a:t>Un patient</a:t>
            </a:r>
            <a:br>
              <a:rPr lang="en-US" dirty="0" smtClean="0"/>
            </a:b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patiente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51000"/>
            <a:ext cx="8128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Password!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Partner 1: In French, choose one of the above words and describe it to you partner.  </a:t>
            </a:r>
            <a:endParaRPr lang="en-US" dirty="0"/>
          </a:p>
          <a:p>
            <a:r>
              <a:rPr lang="en-US" dirty="0" smtClean="0"/>
              <a:t>Partner 2: Guess the word being described.</a:t>
            </a:r>
          </a:p>
          <a:p>
            <a:endParaRPr lang="en-US" dirty="0"/>
          </a:p>
          <a:p>
            <a:r>
              <a:rPr lang="en-US" dirty="0" smtClean="0"/>
              <a:t>Exchange roles and continue.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7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hôpital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281905"/>
            <a:ext cx="6397625" cy="47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clinique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417638"/>
            <a:ext cx="7119938" cy="47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1715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Urban Pop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1403</TotalTime>
  <Words>478</Words>
  <Application>Microsoft Office PowerPoint</Application>
  <PresentationFormat>On-screen Show (4:3)</PresentationFormat>
  <Paragraphs>148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MS PGothic</vt:lpstr>
      <vt:lpstr>MS PGothic</vt:lpstr>
      <vt:lpstr>Arial</vt:lpstr>
      <vt:lpstr>Calibri</vt:lpstr>
      <vt:lpstr>Franklin Gothic Medium</vt:lpstr>
      <vt:lpstr>Gill Sans MT</vt:lpstr>
      <vt:lpstr>Wingdings</vt:lpstr>
      <vt:lpstr>Wingdings 2</vt:lpstr>
      <vt:lpstr>Wingdings 3</vt:lpstr>
      <vt:lpstr>Urban Pop</vt:lpstr>
      <vt:lpstr>1_Office Theme</vt:lpstr>
      <vt:lpstr>Default Design</vt:lpstr>
      <vt:lpstr>1_Grid</vt:lpstr>
      <vt:lpstr>PowerPoint Presentation</vt:lpstr>
      <vt:lpstr>Un docteur</vt:lpstr>
      <vt:lpstr>Un infirmier Une infirmière</vt:lpstr>
      <vt:lpstr>Un pharmacien Une pharmacienne</vt:lpstr>
      <vt:lpstr>Un / une dentiste </vt:lpstr>
      <vt:lpstr>Un patient une patiente </vt:lpstr>
      <vt:lpstr>Password!  </vt:lpstr>
      <vt:lpstr>Un hôpital</vt:lpstr>
      <vt:lpstr>UnE clinique</vt:lpstr>
      <vt:lpstr>Le bureau du docteur</vt:lpstr>
      <vt:lpstr>La pharmacie</vt:lpstr>
      <vt:lpstr>Un médicament</vt:lpstr>
      <vt:lpstr>Password!  </vt:lpstr>
      <vt:lpstr>Les urgences</vt:lpstr>
      <vt:lpstr>Un pansement</vt:lpstr>
      <vt:lpstr>Une ambulance</vt:lpstr>
      <vt:lpstr>Du sirop pour la toux</vt:lpstr>
      <vt:lpstr>une pommade</vt:lpstr>
      <vt:lpstr>un comprimé</vt:lpstr>
      <vt:lpstr>de l’aspirine</vt:lpstr>
      <vt:lpstr>Password!  </vt:lpstr>
      <vt:lpstr>un plâtre</vt:lpstr>
      <vt:lpstr>des béquilles</vt:lpstr>
      <vt:lpstr>des glaçons</vt:lpstr>
      <vt:lpstr>une ordonnance</vt:lpstr>
      <vt:lpstr>une opération</vt:lpstr>
      <vt:lpstr>Password!  </vt:lpstr>
      <vt:lpstr>les recommandations:   - Avoir besoin d’un rendez-vous  - prendre un rendez-vous  - rester au lit  - faire attention  - se reposer  - s’occuper de  - prendre ….  - panser  - mettre un plâtre  </vt:lpstr>
      <vt:lpstr> il faut… Tu dois… Tu as besoin de…</vt:lpstr>
      <vt:lpstr>PowerPoint Presentation</vt:lpstr>
      <vt:lpstr>PowerPoint Presentation</vt:lpstr>
      <vt:lpstr>L’imparfait</vt:lpstr>
      <vt:lpstr>Pratiquons!</vt:lpstr>
      <vt:lpstr>Ecrivez en francais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Français 2 Unité 7 Leçon 2</dc:title>
  <dc:creator>Teacher</dc:creator>
  <cp:lastModifiedBy>Rachel McFarland</cp:lastModifiedBy>
  <cp:revision>21</cp:revision>
  <dcterms:created xsi:type="dcterms:W3CDTF">2015-03-10T16:48:54Z</dcterms:created>
  <dcterms:modified xsi:type="dcterms:W3CDTF">2017-09-08T03:05:43Z</dcterms:modified>
</cp:coreProperties>
</file>