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10" r:id="rId4"/>
  </p:sldMasterIdLst>
  <p:notesMasterIdLst>
    <p:notesMasterId r:id="rId35"/>
  </p:notesMasterIdLst>
  <p:sldIdLst>
    <p:sldId id="295" r:id="rId5"/>
    <p:sldId id="267" r:id="rId6"/>
    <p:sldId id="289" r:id="rId7"/>
    <p:sldId id="290" r:id="rId8"/>
    <p:sldId id="273" r:id="rId9"/>
    <p:sldId id="272" r:id="rId10"/>
    <p:sldId id="274" r:id="rId11"/>
    <p:sldId id="294" r:id="rId12"/>
    <p:sldId id="256" r:id="rId13"/>
    <p:sldId id="268" r:id="rId14"/>
    <p:sldId id="269" r:id="rId15"/>
    <p:sldId id="271" r:id="rId16"/>
    <p:sldId id="262" r:id="rId17"/>
    <p:sldId id="257" r:id="rId18"/>
    <p:sldId id="258" r:id="rId19"/>
    <p:sldId id="259" r:id="rId20"/>
    <p:sldId id="260" r:id="rId21"/>
    <p:sldId id="261" r:id="rId22"/>
    <p:sldId id="263" r:id="rId23"/>
    <p:sldId id="278" r:id="rId24"/>
    <p:sldId id="279" r:id="rId25"/>
    <p:sldId id="285" r:id="rId26"/>
    <p:sldId id="286" r:id="rId27"/>
    <p:sldId id="280" r:id="rId28"/>
    <p:sldId id="284" r:id="rId29"/>
    <p:sldId id="287" r:id="rId30"/>
    <p:sldId id="288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BBA3E-7460-40A7-8A84-FB653AE4D4F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5EBE1-F0DE-4FEE-A1D6-17E8202AC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 have students stand up and take turns saying out loud what </a:t>
            </a:r>
            <a:r>
              <a:rPr lang="en-US" smtClean="0"/>
              <a:t>is wrong.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EBE1-F0DE-4FEE-A1D6-17E8202AC9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EBE1-F0DE-4FEE-A1D6-17E8202AC9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0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8/24/2017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71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82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669649-EF2B-4C7C-89E0-F2D31A7D550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37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74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3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9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4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8/24/2017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19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28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54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C02C-E184-41EF-8BC3-E44AB91124C8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82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8/24/2017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5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9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669649-EF2B-4C7C-89E0-F2D31A7D550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62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0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58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43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8/24/2017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46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71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03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C02C-E184-41EF-8BC3-E44AB91124C8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2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43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18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97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7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04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56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781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6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90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0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7A92CB6-1A54-46EA-849B-03D4F268E3D2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945937A-0C70-42FE-9629-FC0D2FE3E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9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8/24/2017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5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7A92CB6-1A54-46EA-849B-03D4F268E3D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945937A-0C70-42FE-9629-FC0D2FE3E23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6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qui ne vas pas?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4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34200" y="838200"/>
            <a:ext cx="2133600" cy="518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1. AVOIR + PARTICIPE PASSÉ</a:t>
            </a:r>
          </a:p>
          <a:p>
            <a:pPr algn="ctr"/>
            <a:r>
              <a:rPr lang="en-US" dirty="0" smtClean="0"/>
              <a:t>EXEMPLE:</a:t>
            </a:r>
          </a:p>
          <a:p>
            <a:pPr algn="ctr"/>
            <a:r>
              <a:rPr lang="en-US" dirty="0" smtClean="0"/>
              <a:t>J’AI MARCHÉ…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J’AI PRIS…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81000"/>
            <a:ext cx="5410200" cy="9906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PassÉ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composÉ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27" y="1524000"/>
            <a:ext cx="6629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2. ETRE + PARTICIPE PASSÉ</a:t>
            </a:r>
          </a:p>
          <a:p>
            <a:pPr algn="ctr"/>
            <a:endParaRPr lang="en-US" sz="2800" dirty="0" smtClean="0">
              <a:solidFill>
                <a:srgbClr val="00B0F0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2400" dirty="0" smtClean="0">
                <a:solidFill>
                  <a:prstClr val="black"/>
                </a:solidFill>
              </a:rPr>
              <a:t>DR &amp; MRS VANDERTRAMPP: </a:t>
            </a:r>
            <a:r>
              <a:rPr lang="en-US" sz="2400" dirty="0" err="1" smtClean="0">
                <a:solidFill>
                  <a:prstClr val="black"/>
                </a:solidFill>
              </a:rPr>
              <a:t>Aller</a:t>
            </a:r>
            <a:r>
              <a:rPr lang="en-US" sz="2400" dirty="0" smtClean="0">
                <a:solidFill>
                  <a:prstClr val="black"/>
                </a:solidFill>
              </a:rPr>
              <a:t> /arriver / </a:t>
            </a:r>
            <a:r>
              <a:rPr lang="en-US" sz="2400" dirty="0" err="1" smtClean="0">
                <a:solidFill>
                  <a:prstClr val="black"/>
                </a:solidFill>
              </a:rPr>
              <a:t>partir</a:t>
            </a:r>
            <a:r>
              <a:rPr lang="en-US" sz="2400" dirty="0" smtClean="0">
                <a:solidFill>
                  <a:prstClr val="black"/>
                </a:solidFill>
              </a:rPr>
              <a:t> / </a:t>
            </a:r>
            <a:r>
              <a:rPr lang="en-US" sz="2400" dirty="0" err="1" smtClean="0">
                <a:solidFill>
                  <a:prstClr val="black"/>
                </a:solidFill>
              </a:rPr>
              <a:t>sortir</a:t>
            </a:r>
            <a:r>
              <a:rPr lang="en-US" sz="2400" dirty="0" smtClean="0">
                <a:solidFill>
                  <a:prstClr val="black"/>
                </a:solidFill>
              </a:rPr>
              <a:t> / </a:t>
            </a:r>
            <a:r>
              <a:rPr lang="en-US" sz="2400" dirty="0" err="1" smtClean="0">
                <a:solidFill>
                  <a:prstClr val="black"/>
                </a:solidFill>
              </a:rPr>
              <a:t>monter</a:t>
            </a:r>
            <a:r>
              <a:rPr lang="en-US" sz="2400" dirty="0" smtClean="0">
                <a:solidFill>
                  <a:prstClr val="black"/>
                </a:solidFill>
              </a:rPr>
              <a:t> / </a:t>
            </a:r>
            <a:r>
              <a:rPr lang="en-US" sz="2400" dirty="0" err="1" smtClean="0">
                <a:solidFill>
                  <a:prstClr val="black"/>
                </a:solidFill>
              </a:rPr>
              <a:t>descendre</a:t>
            </a:r>
            <a:r>
              <a:rPr lang="en-US" sz="2400" dirty="0" smtClean="0">
                <a:solidFill>
                  <a:prstClr val="black"/>
                </a:solidFill>
              </a:rPr>
              <a:t> / </a:t>
            </a:r>
            <a:r>
              <a:rPr lang="en-US" sz="2400" dirty="0" err="1" smtClean="0">
                <a:solidFill>
                  <a:prstClr val="black"/>
                </a:solidFill>
              </a:rPr>
              <a:t>tomber</a:t>
            </a:r>
            <a:r>
              <a:rPr lang="en-US" sz="2400" dirty="0" smtClean="0">
                <a:solidFill>
                  <a:prstClr val="black"/>
                </a:solidFill>
              </a:rPr>
              <a:t> / </a:t>
            </a:r>
            <a:r>
              <a:rPr lang="en-US" sz="2400" dirty="0" err="1" smtClean="0">
                <a:solidFill>
                  <a:prstClr val="black"/>
                </a:solidFill>
              </a:rPr>
              <a:t>naître</a:t>
            </a:r>
            <a:r>
              <a:rPr lang="en-US" sz="2400" dirty="0" smtClean="0">
                <a:solidFill>
                  <a:prstClr val="black"/>
                </a:solidFill>
              </a:rPr>
              <a:t> / </a:t>
            </a:r>
            <a:r>
              <a:rPr lang="en-US" sz="2400" dirty="0" err="1" smtClean="0">
                <a:solidFill>
                  <a:prstClr val="black"/>
                </a:solidFill>
              </a:rPr>
              <a:t>mourir</a:t>
            </a:r>
            <a:r>
              <a:rPr lang="en-US" sz="2400" dirty="0" smtClean="0">
                <a:solidFill>
                  <a:prstClr val="black"/>
                </a:solidFill>
              </a:rPr>
              <a:t>  etc…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err="1" smtClean="0">
                <a:solidFill>
                  <a:prstClr val="black"/>
                </a:solidFill>
              </a:rPr>
              <a:t>Exemples</a:t>
            </a:r>
            <a:r>
              <a:rPr lang="en-US" sz="2400" dirty="0" smtClean="0">
                <a:solidFill>
                  <a:prstClr val="black"/>
                </a:solidFill>
              </a:rPr>
              <a:t>: je </a:t>
            </a:r>
            <a:r>
              <a:rPr lang="en-US" sz="2400" dirty="0" err="1" smtClean="0">
                <a:solidFill>
                  <a:prstClr val="black"/>
                </a:solidFill>
              </a:rPr>
              <a:t>suis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arrivé</a:t>
            </a:r>
            <a:r>
              <a:rPr lang="en-US" sz="2400" dirty="0" smtClean="0">
                <a:solidFill>
                  <a:prstClr val="black"/>
                </a:solidFill>
              </a:rPr>
              <a:t>(e)…  </a:t>
            </a:r>
            <a:r>
              <a:rPr lang="en-US" sz="2400" dirty="0" err="1" smtClean="0">
                <a:solidFill>
                  <a:prstClr val="black"/>
                </a:solidFill>
              </a:rPr>
              <a:t>elle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est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morte</a:t>
            </a:r>
            <a:r>
              <a:rPr lang="en-US" sz="2400" dirty="0" smtClean="0">
                <a:solidFill>
                  <a:prstClr val="black"/>
                </a:solidFill>
              </a:rPr>
              <a:t>…  Il </a:t>
            </a:r>
            <a:r>
              <a:rPr lang="en-US" sz="2400" dirty="0" err="1" smtClean="0">
                <a:solidFill>
                  <a:prstClr val="black"/>
                </a:solidFill>
              </a:rPr>
              <a:t>est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sorti</a:t>
            </a:r>
            <a:r>
              <a:rPr lang="en-US" sz="2400" dirty="0" smtClean="0">
                <a:solidFill>
                  <a:prstClr val="black"/>
                </a:solidFill>
              </a:rPr>
              <a:t>...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eriod" startAt="2"/>
            </a:pPr>
            <a:r>
              <a:rPr lang="en-US" sz="2400" dirty="0" smtClean="0">
                <a:solidFill>
                  <a:prstClr val="black"/>
                </a:solidFill>
              </a:rPr>
              <a:t>REFLEXIVE VERBS: se </a:t>
            </a:r>
            <a:r>
              <a:rPr lang="en-US" sz="2400" dirty="0" err="1" smtClean="0">
                <a:solidFill>
                  <a:prstClr val="black"/>
                </a:solidFill>
              </a:rPr>
              <a:t>couper</a:t>
            </a:r>
            <a:r>
              <a:rPr lang="en-US" sz="2400" dirty="0" smtClean="0">
                <a:solidFill>
                  <a:prstClr val="black"/>
                </a:solidFill>
              </a:rPr>
              <a:t> / se </a:t>
            </a:r>
            <a:r>
              <a:rPr lang="en-US" sz="2400" dirty="0" err="1" smtClean="0">
                <a:solidFill>
                  <a:prstClr val="black"/>
                </a:solidFill>
              </a:rPr>
              <a:t>blesser</a:t>
            </a:r>
            <a:r>
              <a:rPr lang="en-US" sz="2400" dirty="0" smtClean="0">
                <a:solidFill>
                  <a:prstClr val="black"/>
                </a:solidFill>
              </a:rPr>
              <a:t> etc…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err="1" smtClean="0">
                <a:solidFill>
                  <a:prstClr val="black"/>
                </a:solidFill>
              </a:rPr>
              <a:t>Exemples</a:t>
            </a:r>
            <a:r>
              <a:rPr lang="en-US" sz="2400" dirty="0" smtClean="0">
                <a:solidFill>
                  <a:prstClr val="black"/>
                </a:solidFill>
              </a:rPr>
              <a:t>: Je me </a:t>
            </a:r>
            <a:r>
              <a:rPr lang="en-US" sz="2400" dirty="0" err="1" smtClean="0">
                <a:solidFill>
                  <a:prstClr val="black"/>
                </a:solidFill>
              </a:rPr>
              <a:t>suis</a:t>
            </a:r>
            <a:r>
              <a:rPr lang="en-US" sz="2400" dirty="0" smtClean="0">
                <a:solidFill>
                  <a:prstClr val="black"/>
                </a:solidFill>
              </a:rPr>
              <a:t> coupé (e)…  Elle </a:t>
            </a:r>
            <a:r>
              <a:rPr lang="en-US" sz="2400" dirty="0" err="1" smtClean="0">
                <a:solidFill>
                  <a:prstClr val="black"/>
                </a:solidFill>
              </a:rPr>
              <a:t>s’est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blessée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381000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Je me </a:t>
            </a:r>
            <a:r>
              <a:rPr lang="en-US" dirty="0" err="1" smtClean="0">
                <a:solidFill>
                  <a:srgbClr val="FF0000"/>
                </a:solidFill>
              </a:rPr>
              <a:t>suis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cassÉ(e</a:t>
            </a:r>
            <a:r>
              <a:rPr lang="en-US" dirty="0" smtClean="0">
                <a:solidFill>
                  <a:srgbClr val="FF0000"/>
                </a:solidFill>
              </a:rPr>
              <a:t>) la </a:t>
            </a:r>
            <a:r>
              <a:rPr lang="en-US" dirty="0" err="1" smtClean="0">
                <a:solidFill>
                  <a:srgbClr val="FF0000"/>
                </a:solidFill>
              </a:rPr>
              <a:t>jambe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dc2.healthtap.com/ht-staging/user_answer/reference_image/4536/large/broken_leg.jpeg?13866706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8" y="1447800"/>
            <a:ext cx="35445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R0uOdwXecF0dabV4ve8F2STam4BWhinTHyBNXXAHJPQvDqcSI4:www.burtchiropractic.com/wp-content/uploads/2012/04/broken_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23122"/>
            <a:ext cx="4190630" cy="39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2285862"/>
            <a:ext cx="2438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  <a:latin typeface="Bernard MT Condensed" panose="02050806060905020404" pitchFamily="18" charset="0"/>
              </a:rPr>
              <a:t>Un </a:t>
            </a:r>
            <a:r>
              <a:rPr lang="en-US" sz="4800" dirty="0" err="1" smtClean="0">
                <a:solidFill>
                  <a:prstClr val="white"/>
                </a:solidFill>
                <a:latin typeface="Bernard MT Condensed" panose="02050806060905020404" pitchFamily="18" charset="0"/>
              </a:rPr>
              <a:t>plâtre</a:t>
            </a:r>
            <a:endParaRPr lang="en-US" sz="4800" dirty="0">
              <a:solidFill>
                <a:prstClr val="white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1000" y="381000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Je me </a:t>
            </a:r>
            <a:r>
              <a:rPr lang="en-US" dirty="0" err="1" smtClean="0">
                <a:solidFill>
                  <a:srgbClr val="FF0000"/>
                </a:solidFill>
              </a:rPr>
              <a:t>suis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coupÉ(e</a:t>
            </a:r>
            <a:r>
              <a:rPr lang="en-US" dirty="0" smtClean="0">
                <a:solidFill>
                  <a:srgbClr val="FF0000"/>
                </a:solidFill>
              </a:rPr>
              <a:t>) le </a:t>
            </a:r>
            <a:r>
              <a:rPr lang="en-US" dirty="0" err="1" smtClean="0">
                <a:solidFill>
                  <a:srgbClr val="FF0000"/>
                </a:solidFill>
              </a:rPr>
              <a:t>doigt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t1.gstatic.com/images?q=tbn:ANd9GcSBW1OoeUt_aJwDGbkj-0ENtEG9J6JQ7zB65WeyF7d1RTCK44f0:https://c2.staticflickr.com/8/7031/6463150801_db90d47b71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549639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R1AlNnwbk2U7z69kHmmRG_OIt4kGtSOBGzHiTBGh5uCQ7FJ_R2Ug:www.todayifoundout.com/wp-content/uploads/2010/12/wbBandaid-Fing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9"/>
          <a:stretch/>
        </p:blipFill>
        <p:spPr bwMode="auto">
          <a:xfrm>
            <a:off x="6172200" y="2514600"/>
            <a:ext cx="2616051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1600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rnard MT Condensed" panose="02050806060905020404" pitchFamily="18" charset="0"/>
              </a:rPr>
              <a:t>Un </a:t>
            </a:r>
            <a:r>
              <a:rPr lang="en-US" sz="4000" dirty="0" err="1" smtClean="0">
                <a:latin typeface="Bernard MT Condensed" panose="02050806060905020404" pitchFamily="18" charset="0"/>
              </a:rPr>
              <a:t>pansement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1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1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Impact" pitchFamily="34" charset="0"/>
              </a:rPr>
              <a:t>J’ai</a:t>
            </a:r>
            <a:r>
              <a:rPr lang="en-US" sz="6000" dirty="0" smtClean="0">
                <a:latin typeface="Impact" pitchFamily="34" charset="0"/>
              </a:rPr>
              <a:t> </a:t>
            </a:r>
            <a:r>
              <a:rPr lang="en-US" sz="6000" dirty="0" err="1" smtClean="0">
                <a:latin typeface="Impact" pitchFamily="34" charset="0"/>
              </a:rPr>
              <a:t>glissé</a:t>
            </a:r>
            <a:endParaRPr lang="en-US" sz="6000" dirty="0">
              <a:latin typeface="Impact" pitchFamily="34" charset="0"/>
            </a:endParaRPr>
          </a:p>
        </p:txBody>
      </p:sp>
      <p:pic>
        <p:nvPicPr>
          <p:cNvPr id="2050" name="Picture 2" descr="http://blog.statefoodsafety.com/wp-content/uploads/2012/06/Slip-and-Fall-Acciden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96663"/>
            <a:ext cx="6781800" cy="501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797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itchFamily="34" charset="0"/>
              </a:rPr>
              <a:t>Je </a:t>
            </a:r>
            <a:r>
              <a:rPr lang="en-US" sz="4800" dirty="0" err="1" smtClean="0">
                <a:latin typeface="Impact" pitchFamily="34" charset="0"/>
              </a:rPr>
              <a:t>suis</a:t>
            </a:r>
            <a:r>
              <a:rPr lang="en-US" sz="4800" dirty="0" smtClean="0">
                <a:latin typeface="Impact" pitchFamily="34" charset="0"/>
              </a:rPr>
              <a:t> </a:t>
            </a:r>
            <a:r>
              <a:rPr lang="en-US" sz="4800" dirty="0" err="1" smtClean="0">
                <a:latin typeface="Impact" pitchFamily="34" charset="0"/>
              </a:rPr>
              <a:t>tombé</a:t>
            </a:r>
            <a:r>
              <a:rPr lang="en-US" sz="4800" dirty="0" smtClean="0">
                <a:latin typeface="Impact" pitchFamily="34" charset="0"/>
              </a:rPr>
              <a:t>(e)</a:t>
            </a:r>
            <a:endParaRPr lang="en-US" sz="4800" dirty="0">
              <a:latin typeface="Impact" pitchFamily="34" charset="0"/>
            </a:endParaRPr>
          </a:p>
        </p:txBody>
      </p:sp>
      <p:pic>
        <p:nvPicPr>
          <p:cNvPr id="1026" name="Picture 2" descr="http://farm7.staticflickr.com/6165/6174473521_53c7586ee0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85532"/>
            <a:ext cx="6781800" cy="56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itchFamily="34" charset="0"/>
              </a:rPr>
              <a:t>Je me </a:t>
            </a:r>
            <a:r>
              <a:rPr lang="en-US" sz="4800" dirty="0" err="1" smtClean="0">
                <a:latin typeface="Impact" pitchFamily="34" charset="0"/>
              </a:rPr>
              <a:t>suis</a:t>
            </a:r>
            <a:r>
              <a:rPr lang="en-US" sz="4800" dirty="0" smtClean="0">
                <a:latin typeface="Impact" pitchFamily="34" charset="0"/>
              </a:rPr>
              <a:t> </a:t>
            </a:r>
            <a:r>
              <a:rPr lang="en-US" sz="4800" dirty="0" err="1" smtClean="0">
                <a:latin typeface="Impact" pitchFamily="34" charset="0"/>
              </a:rPr>
              <a:t>cassé(e</a:t>
            </a:r>
            <a:r>
              <a:rPr lang="en-US" sz="4800" dirty="0" smtClean="0">
                <a:latin typeface="Impact" pitchFamily="34" charset="0"/>
              </a:rPr>
              <a:t>) le bras</a:t>
            </a:r>
            <a:endParaRPr lang="en-US" sz="4800" dirty="0">
              <a:latin typeface="Impact" pitchFamily="34" charset="0"/>
            </a:endParaRPr>
          </a:p>
        </p:txBody>
      </p:sp>
      <p:pic>
        <p:nvPicPr>
          <p:cNvPr id="3074" name="Picture 2" descr="http://www.healthoho.com/wp-content/uploads/2012/09/broken-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600198"/>
            <a:ext cx="6972300" cy="49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09600" y="381000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Impact" pitchFamily="34" charset="0"/>
              </a:rPr>
              <a:t>Je me </a:t>
            </a:r>
            <a:r>
              <a:rPr lang="en-US" sz="5400" dirty="0" err="1" smtClean="0">
                <a:latin typeface="Impact" pitchFamily="34" charset="0"/>
              </a:rPr>
              <a:t>suis</a:t>
            </a:r>
            <a:r>
              <a:rPr lang="en-US" sz="5400" dirty="0" smtClean="0">
                <a:latin typeface="Impact" pitchFamily="34" charset="0"/>
              </a:rPr>
              <a:t> </a:t>
            </a:r>
            <a:r>
              <a:rPr lang="en-US" sz="5400" dirty="0" err="1" smtClean="0">
                <a:latin typeface="Impact" pitchFamily="34" charset="0"/>
              </a:rPr>
              <a:t>fait(e</a:t>
            </a:r>
            <a:r>
              <a:rPr lang="en-US" sz="5400" dirty="0" smtClean="0">
                <a:latin typeface="Impact" pitchFamily="34" charset="0"/>
              </a:rPr>
              <a:t>) mal au dos</a:t>
            </a:r>
            <a:endParaRPr lang="en-US" sz="5400" dirty="0">
              <a:latin typeface="Impact" pitchFamily="34" charset="0"/>
            </a:endParaRPr>
          </a:p>
        </p:txBody>
      </p:sp>
      <p:pic>
        <p:nvPicPr>
          <p:cNvPr id="4098" name="Picture 2" descr="http://www.savvyrest.com/files/userfiles/image/2010_03_16_mattress_bac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0488"/>
            <a:ext cx="7467600" cy="46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itchFamily="34" charset="0"/>
              </a:rPr>
              <a:t>Je me </a:t>
            </a:r>
            <a:r>
              <a:rPr lang="en-US" sz="4800" dirty="0" err="1" smtClean="0">
                <a:latin typeface="Impact" pitchFamily="34" charset="0"/>
              </a:rPr>
              <a:t>suis</a:t>
            </a:r>
            <a:r>
              <a:rPr lang="en-US" sz="4800" dirty="0" smtClean="0">
                <a:latin typeface="Impact" pitchFamily="34" charset="0"/>
              </a:rPr>
              <a:t> </a:t>
            </a:r>
            <a:r>
              <a:rPr lang="en-US" sz="4800" dirty="0" err="1" smtClean="0">
                <a:latin typeface="Impact" pitchFamily="34" charset="0"/>
              </a:rPr>
              <a:t>tordu(e</a:t>
            </a:r>
            <a:r>
              <a:rPr lang="en-US" sz="4800" dirty="0" smtClean="0">
                <a:latin typeface="Impact" pitchFamily="34" charset="0"/>
              </a:rPr>
              <a:t>) la </a:t>
            </a:r>
            <a:r>
              <a:rPr lang="en-US" sz="4800" dirty="0" err="1" smtClean="0">
                <a:latin typeface="Impact" pitchFamily="34" charset="0"/>
              </a:rPr>
              <a:t>cheville</a:t>
            </a:r>
            <a:endParaRPr lang="en-US" sz="4800" dirty="0">
              <a:latin typeface="Impact" pitchFamily="34" charset="0"/>
            </a:endParaRPr>
          </a:p>
        </p:txBody>
      </p:sp>
      <p:pic>
        <p:nvPicPr>
          <p:cNvPr id="5122" name="Picture 2" descr="http://www.physios-online.com/site/DefaultSite/filesystem/images/AnkleSprain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96663"/>
            <a:ext cx="7010400" cy="496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2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itchFamily="34" charset="0"/>
              </a:rPr>
              <a:t>Je me </a:t>
            </a:r>
            <a:r>
              <a:rPr lang="en-US" sz="4800" dirty="0" err="1" smtClean="0">
                <a:latin typeface="Impact" pitchFamily="34" charset="0"/>
              </a:rPr>
              <a:t>suis</a:t>
            </a:r>
            <a:r>
              <a:rPr lang="en-US" sz="4800" dirty="0" smtClean="0">
                <a:latin typeface="Impact" pitchFamily="34" charset="0"/>
              </a:rPr>
              <a:t> </a:t>
            </a:r>
            <a:r>
              <a:rPr lang="en-US" sz="4800" dirty="0" err="1" smtClean="0">
                <a:latin typeface="Impact" pitchFamily="34" charset="0"/>
              </a:rPr>
              <a:t>coupé(e</a:t>
            </a:r>
            <a:r>
              <a:rPr lang="en-US" sz="4800" dirty="0" smtClean="0">
                <a:latin typeface="Impact" pitchFamily="34" charset="0"/>
              </a:rPr>
              <a:t>) la main</a:t>
            </a:r>
            <a:endParaRPr lang="en-US" sz="4800" dirty="0">
              <a:latin typeface="Impact" pitchFamily="34" charset="0"/>
            </a:endParaRPr>
          </a:p>
        </p:txBody>
      </p:sp>
      <p:pic>
        <p:nvPicPr>
          <p:cNvPr id="6146" name="Picture 2" descr="http://content5.videojug.com/d9/d92ada48-459c-3e0e-df92-ff0008c8ac78/how-to-help-control-bleeding-from-a-cut-.WideP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96200" cy="43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5562600" y="2362200"/>
            <a:ext cx="6096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581400" y="1524000"/>
            <a:ext cx="4419600" cy="907197"/>
            <a:chOff x="3581400" y="1524000"/>
            <a:chExt cx="4419600" cy="907197"/>
          </a:xfrm>
        </p:grpSpPr>
        <p:sp>
          <p:nvSpPr>
            <p:cNvPr id="5" name="TextBox 4"/>
            <p:cNvSpPr txBox="1"/>
            <p:nvPr/>
          </p:nvSpPr>
          <p:spPr>
            <a:xfrm>
              <a:off x="3581400" y="1600200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  <a:latin typeface="Bernard MT Condensed" pitchFamily="18" charset="0"/>
                </a:rPr>
                <a:t>De la </a:t>
              </a:r>
              <a:r>
                <a:rPr lang="en-US" sz="4800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confiture</a:t>
              </a:r>
              <a:r>
                <a:rPr lang="en-US" sz="4800" dirty="0" smtClean="0">
                  <a:solidFill>
                    <a:schemeClr val="bg1"/>
                  </a:solidFill>
                  <a:latin typeface="Bernard MT Condensed" pitchFamily="18" charset="0"/>
                </a:rPr>
                <a:t> </a:t>
              </a:r>
              <a:endParaRPr lang="en-US" sz="48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pic>
          <p:nvPicPr>
            <p:cNvPr id="6148" name="Picture 4" descr="http://www.cartoonlogodesigns.com/images/misc/Smiley%20faces/smiley%20fac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524000"/>
              <a:ext cx="8382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67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Impact" pitchFamily="34" charset="0"/>
              </a:rPr>
              <a:t>J’ai</a:t>
            </a:r>
            <a:r>
              <a:rPr lang="en-US" sz="6000" dirty="0" smtClean="0">
                <a:latin typeface="Impact" pitchFamily="34" charset="0"/>
              </a:rPr>
              <a:t> </a:t>
            </a:r>
            <a:r>
              <a:rPr lang="en-US" sz="6000" dirty="0" err="1" smtClean="0">
                <a:latin typeface="Impact" pitchFamily="34" charset="0"/>
              </a:rPr>
              <a:t>attrapé</a:t>
            </a:r>
            <a:r>
              <a:rPr lang="en-US" sz="6000" dirty="0" smtClean="0">
                <a:latin typeface="Impact" pitchFamily="34" charset="0"/>
              </a:rPr>
              <a:t> un </a:t>
            </a:r>
            <a:r>
              <a:rPr lang="en-US" sz="6000" dirty="0" err="1" smtClean="0">
                <a:latin typeface="Impact" pitchFamily="34" charset="0"/>
              </a:rPr>
              <a:t>rhume</a:t>
            </a:r>
            <a:endParaRPr lang="en-US" sz="6000" dirty="0">
              <a:latin typeface="Impact" pitchFamily="34" charset="0"/>
            </a:endParaRPr>
          </a:p>
        </p:txBody>
      </p:sp>
      <p:pic>
        <p:nvPicPr>
          <p:cNvPr id="7170" name="Picture 2" descr="http://3.bp.blogspot.com/-6aFrOjGum4w/Tr5X4mZaUaI/AAAAAAAAdTc/LhavCyPjGhw/s1600/sneezing-c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1600200"/>
            <a:ext cx="70866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199" y="304800"/>
            <a:ext cx="3836213" cy="1054394"/>
          </a:xfrm>
        </p:spPr>
        <p:txBody>
          <a:bodyPr/>
          <a:lstStyle/>
          <a:p>
            <a:r>
              <a:rPr lang="en-US" sz="4800" dirty="0" err="1" smtClean="0"/>
              <a:t>J’ai</a:t>
            </a:r>
            <a:r>
              <a:rPr lang="en-US" sz="4800" dirty="0" smtClean="0"/>
              <a:t> mal À…</a:t>
            </a:r>
            <a:endParaRPr lang="en-US" sz="4800" dirty="0"/>
          </a:p>
        </p:txBody>
      </p:sp>
      <p:pic>
        <p:nvPicPr>
          <p:cNvPr id="1030" name="Picture 6" descr="http://4.bp.blogspot.com/-Ej3EmjCDmdw/UYi2lIDthjI/AAAAAAAAAA4/krrjGmW8RjA/s1600/aut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12380" b="9114"/>
          <a:stretch/>
        </p:blipFill>
        <p:spPr bwMode="auto">
          <a:xfrm>
            <a:off x="4800600" y="1867125"/>
            <a:ext cx="4064813" cy="4485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-N7UXtHsCkrQ/UYi2ixS6QhI/AAAAAAAAAAw/HhPHWc-YC9A/s1600/aut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r="8534" b="4610"/>
          <a:stretch/>
        </p:blipFill>
        <p:spPr bwMode="auto">
          <a:xfrm>
            <a:off x="278845" y="942109"/>
            <a:ext cx="4405649" cy="5669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1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Impact" pitchFamily="34" charset="0"/>
              </a:rPr>
              <a:t>J’ai</a:t>
            </a:r>
            <a:r>
              <a:rPr lang="en-US" sz="6000" dirty="0" smtClean="0">
                <a:solidFill>
                  <a:prstClr val="black"/>
                </a:solidFill>
                <a:latin typeface="Impact" pitchFamily="34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Impact" pitchFamily="34" charset="0"/>
              </a:rPr>
              <a:t>glissé</a:t>
            </a:r>
            <a:endParaRPr lang="en-US" sz="6000" dirty="0">
              <a:solidFill>
                <a:prstClr val="black"/>
              </a:solidFill>
              <a:latin typeface="Impact" pitchFamily="34" charset="0"/>
            </a:endParaRPr>
          </a:p>
        </p:txBody>
      </p:sp>
      <p:pic>
        <p:nvPicPr>
          <p:cNvPr id="2050" name="Picture 2" descr="http://blog.statefoodsafety.com/wp-content/uploads/2012/06/Slip-and-Fall-Acciden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48" y="1361173"/>
            <a:ext cx="6781800" cy="501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396663"/>
            <a:ext cx="4294909" cy="120032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/>
              <a:t>J’ai</a:t>
            </a:r>
            <a:r>
              <a:rPr lang="en-US" sz="3600" dirty="0"/>
              <a:t> mal au/à la ______ </a:t>
            </a:r>
            <a:r>
              <a:rPr lang="en-US" sz="3600" dirty="0" err="1" smtClean="0"/>
              <a:t>parce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44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black"/>
                </a:solidFill>
                <a:latin typeface="Impact" pitchFamily="34" charset="0"/>
              </a:rPr>
              <a:t>Je </a:t>
            </a:r>
            <a:r>
              <a:rPr lang="en-US" sz="6000" dirty="0" err="1" smtClean="0">
                <a:solidFill>
                  <a:prstClr val="black"/>
                </a:solidFill>
                <a:latin typeface="Impact" pitchFamily="34" charset="0"/>
              </a:rPr>
              <a:t>suis</a:t>
            </a:r>
            <a:r>
              <a:rPr lang="en-US" sz="6000" dirty="0" smtClean="0">
                <a:solidFill>
                  <a:prstClr val="black"/>
                </a:solidFill>
                <a:latin typeface="Impact" pitchFamily="34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Impact" pitchFamily="34" charset="0"/>
              </a:rPr>
              <a:t>tombé</a:t>
            </a:r>
            <a:r>
              <a:rPr lang="en-US" sz="6000" dirty="0" smtClean="0">
                <a:solidFill>
                  <a:prstClr val="black"/>
                </a:solidFill>
                <a:latin typeface="Impact" pitchFamily="34" charset="0"/>
              </a:rPr>
              <a:t>(e)</a:t>
            </a:r>
            <a:endParaRPr lang="en-US" sz="6000" dirty="0">
              <a:solidFill>
                <a:prstClr val="black"/>
              </a:solidFill>
              <a:latin typeface="Impact" pitchFamily="34" charset="0"/>
            </a:endParaRPr>
          </a:p>
        </p:txBody>
      </p:sp>
      <p:pic>
        <p:nvPicPr>
          <p:cNvPr id="1026" name="Picture 2" descr="http://farm7.staticflickr.com/6165/6174473521_53c7586ee0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5867400" cy="49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5060" y="1828800"/>
            <a:ext cx="4294909" cy="107721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/>
              <a:t>J’ai</a:t>
            </a:r>
            <a:r>
              <a:rPr lang="en-US" sz="3200" dirty="0"/>
              <a:t> mal au/à la ______ </a:t>
            </a:r>
            <a:r>
              <a:rPr lang="en-US" sz="3200" dirty="0" err="1" smtClean="0"/>
              <a:t>parce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25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381000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Je me </a:t>
            </a:r>
            <a:r>
              <a:rPr lang="en-US" dirty="0" err="1" smtClean="0">
                <a:solidFill>
                  <a:srgbClr val="FF0000"/>
                </a:solidFill>
              </a:rPr>
              <a:t>suis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cassÉ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jambe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dc2.healthtap.com/ht-staging/user_answer/reference_image/4536/large/broken_leg.jpeg?13866706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8" y="1447800"/>
            <a:ext cx="35445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R0uOdwXecF0dabV4ve8F2STam4BWhinTHyBNXXAHJPQvDqcSI4:www.burtchiropractic.com/wp-content/uploads/2012/04/broken_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23122"/>
            <a:ext cx="4190630" cy="39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2285862"/>
            <a:ext cx="2438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  <a:latin typeface="Bernard MT Condensed" panose="02050806060905020404" pitchFamily="18" charset="0"/>
              </a:rPr>
              <a:t>Un </a:t>
            </a:r>
            <a:r>
              <a:rPr lang="en-US" sz="4800" dirty="0" err="1" smtClean="0">
                <a:solidFill>
                  <a:prstClr val="white"/>
                </a:solidFill>
                <a:latin typeface="Bernard MT Condensed" panose="02050806060905020404" pitchFamily="18" charset="0"/>
              </a:rPr>
              <a:t>plâtre</a:t>
            </a:r>
            <a:endParaRPr lang="en-US" sz="4800" dirty="0">
              <a:solidFill>
                <a:prstClr val="white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219200"/>
            <a:ext cx="4294909" cy="107721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/>
              <a:t>J’ai</a:t>
            </a:r>
            <a:r>
              <a:rPr lang="en-US" sz="3200" dirty="0"/>
              <a:t> mal au/à la ______ </a:t>
            </a:r>
            <a:r>
              <a:rPr lang="en-US" sz="3200" dirty="0" err="1" smtClean="0"/>
              <a:t>parce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7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1000" y="381000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Je me </a:t>
            </a:r>
            <a:r>
              <a:rPr lang="en-US" dirty="0" err="1" smtClean="0">
                <a:solidFill>
                  <a:srgbClr val="FF0000"/>
                </a:solidFill>
              </a:rPr>
              <a:t>suis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coupÉ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le </a:t>
            </a:r>
            <a:r>
              <a:rPr lang="en-US" dirty="0" err="1" smtClean="0">
                <a:solidFill>
                  <a:srgbClr val="FF0000"/>
                </a:solidFill>
              </a:rPr>
              <a:t>doigt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t1.gstatic.com/images?q=tbn:ANd9GcSBW1OoeUt_aJwDGbkj-0ENtEG9J6JQ7zB65WeyF7d1RTCK44f0:https://c2.staticflickr.com/8/7031/6463150801_db90d47b71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549639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R1AlNnwbk2U7z69kHmmRG_OIt4kGtSOBGzHiTBGh5uCQ7FJ_R2Ug:www.todayifoundout.com/wp-content/uploads/2010/12/wbBandaid-Fing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9"/>
          <a:stretch/>
        </p:blipFill>
        <p:spPr bwMode="auto">
          <a:xfrm>
            <a:off x="6172200" y="2514600"/>
            <a:ext cx="2616051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1600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rnard MT Condensed" panose="02050806060905020404" pitchFamily="18" charset="0"/>
              </a:rPr>
              <a:t>Un </a:t>
            </a:r>
            <a:r>
              <a:rPr lang="en-US" sz="4000" dirty="0" err="1" smtClean="0">
                <a:latin typeface="Bernard MT Condensed" panose="02050806060905020404" pitchFamily="18" charset="0"/>
              </a:rPr>
              <a:t>pansement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371600"/>
            <a:ext cx="4294909" cy="107721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/>
              <a:t>J’ai</a:t>
            </a:r>
            <a:r>
              <a:rPr lang="en-US" sz="3200" dirty="0"/>
              <a:t> mal au/à la ______ </a:t>
            </a:r>
            <a:r>
              <a:rPr lang="en-US" sz="3200" dirty="0" err="1" smtClean="0"/>
              <a:t>parce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801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Impact" pitchFamily="34" charset="0"/>
              </a:rPr>
              <a:t>Je me </a:t>
            </a:r>
            <a:r>
              <a:rPr lang="en-US" sz="5400" dirty="0" err="1" smtClean="0">
                <a:solidFill>
                  <a:prstClr val="black"/>
                </a:solidFill>
                <a:latin typeface="Impact" pitchFamily="34" charset="0"/>
              </a:rPr>
              <a:t>suis</a:t>
            </a:r>
            <a:r>
              <a:rPr lang="en-US" sz="5400" dirty="0" smtClean="0">
                <a:solidFill>
                  <a:prstClr val="black"/>
                </a:solidFill>
                <a:latin typeface="Impact" pitchFamily="34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Impact" pitchFamily="34" charset="0"/>
              </a:rPr>
              <a:t>cassé</a:t>
            </a:r>
            <a:r>
              <a:rPr lang="en-US" sz="5400" dirty="0" smtClean="0">
                <a:solidFill>
                  <a:prstClr val="black"/>
                </a:solidFill>
                <a:latin typeface="Impact" pitchFamily="34" charset="0"/>
              </a:rPr>
              <a:t>  le bras</a:t>
            </a:r>
            <a:endParaRPr lang="en-US" sz="5400" dirty="0">
              <a:solidFill>
                <a:prstClr val="black"/>
              </a:solidFill>
              <a:latin typeface="Impact" pitchFamily="34" charset="0"/>
            </a:endParaRPr>
          </a:p>
        </p:txBody>
      </p:sp>
      <p:pic>
        <p:nvPicPr>
          <p:cNvPr id="3074" name="Picture 2" descr="http://www.healthoho.com/wp-content/uploads/2012/09/broken-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600198"/>
            <a:ext cx="6972300" cy="49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828800"/>
            <a:ext cx="4294909" cy="107721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/>
              <a:t>J’ai</a:t>
            </a:r>
            <a:r>
              <a:rPr lang="en-US" sz="3200" dirty="0"/>
              <a:t> mal au/à la ______ </a:t>
            </a:r>
            <a:r>
              <a:rPr lang="en-US" sz="3200" dirty="0" err="1" smtClean="0"/>
              <a:t>parce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31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Impact" pitchFamily="34" charset="0"/>
              </a:rPr>
              <a:t>J’ai</a:t>
            </a:r>
            <a:r>
              <a:rPr lang="en-US" sz="6000" dirty="0" smtClean="0">
                <a:solidFill>
                  <a:prstClr val="black"/>
                </a:solidFill>
                <a:latin typeface="Impact" pitchFamily="34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Impact" pitchFamily="34" charset="0"/>
              </a:rPr>
              <a:t>attrapé</a:t>
            </a:r>
            <a:r>
              <a:rPr lang="en-US" sz="6000" dirty="0" smtClean="0">
                <a:solidFill>
                  <a:prstClr val="black"/>
                </a:solidFill>
                <a:latin typeface="Impact" pitchFamily="34" charset="0"/>
              </a:rPr>
              <a:t> un </a:t>
            </a:r>
            <a:r>
              <a:rPr lang="en-US" sz="6000" dirty="0" err="1" smtClean="0">
                <a:solidFill>
                  <a:prstClr val="black"/>
                </a:solidFill>
                <a:latin typeface="Impact" pitchFamily="34" charset="0"/>
              </a:rPr>
              <a:t>rhume</a:t>
            </a:r>
            <a:endParaRPr lang="en-US" sz="6000" dirty="0">
              <a:solidFill>
                <a:prstClr val="black"/>
              </a:solidFill>
              <a:latin typeface="Impact" pitchFamily="34" charset="0"/>
            </a:endParaRPr>
          </a:p>
        </p:txBody>
      </p:sp>
      <p:pic>
        <p:nvPicPr>
          <p:cNvPr id="7170" name="Picture 2" descr="http://3.bp.blogspot.com/-6aFrOjGum4w/Tr5X4mZaUaI/AAAAAAAAdTc/LhavCyPjGhw/s1600/sneezing-c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1600200"/>
            <a:ext cx="70866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295400"/>
            <a:ext cx="44196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/>
              <a:t>J’ai</a:t>
            </a:r>
            <a:r>
              <a:rPr lang="en-US" sz="3200" dirty="0"/>
              <a:t> mal au/à la ______ </a:t>
            </a:r>
            <a:r>
              <a:rPr lang="en-US" sz="3200" dirty="0" err="1" smtClean="0"/>
              <a:t>parce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94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itchFamily="34" charset="0"/>
              </a:rPr>
              <a:t>Je me </a:t>
            </a:r>
            <a:r>
              <a:rPr lang="en-US" sz="4800" dirty="0" err="1" smtClean="0">
                <a:latin typeface="Impact" pitchFamily="34" charset="0"/>
              </a:rPr>
              <a:t>suis</a:t>
            </a:r>
            <a:r>
              <a:rPr lang="en-US" sz="4800" dirty="0" smtClean="0">
                <a:latin typeface="Impact" pitchFamily="34" charset="0"/>
              </a:rPr>
              <a:t> </a:t>
            </a:r>
            <a:r>
              <a:rPr lang="en-US" sz="4800" dirty="0" err="1" smtClean="0">
                <a:latin typeface="Impact" pitchFamily="34" charset="0"/>
              </a:rPr>
              <a:t>tordu</a:t>
            </a:r>
            <a:r>
              <a:rPr lang="en-US" sz="4800" dirty="0" smtClean="0">
                <a:latin typeface="Impact" pitchFamily="34" charset="0"/>
              </a:rPr>
              <a:t> la </a:t>
            </a:r>
            <a:r>
              <a:rPr lang="en-US" sz="4800" dirty="0" err="1" smtClean="0">
                <a:latin typeface="Impact" pitchFamily="34" charset="0"/>
              </a:rPr>
              <a:t>cheville</a:t>
            </a:r>
            <a:endParaRPr lang="en-US" sz="4800" dirty="0">
              <a:latin typeface="Impact" pitchFamily="34" charset="0"/>
            </a:endParaRPr>
          </a:p>
        </p:txBody>
      </p:sp>
      <p:pic>
        <p:nvPicPr>
          <p:cNvPr id="5122" name="Picture 2" descr="http://www.physios-online.com/site/DefaultSite/filesystem/images/AnkleSprain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96663"/>
            <a:ext cx="7010400" cy="496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295400"/>
            <a:ext cx="44196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/>
              <a:t>J’ai</a:t>
            </a:r>
            <a:r>
              <a:rPr lang="en-US" sz="3200" dirty="0"/>
              <a:t> mal au/à la ______ </a:t>
            </a:r>
            <a:r>
              <a:rPr lang="en-US" sz="3200" dirty="0" err="1" smtClean="0"/>
              <a:t>parce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582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itchFamily="34" charset="0"/>
              </a:rPr>
              <a:t>Je me </a:t>
            </a:r>
            <a:r>
              <a:rPr lang="en-US" sz="4800" dirty="0" err="1" smtClean="0">
                <a:latin typeface="Impact" pitchFamily="34" charset="0"/>
              </a:rPr>
              <a:t>suis</a:t>
            </a:r>
            <a:r>
              <a:rPr lang="en-US" sz="4800" dirty="0" smtClean="0">
                <a:latin typeface="Impact" pitchFamily="34" charset="0"/>
              </a:rPr>
              <a:t> coupé la main</a:t>
            </a:r>
            <a:endParaRPr lang="en-US" sz="4800" dirty="0">
              <a:latin typeface="Impact" pitchFamily="34" charset="0"/>
            </a:endParaRPr>
          </a:p>
        </p:txBody>
      </p:sp>
      <p:pic>
        <p:nvPicPr>
          <p:cNvPr id="6146" name="Picture 2" descr="http://content5.videojug.com/d9/d92ada48-459c-3e0e-df92-ff0008c8ac78/how-to-help-control-bleeding-from-a-cut-.WideP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96200" cy="43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5562600" y="2362200"/>
            <a:ext cx="6096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/>
        </p:nvGrpSpPr>
        <p:grpSpPr>
          <a:xfrm>
            <a:off x="3581400" y="1524000"/>
            <a:ext cx="4419600" cy="907197"/>
            <a:chOff x="3581400" y="1524000"/>
            <a:chExt cx="4419600" cy="907197"/>
          </a:xfrm>
        </p:grpSpPr>
        <p:sp>
          <p:nvSpPr>
            <p:cNvPr id="5" name="TextBox 4"/>
            <p:cNvSpPr txBox="1"/>
            <p:nvPr/>
          </p:nvSpPr>
          <p:spPr>
            <a:xfrm>
              <a:off x="3581400" y="1600200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  <a:latin typeface="Bernard MT Condensed" pitchFamily="18" charset="0"/>
                </a:rPr>
                <a:t>De la </a:t>
              </a:r>
              <a:r>
                <a:rPr lang="en-US" sz="4800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confiture</a:t>
              </a:r>
              <a:r>
                <a:rPr lang="en-US" sz="4800" dirty="0" smtClean="0">
                  <a:solidFill>
                    <a:schemeClr val="bg1"/>
                  </a:solidFill>
                  <a:latin typeface="Bernard MT Condensed" pitchFamily="18" charset="0"/>
                </a:rPr>
                <a:t> </a:t>
              </a:r>
              <a:endParaRPr lang="en-US" sz="48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pic>
          <p:nvPicPr>
            <p:cNvPr id="6148" name="Picture 4" descr="http://www.cartoonlogodesigns.com/images/misc/Smiley%20faces/smiley%20fac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524000"/>
              <a:ext cx="8382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28600" y="2590800"/>
            <a:ext cx="44196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/>
              <a:t>J’ai</a:t>
            </a:r>
            <a:r>
              <a:rPr lang="en-US" sz="3200" dirty="0"/>
              <a:t> mal au/à la ______ </a:t>
            </a:r>
            <a:r>
              <a:rPr lang="en-US" sz="3200" dirty="0" err="1" smtClean="0"/>
              <a:t>parce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67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846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PRACTICE WITH WHITE BOARDS!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838200"/>
            <a:ext cx="29758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tomber</a:t>
            </a:r>
            <a:endParaRPr lang="en-US" sz="3200" dirty="0" smtClean="0"/>
          </a:p>
          <a:p>
            <a:r>
              <a:rPr lang="en-US" sz="3200" dirty="0" err="1" smtClean="0"/>
              <a:t>avoir</a:t>
            </a:r>
            <a:r>
              <a:rPr lang="en-US" sz="3200" dirty="0" smtClean="0"/>
              <a:t> la grippe</a:t>
            </a:r>
          </a:p>
          <a:p>
            <a:r>
              <a:rPr lang="en-US" sz="3200" dirty="0" err="1" smtClean="0"/>
              <a:t>éternuer</a:t>
            </a:r>
            <a:endParaRPr lang="en-US" sz="3200" dirty="0" smtClean="0"/>
          </a:p>
          <a:p>
            <a:r>
              <a:rPr lang="en-US" sz="3200" dirty="0" err="1" smtClean="0"/>
              <a:t>être</a:t>
            </a:r>
            <a:r>
              <a:rPr lang="en-US" sz="3200" dirty="0" smtClean="0"/>
              <a:t> </a:t>
            </a:r>
            <a:r>
              <a:rPr lang="en-US" sz="3200" dirty="0" err="1" smtClean="0"/>
              <a:t>allergique</a:t>
            </a:r>
            <a:endParaRPr lang="en-US" sz="3200" dirty="0" smtClean="0"/>
          </a:p>
          <a:p>
            <a:r>
              <a:rPr lang="en-US" sz="3200" dirty="0" err="1" smtClean="0"/>
              <a:t>glisser</a:t>
            </a:r>
            <a:endParaRPr lang="en-US" sz="3200" dirty="0" smtClean="0"/>
          </a:p>
          <a:p>
            <a:r>
              <a:rPr lang="en-US" sz="3200" dirty="0" smtClean="0"/>
              <a:t>se </a:t>
            </a:r>
            <a:r>
              <a:rPr lang="en-US" sz="3200" dirty="0" err="1" smtClean="0"/>
              <a:t>blesser</a:t>
            </a:r>
            <a:endParaRPr lang="en-US" sz="3200" dirty="0" smtClean="0"/>
          </a:p>
          <a:p>
            <a:r>
              <a:rPr lang="en-US" sz="3200" dirty="0" err="1" smtClean="0"/>
              <a:t>avoir</a:t>
            </a:r>
            <a:r>
              <a:rPr lang="en-US" sz="3200" dirty="0" smtClean="0"/>
              <a:t> mal</a:t>
            </a:r>
          </a:p>
          <a:p>
            <a:r>
              <a:rPr lang="en-US" sz="3200" dirty="0" smtClean="0"/>
              <a:t>se </a:t>
            </a:r>
            <a:r>
              <a:rPr lang="en-US" sz="3200" dirty="0" err="1" smtClean="0"/>
              <a:t>casser</a:t>
            </a:r>
            <a:endParaRPr lang="en-US" sz="3200" dirty="0" smtClean="0"/>
          </a:p>
          <a:p>
            <a:r>
              <a:rPr lang="en-US" sz="3200" dirty="0" err="1" smtClean="0"/>
              <a:t>avoir</a:t>
            </a:r>
            <a:r>
              <a:rPr lang="en-US" sz="3200" dirty="0" smtClean="0"/>
              <a:t> de la </a:t>
            </a:r>
            <a:r>
              <a:rPr lang="en-US" sz="3200" dirty="0" err="1" smtClean="0"/>
              <a:t>fièvre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838200"/>
            <a:ext cx="2704587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avoir</a:t>
            </a:r>
            <a:r>
              <a:rPr lang="en-US" sz="3200" dirty="0" smtClean="0"/>
              <a:t> un </a:t>
            </a:r>
            <a:r>
              <a:rPr lang="en-US" sz="3200" dirty="0" err="1" smtClean="0"/>
              <a:t>rhume</a:t>
            </a:r>
            <a:endParaRPr lang="en-US" sz="3200" dirty="0" smtClean="0"/>
          </a:p>
          <a:p>
            <a:r>
              <a:rPr lang="en-US" sz="3200" dirty="0" smtClean="0"/>
              <a:t>se </a:t>
            </a:r>
            <a:r>
              <a:rPr lang="en-US" sz="3200" dirty="0" err="1" smtClean="0"/>
              <a:t>sentir</a:t>
            </a:r>
            <a:endParaRPr lang="en-US" sz="3200" dirty="0" smtClean="0"/>
          </a:p>
          <a:p>
            <a:r>
              <a:rPr lang="en-US" sz="3200" dirty="0" err="1" smtClean="0"/>
              <a:t>vomir</a:t>
            </a:r>
            <a:endParaRPr lang="en-US" sz="3200" dirty="0" smtClean="0"/>
          </a:p>
          <a:p>
            <a:r>
              <a:rPr lang="en-US" sz="3200" dirty="0" err="1" smtClean="0"/>
              <a:t>être</a:t>
            </a:r>
            <a:endParaRPr lang="en-US" sz="3200" dirty="0" smtClean="0"/>
          </a:p>
          <a:p>
            <a:r>
              <a:rPr lang="en-US" sz="3200" dirty="0" smtClean="0"/>
              <a:t>se </a:t>
            </a:r>
            <a:r>
              <a:rPr lang="en-US" sz="3200" dirty="0" err="1" smtClean="0"/>
              <a:t>couper</a:t>
            </a:r>
            <a:endParaRPr lang="en-US" sz="3200" dirty="0" smtClean="0"/>
          </a:p>
          <a:p>
            <a:r>
              <a:rPr lang="en-US" sz="3200" dirty="0" err="1" smtClean="0"/>
              <a:t>avoir</a:t>
            </a:r>
            <a:r>
              <a:rPr lang="en-US" sz="3200" dirty="0" smtClean="0"/>
              <a:t> la </a:t>
            </a:r>
            <a:r>
              <a:rPr lang="en-US" sz="3200" dirty="0" err="1" smtClean="0"/>
              <a:t>nausée</a:t>
            </a:r>
            <a:endParaRPr lang="en-US" sz="3200" dirty="0" smtClean="0"/>
          </a:p>
          <a:p>
            <a:r>
              <a:rPr lang="en-US" sz="3200" dirty="0" smtClean="0"/>
              <a:t>se </a:t>
            </a:r>
            <a:r>
              <a:rPr lang="en-US" sz="3200" dirty="0" err="1" smtClean="0"/>
              <a:t>tordre</a:t>
            </a:r>
            <a:endParaRPr lang="en-US" sz="3200" dirty="0" smtClean="0"/>
          </a:p>
          <a:p>
            <a:r>
              <a:rPr lang="en-US" sz="3200" dirty="0" err="1" smtClean="0"/>
              <a:t>être</a:t>
            </a:r>
            <a:r>
              <a:rPr lang="en-US" sz="3200" dirty="0" smtClean="0"/>
              <a:t> </a:t>
            </a:r>
            <a:r>
              <a:rPr lang="en-US" sz="3200" dirty="0" err="1" smtClean="0"/>
              <a:t>malade</a:t>
            </a:r>
            <a:endParaRPr lang="en-US" sz="3200" dirty="0" smtClean="0"/>
          </a:p>
          <a:p>
            <a:r>
              <a:rPr lang="en-US" sz="3200" dirty="0" err="1" smtClean="0"/>
              <a:t>tousser</a:t>
            </a:r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846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PRACTICE WITH WHITE BOARDS!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838200"/>
            <a:ext cx="29304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 fall</a:t>
            </a:r>
          </a:p>
          <a:p>
            <a:r>
              <a:rPr lang="en-US" sz="3200" dirty="0" smtClean="0"/>
              <a:t>to have the flu</a:t>
            </a:r>
          </a:p>
          <a:p>
            <a:r>
              <a:rPr lang="en-US" sz="3200" dirty="0" smtClean="0"/>
              <a:t>to sneeze</a:t>
            </a:r>
          </a:p>
          <a:p>
            <a:r>
              <a:rPr lang="en-US" sz="3200" dirty="0" smtClean="0"/>
              <a:t>to be allergic</a:t>
            </a:r>
          </a:p>
          <a:p>
            <a:r>
              <a:rPr lang="en-US" sz="3200" dirty="0" smtClean="0"/>
              <a:t>to slip</a:t>
            </a:r>
          </a:p>
          <a:p>
            <a:r>
              <a:rPr lang="en-US" sz="3200" dirty="0" smtClean="0"/>
              <a:t>to hurt</a:t>
            </a:r>
          </a:p>
          <a:p>
            <a:r>
              <a:rPr lang="en-US" sz="3200" dirty="0" smtClean="0"/>
              <a:t>to have hurt</a:t>
            </a:r>
          </a:p>
          <a:p>
            <a:r>
              <a:rPr lang="en-US" sz="3200" dirty="0" smtClean="0"/>
              <a:t>to break</a:t>
            </a:r>
          </a:p>
          <a:p>
            <a:r>
              <a:rPr lang="en-US" sz="3200" dirty="0" smtClean="0"/>
              <a:t>to have the fever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838200"/>
            <a:ext cx="2600792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 have a cold</a:t>
            </a:r>
          </a:p>
          <a:p>
            <a:r>
              <a:rPr lang="en-US" sz="3200" dirty="0" smtClean="0"/>
              <a:t>to feel</a:t>
            </a:r>
          </a:p>
          <a:p>
            <a:r>
              <a:rPr lang="en-US" sz="3200" dirty="0" smtClean="0"/>
              <a:t>to vomit</a:t>
            </a:r>
          </a:p>
          <a:p>
            <a:r>
              <a:rPr lang="en-US" sz="3200" dirty="0" smtClean="0"/>
              <a:t>to be</a:t>
            </a:r>
          </a:p>
          <a:p>
            <a:r>
              <a:rPr lang="en-US" sz="3200" dirty="0" smtClean="0"/>
              <a:t>to cut</a:t>
            </a:r>
          </a:p>
          <a:p>
            <a:r>
              <a:rPr lang="en-US" sz="3200" dirty="0" smtClean="0"/>
              <a:t>to be nauseous </a:t>
            </a:r>
          </a:p>
          <a:p>
            <a:r>
              <a:rPr lang="en-US" sz="3200" dirty="0" smtClean="0"/>
              <a:t>to twist</a:t>
            </a:r>
          </a:p>
          <a:p>
            <a:r>
              <a:rPr lang="en-US" sz="3200" dirty="0" smtClean="0"/>
              <a:t>to be sick</a:t>
            </a:r>
          </a:p>
          <a:p>
            <a:r>
              <a:rPr lang="en-US" sz="3200" dirty="0" smtClean="0"/>
              <a:t>to cough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81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/>
              <a:t>On </a:t>
            </a:r>
            <a:r>
              <a:rPr lang="en-US" sz="8000" dirty="0" err="1" smtClean="0"/>
              <a:t>chante</a:t>
            </a:r>
            <a:r>
              <a:rPr lang="en-US" sz="8000" dirty="0" smtClean="0"/>
              <a:t>?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2819400"/>
          </a:xfrm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en-US" sz="6000" dirty="0" smtClean="0">
                <a:latin typeface="Bernard MT Condensed" pitchFamily="18" charset="0"/>
              </a:rPr>
              <a:t>T</a:t>
            </a:r>
            <a:r>
              <a:rPr lang="en-US" sz="6000" dirty="0" smtClean="0">
                <a:latin typeface="Bernard MT Condensed" pitchFamily="18" charset="0"/>
                <a:cs typeface="Arial" charset="0"/>
              </a:rPr>
              <a:t>ête, </a:t>
            </a:r>
            <a:r>
              <a:rPr lang="en-US" sz="6000" dirty="0" err="1" smtClean="0">
                <a:latin typeface="Bernard MT Condensed" pitchFamily="18" charset="0"/>
                <a:cs typeface="Arial" charset="0"/>
              </a:rPr>
              <a:t>épaule</a:t>
            </a:r>
            <a:r>
              <a:rPr lang="en-US" sz="6000" dirty="0" smtClean="0">
                <a:latin typeface="Bernard MT Condensed" pitchFamily="18" charset="0"/>
                <a:cs typeface="Arial" charset="0"/>
              </a:rPr>
              <a:t>, </a:t>
            </a:r>
            <a:r>
              <a:rPr lang="en-US" sz="6000" dirty="0" err="1" smtClean="0">
                <a:latin typeface="Bernard MT Condensed" pitchFamily="18" charset="0"/>
                <a:cs typeface="Arial" charset="0"/>
              </a:rPr>
              <a:t>genou</a:t>
            </a:r>
            <a:r>
              <a:rPr lang="en-US" sz="6000" dirty="0" smtClean="0">
                <a:latin typeface="Bernard MT Condensed" pitchFamily="18" charset="0"/>
                <a:cs typeface="Arial" charset="0"/>
              </a:rPr>
              <a:t>, pied…</a:t>
            </a:r>
          </a:p>
          <a:p>
            <a:pPr algn="ctr" eaLnBrk="1" hangingPunct="1"/>
            <a:r>
              <a:rPr lang="en-US" sz="6000" dirty="0" err="1" smtClean="0">
                <a:latin typeface="Bernard MT Condensed" pitchFamily="18" charset="0"/>
                <a:cs typeface="Arial" charset="0"/>
              </a:rPr>
              <a:t>Genou</a:t>
            </a:r>
            <a:r>
              <a:rPr lang="en-US" sz="6000" dirty="0" smtClean="0">
                <a:latin typeface="Bernard MT Condensed" pitchFamily="18" charset="0"/>
                <a:cs typeface="Arial" charset="0"/>
              </a:rPr>
              <a:t>, pied, </a:t>
            </a:r>
            <a:r>
              <a:rPr lang="en-US" sz="6000" dirty="0" err="1" smtClean="0">
                <a:latin typeface="Bernard MT Condensed" pitchFamily="18" charset="0"/>
                <a:cs typeface="Arial" charset="0"/>
              </a:rPr>
              <a:t>genou</a:t>
            </a:r>
            <a:r>
              <a:rPr lang="en-US" sz="6000" dirty="0" smtClean="0">
                <a:latin typeface="Bernard MT Condensed" pitchFamily="18" charset="0"/>
                <a:cs typeface="Arial" charset="0"/>
              </a:rPr>
              <a:t> pied…</a:t>
            </a:r>
          </a:p>
          <a:p>
            <a:pPr algn="ctr" eaLnBrk="1" hangingPunct="1"/>
            <a:r>
              <a:rPr lang="en-US" sz="6000" dirty="0" smtClean="0">
                <a:latin typeface="Bernard MT Condensed" pitchFamily="18" charset="0"/>
              </a:rPr>
              <a:t>T</a:t>
            </a:r>
            <a:r>
              <a:rPr lang="en-US" sz="6000" dirty="0" smtClean="0">
                <a:latin typeface="Bernard MT Condensed" pitchFamily="18" charset="0"/>
                <a:cs typeface="Arial" charset="0"/>
              </a:rPr>
              <a:t>ête, </a:t>
            </a:r>
            <a:r>
              <a:rPr lang="en-US" sz="6000" dirty="0" err="1" smtClean="0">
                <a:latin typeface="Bernard MT Condensed" pitchFamily="18" charset="0"/>
                <a:cs typeface="Arial" charset="0"/>
              </a:rPr>
              <a:t>épaule</a:t>
            </a:r>
            <a:r>
              <a:rPr lang="en-US" sz="6000" dirty="0" smtClean="0">
                <a:latin typeface="Bernard MT Condensed" pitchFamily="18" charset="0"/>
                <a:cs typeface="Arial" charset="0"/>
              </a:rPr>
              <a:t>, </a:t>
            </a:r>
            <a:r>
              <a:rPr lang="en-US" sz="6000" dirty="0" err="1" smtClean="0">
                <a:latin typeface="Bernard MT Condensed" pitchFamily="18" charset="0"/>
                <a:cs typeface="Arial" charset="0"/>
              </a:rPr>
              <a:t>genou</a:t>
            </a:r>
            <a:r>
              <a:rPr lang="en-US" sz="6000" dirty="0" smtClean="0">
                <a:latin typeface="Bernard MT Condensed" pitchFamily="18" charset="0"/>
                <a:cs typeface="Arial" charset="0"/>
              </a:rPr>
              <a:t>, pied…</a:t>
            </a:r>
          </a:p>
          <a:p>
            <a:pPr algn="ctr" eaLnBrk="1" hangingPunct="1"/>
            <a:r>
              <a:rPr lang="en-US" sz="6000" dirty="0" err="1" smtClean="0">
                <a:latin typeface="Bernard MT Condensed" pitchFamily="18" charset="0"/>
                <a:cs typeface="Arial" charset="0"/>
              </a:rPr>
              <a:t>Yeux</a:t>
            </a:r>
            <a:r>
              <a:rPr lang="en-US" sz="6000" dirty="0" smtClean="0">
                <a:latin typeface="Bernard MT Condensed" pitchFamily="18" charset="0"/>
                <a:cs typeface="Arial" charset="0"/>
              </a:rPr>
              <a:t>, </a:t>
            </a:r>
            <a:r>
              <a:rPr lang="en-US" sz="6000" dirty="0" err="1" smtClean="0">
                <a:latin typeface="Bernard MT Condensed" pitchFamily="18" charset="0"/>
                <a:cs typeface="Arial" charset="0"/>
              </a:rPr>
              <a:t>oreilles</a:t>
            </a:r>
            <a:r>
              <a:rPr lang="en-US" sz="6000" dirty="0" smtClean="0">
                <a:latin typeface="Bernard MT Condensed" pitchFamily="18" charset="0"/>
                <a:cs typeface="Arial" charset="0"/>
              </a:rPr>
              <a:t>, bouche et </a:t>
            </a:r>
            <a:r>
              <a:rPr lang="en-US" sz="6000" dirty="0" err="1" smtClean="0">
                <a:latin typeface="Bernard MT Condensed" pitchFamily="18" charset="0"/>
                <a:cs typeface="Arial" charset="0"/>
              </a:rPr>
              <a:t>nez</a:t>
            </a:r>
            <a:r>
              <a:rPr lang="en-US" sz="6000" dirty="0" smtClean="0">
                <a:latin typeface="Bernard MT Condensed" pitchFamily="18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2056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INFO GAP</a:t>
            </a:r>
            <a:endParaRPr lang="en-US" sz="3200" dirty="0"/>
          </a:p>
        </p:txBody>
      </p:sp>
      <p:pic>
        <p:nvPicPr>
          <p:cNvPr id="3" name="Picture 2" descr="Screen Shot 2015-04-24 at 7.19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7" y="1143000"/>
            <a:ext cx="9026583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781800" cy="1600200"/>
          </a:xfrm>
        </p:spPr>
        <p:txBody>
          <a:bodyPr/>
          <a:lstStyle/>
          <a:p>
            <a:r>
              <a:rPr lang="en-US" dirty="0" smtClean="0"/>
              <a:t>Jacques </a:t>
            </a:r>
            <a:r>
              <a:rPr lang="en-US" dirty="0" err="1" smtClean="0"/>
              <a:t>dit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70" y="304800"/>
            <a:ext cx="8686060" cy="1054394"/>
          </a:xfrm>
        </p:spPr>
        <p:txBody>
          <a:bodyPr/>
          <a:lstStyle/>
          <a:p>
            <a:r>
              <a:rPr lang="en-US" sz="4400" dirty="0" smtClean="0"/>
              <a:t>Comment </a:t>
            </a:r>
            <a:r>
              <a:rPr lang="en-US" sz="4400" dirty="0" err="1" smtClean="0"/>
              <a:t>vous</a:t>
            </a:r>
            <a:r>
              <a:rPr lang="en-US" sz="4400" dirty="0" smtClean="0"/>
              <a:t> </a:t>
            </a:r>
            <a:r>
              <a:rPr lang="en-US" sz="4400" dirty="0" err="1" smtClean="0"/>
              <a:t>sentez-vous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2050" name="Picture 2" descr="http://mydario.com/wp-content/uploads/2014/10/5104389f26c12.image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77000" cy="5360571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4876800" y="3352800"/>
            <a:ext cx="2133600" cy="281940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14700" y="2514600"/>
            <a:ext cx="1219200" cy="1887682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3899485"/>
            <a:ext cx="1316182" cy="182880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1295400"/>
            <a:ext cx="2819400" cy="1447800"/>
          </a:xfrm>
          <a:prstGeom prst="wedgeEllipseCallout">
            <a:avLst>
              <a:gd name="adj1" fmla="val 66145"/>
              <a:gd name="adj2" fmla="val 5580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87036" y="5166608"/>
            <a:ext cx="2216727" cy="1447800"/>
          </a:xfrm>
          <a:prstGeom prst="wedgeEllipseCallout">
            <a:avLst>
              <a:gd name="adj1" fmla="val 76770"/>
              <a:gd name="adj2" fmla="val -6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172200" y="1302326"/>
            <a:ext cx="2819400" cy="1821873"/>
          </a:xfrm>
          <a:prstGeom prst="wedgeEllipseCallout">
            <a:avLst>
              <a:gd name="adj1" fmla="val -73904"/>
              <a:gd name="adj2" fmla="val 2194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391400" y="4955325"/>
            <a:ext cx="1600200" cy="1447800"/>
          </a:xfrm>
          <a:prstGeom prst="wedgeEllipseCallout">
            <a:avLst>
              <a:gd name="adj1" fmla="val -59654"/>
              <a:gd name="adj2" fmla="val -10592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Comment se sent-</a:t>
            </a:r>
            <a:r>
              <a:rPr lang="en-US" sz="4000" dirty="0" err="1" smtClean="0"/>
              <a:t>il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3" name="Picture 2" descr="http://3.bp.blogspot.com/-6aFrOjGum4w/Tr5X4mZaUaI/AAAAAAAAdTc/LhavCyPjGhw/s1600/sneezing-c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1600200"/>
            <a:ext cx="7086600" cy="4724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04800" y="1752600"/>
            <a:ext cx="2819400" cy="1447800"/>
          </a:xfrm>
          <a:prstGeom prst="wedgeEllipseCallout">
            <a:avLst>
              <a:gd name="adj1" fmla="val 66145"/>
              <a:gd name="adj2" fmla="val 5580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04800" y="3581400"/>
            <a:ext cx="1918855" cy="1447800"/>
          </a:xfrm>
          <a:prstGeom prst="wedgeEllipseCallout">
            <a:avLst>
              <a:gd name="adj1" fmla="val 87084"/>
              <a:gd name="adj2" fmla="val -3415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239000" y="1600200"/>
            <a:ext cx="1828800" cy="2133600"/>
          </a:xfrm>
          <a:prstGeom prst="wedgeEllipseCallout">
            <a:avLst>
              <a:gd name="adj1" fmla="val -69318"/>
              <a:gd name="adj2" fmla="val 4828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Comment se sent-</a:t>
            </a:r>
            <a:r>
              <a:rPr lang="en-US" sz="4000" dirty="0" err="1" smtClean="0"/>
              <a:t>elle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098" name="Picture 2" descr="http://images.wisegeek.com/woman-hand-over-mouth-hand-on-stom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10598"/>
            <a:ext cx="5791200" cy="4689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" y="1981200"/>
            <a:ext cx="2819400" cy="1447800"/>
          </a:xfrm>
          <a:prstGeom prst="wedgeEllipseCallout">
            <a:avLst>
              <a:gd name="adj1" fmla="val 66145"/>
              <a:gd name="adj2" fmla="val 5580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981700" y="1371600"/>
            <a:ext cx="2819400" cy="1447800"/>
          </a:xfrm>
          <a:prstGeom prst="wedgeEllipseCallout">
            <a:avLst>
              <a:gd name="adj1" fmla="val -57688"/>
              <a:gd name="adj2" fmla="val 7589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04800" y="4155213"/>
            <a:ext cx="2005445" cy="2057400"/>
          </a:xfrm>
          <a:prstGeom prst="wedgeEllipseCallout">
            <a:avLst>
              <a:gd name="adj1" fmla="val 85489"/>
              <a:gd name="adj2" fmla="val -337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553200" y="4040913"/>
            <a:ext cx="1676400" cy="2286000"/>
          </a:xfrm>
          <a:prstGeom prst="wedgeEllipseCallout">
            <a:avLst>
              <a:gd name="adj1" fmla="val -106158"/>
              <a:gd name="adj2" fmla="val -3303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sentez-vous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7900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Goal:  Find your match!</a:t>
            </a:r>
          </a:p>
          <a:p>
            <a:r>
              <a:rPr lang="en-US" sz="2400" dirty="0" smtClean="0"/>
              <a:t>How:  </a:t>
            </a:r>
          </a:p>
          <a:p>
            <a:r>
              <a:rPr lang="en-US" sz="2400" dirty="0" smtClean="0"/>
              <a:t>-Walk around the room asking “comment </a:t>
            </a:r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dirty="0" err="1" smtClean="0"/>
              <a:t>sentez-vous</a:t>
            </a:r>
            <a:r>
              <a:rPr lang="en-US" sz="2400" dirty="0" smtClean="0"/>
              <a:t>?”</a:t>
            </a:r>
          </a:p>
          <a:p>
            <a:r>
              <a:rPr lang="en-US" sz="2400" dirty="0" smtClean="0"/>
              <a:t>-Respond to the question by conjugating the verbs on your card </a:t>
            </a:r>
          </a:p>
          <a:p>
            <a:r>
              <a:rPr lang="en-US" sz="2400" dirty="0" smtClean="0"/>
              <a:t>and answering</a:t>
            </a:r>
          </a:p>
          <a:p>
            <a:r>
              <a:rPr lang="en-US" sz="2400" dirty="0" smtClean="0"/>
              <a:t>-you must say all of your symptoms and ask your partner his/hers </a:t>
            </a:r>
          </a:p>
          <a:p>
            <a:r>
              <a:rPr lang="en-US" sz="2400" dirty="0" smtClean="0"/>
              <a:t>before you can move on!</a:t>
            </a:r>
          </a:p>
          <a:p>
            <a:r>
              <a:rPr lang="en-US" sz="2400" dirty="0" smtClean="0"/>
              <a:t>-When you found your match sit down together.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543800" cy="1524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Impact" pitchFamily="34" charset="0"/>
              </a:rPr>
              <a:t>Qu’est-ce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 qui </a:t>
            </a:r>
            <a:r>
              <a:rPr lang="en-US" dirty="0" err="1">
                <a:solidFill>
                  <a:schemeClr val="bg1"/>
                </a:solidFill>
                <a:latin typeface="Impact" pitchFamily="34" charset="0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Impact" pitchFamily="34" charset="0"/>
              </a:rPr>
              <a:t>’est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 passé?</a:t>
            </a:r>
            <a:endParaRPr lang="en-US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8194" name="Picture 2" descr="http://static1.ozap.com/articles/4/43/40/64/@/4422864-le-parisien-aujourd-hui-en-france-diapo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2" b="29952"/>
          <a:stretch/>
        </p:blipFill>
        <p:spPr bwMode="auto">
          <a:xfrm>
            <a:off x="2667000" y="3505200"/>
            <a:ext cx="3505200" cy="9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rofoundsolutions.nl/wp-content/uploads/2012/08/hier_logo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1763234" cy="17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hez-daphne.com/wordpress/wp-content/uploads/2012/03/dema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34127" r="4248" b="18807"/>
          <a:stretch/>
        </p:blipFill>
        <p:spPr bwMode="auto">
          <a:xfrm rot="20191139">
            <a:off x="6078569" y="2898178"/>
            <a:ext cx="2944091" cy="12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/>
          <p:cNvSpPr/>
          <p:nvPr/>
        </p:nvSpPr>
        <p:spPr>
          <a:xfrm rot="19901074">
            <a:off x="1027363" y="3190028"/>
            <a:ext cx="3048000" cy="52623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430</TotalTime>
  <Words>490</Words>
  <Application>Microsoft Office PowerPoint</Application>
  <PresentationFormat>On-screen Show (4:3)</PresentationFormat>
  <Paragraphs>110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Bernard MT Condensed</vt:lpstr>
      <vt:lpstr>Calibri</vt:lpstr>
      <vt:lpstr>Franklin Gothic Medium</vt:lpstr>
      <vt:lpstr>Impact</vt:lpstr>
      <vt:lpstr>Times New Roman</vt:lpstr>
      <vt:lpstr>Wingdings</vt:lpstr>
      <vt:lpstr>Wingdings 2</vt:lpstr>
      <vt:lpstr>NewsPrint</vt:lpstr>
      <vt:lpstr>Grid</vt:lpstr>
      <vt:lpstr>1_Grid</vt:lpstr>
      <vt:lpstr>1_NewsPrint</vt:lpstr>
      <vt:lpstr>Qu’est-ce qui ne vas pas?</vt:lpstr>
      <vt:lpstr>J’ai mal À…</vt:lpstr>
      <vt:lpstr>On chante?</vt:lpstr>
      <vt:lpstr>Jacques dit…</vt:lpstr>
      <vt:lpstr>Comment vous sentez-vous?</vt:lpstr>
      <vt:lpstr> Comment se sent-il?</vt:lpstr>
      <vt:lpstr>Comment se sent-elle?</vt:lpstr>
      <vt:lpstr>Comment vous sentez-vous!</vt:lpstr>
      <vt:lpstr>Qu’est-ce qui s’est passé?</vt:lpstr>
      <vt:lpstr>PassÉ composÉ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qui c’est passé?</dc:title>
  <dc:creator>asdteacher</dc:creator>
  <cp:lastModifiedBy>Rachel McFarland</cp:lastModifiedBy>
  <cp:revision>23</cp:revision>
  <dcterms:created xsi:type="dcterms:W3CDTF">2015-04-24T15:02:43Z</dcterms:created>
  <dcterms:modified xsi:type="dcterms:W3CDTF">2017-08-24T18:47:39Z</dcterms:modified>
</cp:coreProperties>
</file>